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Semi Condensed" panose="020B0604020202020204" charset="0"/>
      <p:regular r:id="rId14"/>
      <p:bold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Vanden Tillaart" initials="" lastIdx="3" clrIdx="0"/>
  <p:cmAuthor id="1" name="Marc-André Proulx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31T14:29:27.632" idx="1">
    <p:pos x="6000" y="0"/>
    <p:text>Add the three quotations to the handout?</p:text>
  </p:cm>
  <p:cm authorId="1" dt="2021-08-31T14:29:27.632" idx="1">
    <p:pos x="6000" y="0"/>
    <p:text>I think it's a good idea.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4:29:57.206" idx="2">
    <p:pos x="243" y="354"/>
    <p:text>Had to google it, but what a great idea!!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31T14:32:40.548" idx="2">
    <p:pos x="6000" y="0"/>
    <p:text>Add the "What Would You Do If" Scenaros?</p:text>
  </p:cm>
  <p:cm authorId="1" dt="2021-08-31T14:32:40.548" idx="3">
    <p:pos x="6000" y="0"/>
    <p:text>I think this slide is complete.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28T18:43:44.415" idx="3">
    <p:pos x="6000" y="0"/>
    <p:text>Add quotations to the student booklet?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Adapted from: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Carlaw, P., &amp; Deming, V. K. (1999). </a:t>
            </a:r>
            <a:r>
              <a:rPr lang="en-CA" i="1">
                <a:solidFill>
                  <a:schemeClr val="dk1"/>
                </a:solidFill>
              </a:rPr>
              <a:t>The big book of customer service training games: Quick, fun activities for training customer service reps, salespeople, and anyone else who deals with customers</a:t>
            </a:r>
            <a:r>
              <a:rPr lang="en-CA">
                <a:solidFill>
                  <a:schemeClr val="dk1"/>
                </a:solidFill>
              </a:rPr>
              <a:t>. McGraw-Hill.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rot="10800000" flipH="1">
            <a:off x="5226657" y="5302711"/>
            <a:ext cx="1738000" cy="150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5078743" y="-108000"/>
            <a:ext cx="2034000" cy="234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 flipH="1">
            <a:off x="3746500" y="-230500"/>
            <a:ext cx="1482000" cy="1283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10800000" flipH="1">
            <a:off x="4803631" y="1813479"/>
            <a:ext cx="658400" cy="570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 flipH="1">
            <a:off x="7038553" y="1140372"/>
            <a:ext cx="1259600" cy="1090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10800000" flipH="1">
            <a:off x="7154399" y="469765"/>
            <a:ext cx="658400" cy="569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24" name="Google Shape;24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337362" y="151031"/>
            <a:ext cx="300113" cy="519952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28" name="Google Shape;28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37" name="Google Shape;37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2"/>
          <p:cNvSpPr/>
          <p:nvPr/>
        </p:nvSpPr>
        <p:spPr>
          <a:xfrm rot="10800000" flipH="1">
            <a:off x="6680711" y="6102197"/>
            <a:ext cx="1377200" cy="1192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10800000" flipH="1">
            <a:off x="6844905" y="5408600"/>
            <a:ext cx="720000" cy="623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10800000" flipH="1">
            <a:off x="4135612" y="4839625"/>
            <a:ext cx="1377200" cy="1192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10800000" flipH="1">
            <a:off x="4707179" y="6102216"/>
            <a:ext cx="602800" cy="521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7160941" y="6490348"/>
            <a:ext cx="416671" cy="416645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47" name="Google Shape;47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"/>
          <p:cNvSpPr/>
          <p:nvPr/>
        </p:nvSpPr>
        <p:spPr>
          <a:xfrm>
            <a:off x="4572278" y="5206389"/>
            <a:ext cx="503785" cy="45824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ctrTitle"/>
          </p:nvPr>
        </p:nvSpPr>
        <p:spPr>
          <a:xfrm>
            <a:off x="5074620" y="2368591"/>
            <a:ext cx="2198733" cy="68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CA" sz="3733" b="1">
                <a:solidFill>
                  <a:srgbClr val="002060"/>
                </a:solidFill>
              </a:rPr>
              <a:t>OCTE  </a:t>
            </a:r>
            <a:br>
              <a:rPr lang="en-CA" sz="4267" b="1">
                <a:solidFill>
                  <a:srgbClr val="002060"/>
                </a:solidFill>
              </a:rPr>
            </a:br>
            <a:endParaRPr sz="4267" b="1">
              <a:solidFill>
                <a:srgbClr val="002060"/>
              </a:solidFill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4998301" y="3520375"/>
            <a:ext cx="27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00206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Student Handout</a:t>
            </a:r>
            <a:endParaRPr sz="2400" b="1" i="0" u="none" strike="noStrike" cap="none">
              <a:solidFill>
                <a:srgbClr val="00206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1783368" y="4211542"/>
            <a:ext cx="96922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000" b="1" i="0" u="none" strike="noStrike" cap="none">
                <a:solidFill>
                  <a:srgbClr val="00206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Student Name: _______________		          SHSM Sector: 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3154132" y="2758771"/>
            <a:ext cx="695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Customer Service Certification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 idx="4294967295"/>
          </p:nvPr>
        </p:nvSpPr>
        <p:spPr>
          <a:xfrm>
            <a:off x="349600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1: Definition and Relevance of Customer Service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136" name="Google Shape;136;p15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6689558" y="622699"/>
            <a:ext cx="5152681" cy="58992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 and Connect: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the quotations from Marilyn Suttle and Jeff Bezos in this module so relevant to the importance of effective customer service, in-person and online?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other SHSM students or think about it on your own. Add your thoughts below</a:t>
            </a:r>
            <a:r>
              <a:rPr lang="en-CA" sz="106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49599" y="622700"/>
            <a:ext cx="5553896" cy="34680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define “ Customer Service”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discuss with other SHSM students or independently.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66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Jot down a definition in the space below: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45408" y="4101925"/>
            <a:ext cx="5553895" cy="24200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Service Definition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any points from the given definition to more fully develop your definition.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4843205" y="760165"/>
            <a:ext cx="236801" cy="386030"/>
            <a:chOff x="6730350" y="2315900"/>
            <a:chExt cx="257700" cy="420100"/>
          </a:xfrm>
        </p:grpSpPr>
        <p:sp>
          <p:nvSpPr>
            <p:cNvPr id="141" name="Google Shape;141;p1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5"/>
          <p:cNvSpPr/>
          <p:nvPr/>
        </p:nvSpPr>
        <p:spPr>
          <a:xfrm>
            <a:off x="5309415" y="4245614"/>
            <a:ext cx="279449" cy="27946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11136991" y="669234"/>
            <a:ext cx="470219" cy="347885"/>
            <a:chOff x="5255200" y="3006475"/>
            <a:chExt cx="511700" cy="378575"/>
          </a:xfrm>
        </p:grpSpPr>
        <p:sp>
          <p:nvSpPr>
            <p:cNvPr id="148" name="Google Shape;148;p1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 idx="4294967295"/>
          </p:nvPr>
        </p:nvSpPr>
        <p:spPr>
          <a:xfrm>
            <a:off x="231115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2: Essential Skills and Traits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8395246" y="575667"/>
            <a:ext cx="3484302" cy="59064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and Describe: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watching the video or reading the blog,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</a:t>
            </a:r>
            <a:r>
              <a:rPr lang="en-CA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three to five </a:t>
            </a: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methods Disney uses to provide outstanding customer service.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discuss with other SHSM students or independently. Jot down your ideas in the space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386748" y="562467"/>
            <a:ext cx="3884601" cy="30149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video clip, “Be Our Guest” from Disney’s Beauty and the Beast demonstrate Walt Disney’s idea of customer service?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discuss with other SHSM students or independently.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66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CA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Jot down your ideas in the space below.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4345989" y="562466"/>
            <a:ext cx="3893624" cy="5818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 Disney’s 7 Guest 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438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7540625" y="768243"/>
            <a:ext cx="279449" cy="27946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6"/>
          <p:cNvGrpSpPr/>
          <p:nvPr/>
        </p:nvGrpSpPr>
        <p:grpSpPr>
          <a:xfrm>
            <a:off x="3509020" y="1047710"/>
            <a:ext cx="384941" cy="395577"/>
            <a:chOff x="2605300" y="5003050"/>
            <a:chExt cx="418900" cy="430475"/>
          </a:xfrm>
        </p:grpSpPr>
        <p:sp>
          <p:nvSpPr>
            <p:cNvPr id="161" name="Google Shape;161;p16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16"/>
          <p:cNvSpPr txBox="1"/>
          <p:nvPr/>
        </p:nvSpPr>
        <p:spPr>
          <a:xfrm>
            <a:off x="383874" y="3773765"/>
            <a:ext cx="3893623" cy="26069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 and Connect: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these seven guidelines useful for skills for all employees working in any company?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3603865" y="3828356"/>
            <a:ext cx="470219" cy="347885"/>
            <a:chOff x="5255200" y="3006475"/>
            <a:chExt cx="511700" cy="378575"/>
          </a:xfrm>
        </p:grpSpPr>
        <p:sp>
          <p:nvSpPr>
            <p:cNvPr id="166" name="Google Shape;166;p16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11424813" y="659438"/>
            <a:ext cx="380439" cy="388272"/>
            <a:chOff x="3955900" y="2984500"/>
            <a:chExt cx="414000" cy="422525"/>
          </a:xfrm>
        </p:grpSpPr>
        <p:sp>
          <p:nvSpPr>
            <p:cNvPr id="169" name="Google Shape;169;p1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>
            <a:spLocks noGrp="1"/>
          </p:cNvSpPr>
          <p:nvPr>
            <p:ph type="title" idx="4294967295"/>
          </p:nvPr>
        </p:nvSpPr>
        <p:spPr>
          <a:xfrm>
            <a:off x="349600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2: Your Customer Service Skills and Traits Action Plan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3696134" y="622700"/>
            <a:ext cx="3548986" cy="57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who stand in their work have these Customer Service </a:t>
            </a:r>
            <a:r>
              <a:rPr lang="en-CA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lang="en-CA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Listen attentively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Maintain a positive attitude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Speak clearly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Avoid technical terms or fancy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 customers a feeling of confidence in them, the information they give and the company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every customer feel important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Calm customers that are annoyed, frustrated, upset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Star, highlight or circle your Super Star Customer traits!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7367900" y="622699"/>
            <a:ext cx="4474339" cy="26739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So-So Customer Service </a:t>
            </a:r>
            <a:r>
              <a:rPr lang="en-CA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 to improve it: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So-So Customer Service </a:t>
            </a:r>
            <a:r>
              <a:rPr lang="en-CA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 to improve it: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349600" y="622700"/>
            <a:ext cx="3223594" cy="57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who stand out in their work have these Customer Service </a:t>
            </a:r>
            <a:r>
              <a:rPr lang="en-CA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Eager to please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Diligent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Creatively helpful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Empathetic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Upbeat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 and 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Solution-oriented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to understand customers’ requests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Star, highlight or circle your Super Star Customer skills!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7367900" y="3493168"/>
            <a:ext cx="4474339" cy="28875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Need-to-develop Customer Service </a:t>
            </a:r>
            <a:r>
              <a:rPr lang="en-CA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 to improve it: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Need-to-develop Customer Service </a:t>
            </a:r>
            <a:r>
              <a:rPr lang="en-CA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 to improve it: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7"/>
          <p:cNvGrpSpPr/>
          <p:nvPr/>
        </p:nvGrpSpPr>
        <p:grpSpPr>
          <a:xfrm>
            <a:off x="11181012" y="3718812"/>
            <a:ext cx="449879" cy="413990"/>
            <a:chOff x="4610450" y="3703750"/>
            <a:chExt cx="453050" cy="332175"/>
          </a:xfrm>
        </p:grpSpPr>
        <p:sp>
          <p:nvSpPr>
            <p:cNvPr id="183" name="Google Shape;183;p17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7"/>
          <p:cNvSpPr/>
          <p:nvPr/>
        </p:nvSpPr>
        <p:spPr>
          <a:xfrm>
            <a:off x="481217" y="5204495"/>
            <a:ext cx="260931" cy="2491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3774252" y="5204495"/>
            <a:ext cx="260931" cy="2491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11270035" y="714942"/>
            <a:ext cx="319594" cy="347595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481217" y="6370820"/>
            <a:ext cx="113610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Carlaw, P., &amp; Deming, V. K. (1999). </a:t>
            </a:r>
            <a:r>
              <a:rPr lang="en-CA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book of customer service training games: Quick, fun activities for training customer service reps, salespeople, and anyone else who deals with customers</a:t>
            </a: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McGraw-Hill.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 idx="4294967295"/>
          </p:nvPr>
        </p:nvSpPr>
        <p:spPr>
          <a:xfrm>
            <a:off x="231115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3: Surprise and Delight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194" name="Google Shape;194;p18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231115" y="488468"/>
            <a:ext cx="5496115" cy="60407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and Describe: Surprise and Delight Videos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discuss with other SHSM students or independently. Jot down your ideas in the space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Surprise and Delight video: _____________________________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the surprise and delight strategy of the selected video: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the way in which the surprise and delight strategy creates a connection with the customer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6322064" y="411699"/>
            <a:ext cx="5157664" cy="611416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Brainstorm: Surprise and Delight Strategies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a local small business that is related to your SHSM sector; identify it on your student handout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CA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to four  </a:t>
            </a: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“surprise and delight” strategies that the business could 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be inexpensive ideas or a larger in scale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28750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internet to help you come up with some ideas!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438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5158262" y="614866"/>
            <a:ext cx="383792" cy="344531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8"/>
          <p:cNvGrpSpPr/>
          <p:nvPr/>
        </p:nvGrpSpPr>
        <p:grpSpPr>
          <a:xfrm>
            <a:off x="10965285" y="488468"/>
            <a:ext cx="386044" cy="356868"/>
            <a:chOff x="5975075" y="2327500"/>
            <a:chExt cx="420100" cy="388350"/>
          </a:xfrm>
        </p:grpSpPr>
        <p:sp>
          <p:nvSpPr>
            <p:cNvPr id="199" name="Google Shape;199;p1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 idx="4294967295"/>
          </p:nvPr>
        </p:nvSpPr>
        <p:spPr>
          <a:xfrm>
            <a:off x="231115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4: Typical Customer Scenarios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4337778" y="575667"/>
            <a:ext cx="7541770" cy="59064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Reflect, Connect, Demonstrate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 </a:t>
            </a: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upset customer scenario. It can be based on an experience you have had in a workplace. Try to connect the scenario to your SHSM sector.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the six steps in dealing with the customer.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also “surprise and delight” the customer?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scenario can be written as a script, acted out, recorded or completed as a video. Remember to share it with your teacher!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231115" y="622800"/>
            <a:ext cx="3893624" cy="575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in assisting an angry customer: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Calm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Listen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the Concerns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Sympathize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Apologize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C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438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3464928" y="1694725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3464928" y="3398754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3464928" y="5356302"/>
            <a:ext cx="351263" cy="35126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11314136" y="638410"/>
            <a:ext cx="373684" cy="37370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title" idx="4294967295"/>
          </p:nvPr>
        </p:nvSpPr>
        <p:spPr>
          <a:xfrm>
            <a:off x="231115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CA" sz="2000" b="1">
                <a:solidFill>
                  <a:srgbClr val="002060"/>
                </a:solidFill>
              </a:rPr>
              <a:t>Module 5: Customer Service in your SHSM Sector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231115" y="488468"/>
            <a:ext cx="3871653" cy="60407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Minds On: Quotations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the quotations from Jay Baer and Scott Cook at the beginning of module 5 important for a small business owner to keep in mind?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discuss with other SHSM students or independently. Jot down your ideas in the space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4315807" y="485097"/>
            <a:ext cx="7163921" cy="60407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and Describe: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common customer service issues related to your SHSM sector?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describe </a:t>
            </a:r>
            <a:r>
              <a:rPr lang="en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to four </a:t>
            </a: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service issues.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CA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with other students in your SHSM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work-related experiences through co-op, SHSM experiential learning/reach ahead activities and part-time job to help you generate some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a business owner in your SHSM sector (or more than one!)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CA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online resources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20"/>
          <p:cNvGrpSpPr/>
          <p:nvPr/>
        </p:nvGrpSpPr>
        <p:grpSpPr>
          <a:xfrm>
            <a:off x="3355072" y="582790"/>
            <a:ext cx="470219" cy="347885"/>
            <a:chOff x="5255200" y="3006475"/>
            <a:chExt cx="511700" cy="378575"/>
          </a:xfrm>
        </p:grpSpPr>
        <p:sp>
          <p:nvSpPr>
            <p:cNvPr id="222" name="Google Shape;222;p2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10154653" y="572919"/>
            <a:ext cx="433138" cy="381265"/>
            <a:chOff x="3955900" y="2984500"/>
            <a:chExt cx="414000" cy="422525"/>
          </a:xfrm>
        </p:grpSpPr>
        <p:sp>
          <p:nvSpPr>
            <p:cNvPr id="225" name="Google Shape;225;p2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0"/>
          <p:cNvGrpSpPr/>
          <p:nvPr/>
        </p:nvGrpSpPr>
        <p:grpSpPr>
          <a:xfrm>
            <a:off x="10859287" y="572919"/>
            <a:ext cx="401757" cy="381265"/>
            <a:chOff x="1922075" y="1629000"/>
            <a:chExt cx="437200" cy="437200"/>
          </a:xfrm>
        </p:grpSpPr>
        <p:sp>
          <p:nvSpPr>
            <p:cNvPr id="229" name="Google Shape;229;p2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Widescreen</PresentationFormat>
  <Paragraphs>199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Encode Sans Semi Condensed</vt:lpstr>
      <vt:lpstr>Noto Sans Symbols</vt:lpstr>
      <vt:lpstr>Helvetica Neue</vt:lpstr>
      <vt:lpstr>Office Theme</vt:lpstr>
      <vt:lpstr>OCTE   </vt:lpstr>
      <vt:lpstr>Module 1: Definition and Relevance of Customer Service</vt:lpstr>
      <vt:lpstr>Module 2: Essential Skills and Traits</vt:lpstr>
      <vt:lpstr>Module 2: Your Customer Service Skills and Traits Action Plan</vt:lpstr>
      <vt:lpstr>Module 3: Surprise and Delight</vt:lpstr>
      <vt:lpstr>Module 4: Typical Customer Scenarios</vt:lpstr>
      <vt:lpstr>Module 5: Customer Service in your SHSM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OCTE   </dc:title>
  <dc:creator>socialmedia</dc:creator>
  <cp:lastModifiedBy>socialmedia</cp:lastModifiedBy>
  <cp:revision>1</cp:revision>
  <dcterms:modified xsi:type="dcterms:W3CDTF">2023-10-12T17:43:21Z</dcterms:modified>
</cp:coreProperties>
</file>