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7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143500" type="screen16x9"/>
  <p:notesSz cx="6858000" cy="9144000"/>
  <p:embeddedFontLst>
    <p:embeddedFont>
      <p:font typeface="Calibri" panose="020F0502020204030204" pitchFamily="34" charset="0"/>
      <p:regular r:id="rId75"/>
      <p:bold r:id="rId76"/>
      <p:italic r:id="rId77"/>
      <p:boldItalic r:id="rId78"/>
    </p:embeddedFont>
    <p:embeddedFont>
      <p:font typeface="Helvetica Neue" panose="020B0604020202020204" charset="0"/>
      <p:regular r:id="rId79"/>
      <p:bold r:id="rId80"/>
      <p:italic r:id="rId81"/>
      <p:boldItalic r:id="rId82"/>
    </p:embeddedFont>
    <p:embeddedFont>
      <p:font typeface="Lato" panose="020F0502020204030203" pitchFamily="34" charset="0"/>
      <p:regular r:id="rId83"/>
      <p:bold r:id="rId84"/>
      <p:italic r:id="rId85"/>
      <p:boldItalic r:id="rId86"/>
    </p:embeddedFont>
    <p:embeddedFont>
      <p:font typeface="Nixie One" panose="020B0604020202020204" charset="0"/>
      <p:regular r:id="rId87"/>
    </p:embeddedFont>
    <p:embeddedFont>
      <p:font typeface="Proxima Nova" panose="020B0604020202020204" charset="0"/>
      <p:regular r:id="rId88"/>
      <p:bold r:id="rId89"/>
      <p:italic r:id="rId90"/>
      <p:boldItalic r:id="rId91"/>
    </p:embeddedFont>
    <p:embeddedFont>
      <p:font typeface="Roboto" panose="02000000000000000000" pitchFamily="2"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3.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9.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CA"/>
              <a:t>Note – this slide has been “hidden” – it appears in the slide deck in Normal but will not appear while presenting.</a:t>
            </a:r>
            <a:endParaRPr/>
          </a:p>
          <a:p>
            <a:pPr marL="457200" lvl="0" indent="-317500" algn="l" rtl="0">
              <a:lnSpc>
                <a:spcPct val="100000"/>
              </a:lnSpc>
              <a:spcBef>
                <a:spcPts val="0"/>
              </a:spcBef>
              <a:spcAft>
                <a:spcPts val="0"/>
              </a:spcAft>
              <a:buSzPts val="1400"/>
              <a:buChar char="●"/>
            </a:pPr>
            <a:r>
              <a:rPr lang="en-CA"/>
              <a:t>To hide/unhide slides: using the Slide and Outline tab, select the slide you want to hide. Right click 🡪 Hide (in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There are many different definitions of customer service; different sources and different sectors will have specific areas and focus around customer 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This simple definition has been created from many sources, primarily Wikipedia and Oxford Languages.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9" name="Google Shape;81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Related resources: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https://www.abetteranswer.com/blog/5-reasons-customer-service-is-important-to-the-growth-of-small-companies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https://www.acu-data78.com/the-importance-of-customer-service-in-small-business-relationships/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https://www.benchmarkone.com/blog/small-business-customer-service/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https://www.groovehq.com/blog/why-customer-service-is-important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https://www.ameritasinsight.com/employee-benefits/industry-buzz/why-good-customer-service-is-important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https://www.momentcrm.com/blog/why-customer-service-important/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https://www.performanceinpeople.co.uk/blog/why-is-customer-service-important/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https://www.indeed.com/career-advice/career-development/why-is-customer-service-important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ec46a47859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ec46a47859_0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I was seduced by exceptional customer service  (8:20)</a:t>
            </a:r>
            <a:endParaRPr/>
          </a:p>
          <a:p>
            <a:pPr marL="139700" lvl="0" indent="0" algn="l" rtl="0">
              <a:lnSpc>
                <a:spcPct val="100000"/>
              </a:lnSpc>
              <a:spcBef>
                <a:spcPts val="0"/>
              </a:spcBef>
              <a:spcAft>
                <a:spcPts val="0"/>
              </a:spcAft>
              <a:buClr>
                <a:schemeClr val="dk1"/>
              </a:buClr>
              <a:buSzPts val="1200"/>
              <a:buFont typeface="Calibri"/>
              <a:buNone/>
            </a:pPr>
            <a:r>
              <a:rPr lang="en-CA"/>
              <a:t>John Boccuzzi Jr., TEDxBryantU</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https://www.youtube.com/watch?v=GH1TXfQSwUQ</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Key Take-Aways:</a:t>
            </a:r>
            <a:endParaRPr/>
          </a:p>
          <a:p>
            <a:pPr marL="457200" lvl="0" indent="-317500" algn="l" rtl="0">
              <a:lnSpc>
                <a:spcPct val="100000"/>
              </a:lnSpc>
              <a:spcBef>
                <a:spcPts val="0"/>
              </a:spcBef>
              <a:spcAft>
                <a:spcPts val="0"/>
              </a:spcAft>
              <a:buClr>
                <a:schemeClr val="dk1"/>
              </a:buClr>
              <a:buSzPts val="1200"/>
              <a:buFont typeface="Calibri"/>
              <a:buChar char="-"/>
            </a:pPr>
            <a:r>
              <a:rPr lang="en-CA"/>
              <a:t>Exceptional Customer Service will change a casual customer into a brand loyal ambassador</a:t>
            </a:r>
            <a:endParaRPr/>
          </a:p>
          <a:p>
            <a:pPr marL="457200" lvl="0" indent="-317500" algn="l" rtl="0">
              <a:lnSpc>
                <a:spcPct val="100000"/>
              </a:lnSpc>
              <a:spcBef>
                <a:spcPts val="0"/>
              </a:spcBef>
              <a:spcAft>
                <a:spcPts val="0"/>
              </a:spcAft>
              <a:buClr>
                <a:schemeClr val="dk1"/>
              </a:buClr>
              <a:buSzPts val="1200"/>
              <a:buFont typeface="Calibri"/>
              <a:buChar char="-"/>
            </a:pPr>
            <a:r>
              <a:rPr lang="en-CA"/>
              <a:t>The companies that stand out and succeed are those that focus on exceptional customer service</a:t>
            </a:r>
            <a:endParaRPr/>
          </a:p>
          <a:p>
            <a:pPr marL="914400" lvl="1" indent="-317500" algn="l" rtl="0">
              <a:lnSpc>
                <a:spcPct val="100000"/>
              </a:lnSpc>
              <a:spcBef>
                <a:spcPts val="0"/>
              </a:spcBef>
              <a:spcAft>
                <a:spcPts val="0"/>
              </a:spcAft>
              <a:buClr>
                <a:schemeClr val="dk1"/>
              </a:buClr>
              <a:buSzPts val="1200"/>
              <a:buFont typeface="Calibri"/>
              <a:buChar char="-"/>
            </a:pPr>
            <a:r>
              <a:rPr lang="en-CA"/>
              <a:t>They don’t necessarily have big, multi-media marketing campaigns</a:t>
            </a:r>
            <a:endParaRPr/>
          </a:p>
          <a:p>
            <a:pPr marL="914400" lvl="1" indent="-317500" algn="l" rtl="0">
              <a:lnSpc>
                <a:spcPct val="100000"/>
              </a:lnSpc>
              <a:spcBef>
                <a:spcPts val="0"/>
              </a:spcBef>
              <a:spcAft>
                <a:spcPts val="0"/>
              </a:spcAft>
              <a:buClr>
                <a:schemeClr val="dk1"/>
              </a:buClr>
              <a:buSzPts val="1200"/>
              <a:buFont typeface="Calibri"/>
              <a:buChar char="-"/>
            </a:pPr>
            <a:r>
              <a:rPr lang="en-CA"/>
              <a:t>They are not typically big box/large companies</a:t>
            </a:r>
            <a:endParaRPr/>
          </a:p>
          <a:p>
            <a:pPr marL="914400" lvl="1" indent="-317500" algn="l" rtl="0">
              <a:lnSpc>
                <a:spcPct val="100000"/>
              </a:lnSpc>
              <a:spcBef>
                <a:spcPts val="0"/>
              </a:spcBef>
              <a:spcAft>
                <a:spcPts val="0"/>
              </a:spcAft>
              <a:buClr>
                <a:schemeClr val="dk1"/>
              </a:buClr>
              <a:buSzPts val="1200"/>
              <a:buFont typeface="Calibri"/>
              <a:buChar char="-"/>
            </a:pPr>
            <a:r>
              <a:rPr lang="en-CA"/>
              <a:t>Not necessarily offering the lowest prices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(4:42) “The customer experience is not about the product you offered, it is about how you make someone feel during the buying journey and frankly, after the purchase has been made.”</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According to the John Boccuzzi Jr, successful businesses all focus on delivering exceptional customer experiences each and every day</a:t>
            </a:r>
            <a:endParaRPr/>
          </a:p>
          <a:p>
            <a:pPr marL="457200" lvl="0" indent="-317500" algn="l" rtl="0">
              <a:lnSpc>
                <a:spcPct val="100000"/>
              </a:lnSpc>
              <a:spcBef>
                <a:spcPts val="0"/>
              </a:spcBef>
              <a:spcAft>
                <a:spcPts val="0"/>
              </a:spcAft>
              <a:buClr>
                <a:schemeClr val="dk1"/>
              </a:buClr>
              <a:buSzPts val="1200"/>
              <a:buFont typeface="Calibri"/>
              <a:buChar char="-"/>
            </a:pPr>
            <a:r>
              <a:rPr lang="en-CA"/>
              <a:t>(7:00 – 7:34) “Delivering customer experience isn’t just good for the customer, it actually good for business.”</a:t>
            </a:r>
            <a:endParaRPr/>
          </a:p>
          <a:p>
            <a:pPr marL="457200" lvl="0" indent="-24130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Jeff Bezos – founder and chairperson of Amazon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0" name="Google Shape;8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6" name="Google Shape;876;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CA"/>
              <a:t>Note – this slide has been “hidden” – it appears in the slide deck in Normal but will not appear while presenting.</a:t>
            </a:r>
            <a:endParaRPr/>
          </a:p>
          <a:p>
            <a:pPr marL="457200" lvl="0" indent="-317500" algn="l" rtl="0">
              <a:lnSpc>
                <a:spcPct val="100000"/>
              </a:lnSpc>
              <a:spcBef>
                <a:spcPts val="0"/>
              </a:spcBef>
              <a:spcAft>
                <a:spcPts val="0"/>
              </a:spcAft>
              <a:buSzPts val="1400"/>
              <a:buChar char="●"/>
            </a:pPr>
            <a:r>
              <a:rPr lang="en-CA"/>
              <a:t>To hide/unhide slides: using the Slide and Outline tab, select the slide you want to hide. Right click 🡪 Hide (in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3" name="Google Shape;88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Beauty and the Beast – Be Our Guest</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https://www.youtube.com/watch?v=afzmwAKUppU</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5" name="Google Shape;90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Disney Institute: https://www.disneyinstitute.com/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Additional Resources for the “Disney Way” of Customer 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Video: A Lesson in Customer Service from Disney</a:t>
            </a:r>
            <a:endParaRPr/>
          </a:p>
          <a:p>
            <a:pPr marL="0" lvl="0" indent="0" algn="l" rtl="0">
              <a:lnSpc>
                <a:spcPct val="100000"/>
              </a:lnSpc>
              <a:spcBef>
                <a:spcPts val="0"/>
              </a:spcBef>
              <a:spcAft>
                <a:spcPts val="0"/>
              </a:spcAft>
              <a:buSzPts val="1400"/>
              <a:buNone/>
            </a:pPr>
            <a:r>
              <a:rPr lang="en-CA"/>
              <a:t>https://www.youtube.com/watch?v=_QD0PvjxXY0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Forbes – Five Lessons from Disney’s Magical Customer Experience</a:t>
            </a:r>
            <a:endParaRPr/>
          </a:p>
          <a:p>
            <a:pPr marL="0" lvl="0" indent="0" algn="l" rtl="0">
              <a:lnSpc>
                <a:spcPct val="100000"/>
              </a:lnSpc>
              <a:spcBef>
                <a:spcPts val="0"/>
              </a:spcBef>
              <a:spcAft>
                <a:spcPts val="0"/>
              </a:spcAft>
              <a:buSzPts val="1400"/>
              <a:buNone/>
            </a:pPr>
            <a:r>
              <a:rPr lang="en-CA"/>
              <a:t>https://www.forbes.com/sites/blakemorgan/2020/01/23/5-lessons-from-disneys-magical-customer-experience/?sh=28c381987555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How Disney Beats All Others in Customer Service</a:t>
            </a:r>
            <a:endParaRPr/>
          </a:p>
          <a:p>
            <a:pPr marL="0" lvl="0" indent="0" algn="l" rtl="0">
              <a:lnSpc>
                <a:spcPct val="100000"/>
              </a:lnSpc>
              <a:spcBef>
                <a:spcPts val="0"/>
              </a:spcBef>
              <a:spcAft>
                <a:spcPts val="0"/>
              </a:spcAft>
              <a:buSzPts val="1400"/>
              <a:buNone/>
            </a:pPr>
            <a:r>
              <a:rPr lang="en-CA"/>
              <a:t>https://www.wdwinfo.com/disneylandcalifornia/how-disney-beats-all-others-in-customer-service/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Article: Customer Service the Disney Way</a:t>
            </a:r>
            <a:endParaRPr/>
          </a:p>
          <a:p>
            <a:pPr marL="0" lvl="0" indent="0" algn="l" rtl="0">
              <a:lnSpc>
                <a:spcPct val="100000"/>
              </a:lnSpc>
              <a:spcBef>
                <a:spcPts val="0"/>
              </a:spcBef>
              <a:spcAft>
                <a:spcPts val="0"/>
              </a:spcAft>
              <a:buSzPts val="1400"/>
              <a:buNone/>
            </a:pPr>
            <a:r>
              <a:rPr lang="en-CA"/>
              <a:t>https://www.forbes.com/sites/carminegallo/2011/04/14/customer-service-the-disney-way/?sh=13cffa5878f8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2" name="Google Shape;9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Additional resource:</a:t>
            </a:r>
            <a:endParaRPr/>
          </a:p>
          <a:p>
            <a:pPr marL="139700" lvl="0" indent="0" algn="l" rtl="0">
              <a:lnSpc>
                <a:spcPct val="100000"/>
              </a:lnSpc>
              <a:spcBef>
                <a:spcPts val="0"/>
              </a:spcBef>
              <a:spcAft>
                <a:spcPts val="0"/>
              </a:spcAft>
              <a:buSzPts val="1400"/>
              <a:buNone/>
            </a:pPr>
            <a:r>
              <a:rPr lang="en-CA"/>
              <a:t>http://disneyatwork.com/disneys-four-keys-to-a-great-guest-experience/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To All Who Come to this Happy Place: Welcome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https://www.youtube.com/watch?v=QQTij9Rghls&amp;list=RDCMUC1xwwLwm6WSMbUn_Tp597hQ</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6" name="Google Shape;926;p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4" name="Google Shape;9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5" name="Google Shape;9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How to Approach Customer Service Like Disney</a:t>
            </a:r>
            <a:endParaRPr/>
          </a:p>
          <a:p>
            <a:pPr marL="139700" lvl="0" indent="0" algn="l" rtl="0">
              <a:lnSpc>
                <a:spcPct val="100000"/>
              </a:lnSpc>
              <a:spcBef>
                <a:spcPts val="0"/>
              </a:spcBef>
              <a:spcAft>
                <a:spcPts val="0"/>
              </a:spcAft>
              <a:buSzPts val="1400"/>
              <a:buNone/>
            </a:pPr>
            <a:r>
              <a:rPr lang="en-CA"/>
              <a:t>https://www.youtube.com/watch?v=dXz99gxUguk&amp;t=302s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Supporting online resource:</a:t>
            </a:r>
            <a:endParaRPr/>
          </a:p>
          <a:p>
            <a:pPr marL="139700" lvl="0" indent="0" algn="l" rtl="0">
              <a:lnSpc>
                <a:spcPct val="100000"/>
              </a:lnSpc>
              <a:spcBef>
                <a:spcPts val="0"/>
              </a:spcBef>
              <a:spcAft>
                <a:spcPts val="0"/>
              </a:spcAft>
              <a:buSzPts val="1400"/>
              <a:buNone/>
            </a:pPr>
            <a:r>
              <a:rPr lang="en-CA"/>
              <a:t>https://blog.hubspot.com/service/disney-customer-service-model</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ec46a47859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gec46a47859_0_10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Be a Hospitalian (7:52)</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https://www.youtube.com/watch?v=TH2L_uNkt-Y</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Bobby Stuckey, TEDxBoulder</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This video would be a good option to use along with the Disney resources or as a substitution.</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Key Take-Aways:</a:t>
            </a:r>
            <a:endParaRPr/>
          </a:p>
          <a:p>
            <a:pPr marL="457200" lvl="0" indent="-317500" algn="l" rtl="0">
              <a:lnSpc>
                <a:spcPct val="100000"/>
              </a:lnSpc>
              <a:spcBef>
                <a:spcPts val="0"/>
              </a:spcBef>
              <a:spcAft>
                <a:spcPts val="0"/>
              </a:spcAft>
              <a:buClr>
                <a:schemeClr val="dk1"/>
              </a:buClr>
              <a:buSzPts val="1200"/>
              <a:buFont typeface="Calibri"/>
              <a:buChar char="-"/>
            </a:pPr>
            <a:r>
              <a:rPr lang="en-CA"/>
              <a:t>The notion of hospitality can be applied to businesses beyond restaurants, hotels, attractions, travel and tourism; it is method of providing an exceptional customer experience</a:t>
            </a:r>
            <a:endParaRPr/>
          </a:p>
          <a:p>
            <a:pPr marL="457200" lvl="0" indent="-317500" algn="l" rtl="0">
              <a:lnSpc>
                <a:spcPct val="100000"/>
              </a:lnSpc>
              <a:spcBef>
                <a:spcPts val="0"/>
              </a:spcBef>
              <a:spcAft>
                <a:spcPts val="0"/>
              </a:spcAft>
              <a:buClr>
                <a:schemeClr val="dk1"/>
              </a:buClr>
              <a:buSzPts val="1200"/>
              <a:buFont typeface="Calibri"/>
              <a:buChar char="-"/>
            </a:pPr>
            <a:r>
              <a:rPr lang="en-CA"/>
              <a:t>(1:39) “Hospitality Intervention” – staff member shifting the mood of an upset customer by using hospitality</a:t>
            </a:r>
            <a:endParaRPr/>
          </a:p>
          <a:p>
            <a:pPr marL="457200" lvl="0" indent="-317500" algn="l" rtl="0">
              <a:lnSpc>
                <a:spcPct val="100000"/>
              </a:lnSpc>
              <a:spcBef>
                <a:spcPts val="0"/>
              </a:spcBef>
              <a:spcAft>
                <a:spcPts val="0"/>
              </a:spcAft>
              <a:buClr>
                <a:schemeClr val="dk1"/>
              </a:buClr>
              <a:buSzPts val="1200"/>
              <a:buFont typeface="Calibri"/>
              <a:buChar char="-"/>
            </a:pPr>
            <a:r>
              <a:rPr lang="en-CA"/>
              <a:t>“A hospitalian” – someone who provides the authentic act of hospitality; thinks of others instead of themselves and focuses on making the customer feel great</a:t>
            </a:r>
            <a:endParaRPr/>
          </a:p>
          <a:p>
            <a:pPr marL="457200" lvl="0" indent="-317500" algn="l" rtl="0">
              <a:lnSpc>
                <a:spcPct val="100000"/>
              </a:lnSpc>
              <a:spcBef>
                <a:spcPts val="0"/>
              </a:spcBef>
              <a:spcAft>
                <a:spcPts val="0"/>
              </a:spcAft>
              <a:buClr>
                <a:schemeClr val="dk1"/>
              </a:buClr>
              <a:buSzPts val="1200"/>
              <a:buFont typeface="Calibri"/>
              <a:buChar char="-"/>
            </a:pPr>
            <a:r>
              <a:rPr lang="en-CA"/>
              <a:t>(2:04 – 2:50) Difference between Customer Service and Hospitality</a:t>
            </a:r>
            <a:endParaRPr/>
          </a:p>
          <a:p>
            <a:pPr marL="914400" lvl="1" indent="-317500" algn="l" rtl="0">
              <a:lnSpc>
                <a:spcPct val="100000"/>
              </a:lnSpc>
              <a:spcBef>
                <a:spcPts val="0"/>
              </a:spcBef>
              <a:spcAft>
                <a:spcPts val="0"/>
              </a:spcAft>
              <a:buClr>
                <a:schemeClr val="dk1"/>
              </a:buClr>
              <a:buSzPts val="1200"/>
              <a:buFont typeface="Calibri"/>
              <a:buChar char="-"/>
            </a:pPr>
            <a:r>
              <a:rPr lang="en-CA"/>
              <a:t>Service🡪 What you do to/provide for someone</a:t>
            </a:r>
            <a:endParaRPr/>
          </a:p>
          <a:p>
            <a:pPr marL="914400" lvl="1" indent="-317500" algn="l" rtl="0">
              <a:lnSpc>
                <a:spcPct val="100000"/>
              </a:lnSpc>
              <a:spcBef>
                <a:spcPts val="0"/>
              </a:spcBef>
              <a:spcAft>
                <a:spcPts val="0"/>
              </a:spcAft>
              <a:buClr>
                <a:schemeClr val="dk1"/>
              </a:buClr>
              <a:buSzPts val="1200"/>
              <a:buFont typeface="Calibri"/>
              <a:buChar char="-"/>
            </a:pPr>
            <a:r>
              <a:rPr lang="en-CA"/>
              <a:t>Hospitality 🡪 How you make someone feel, looking outward instead of inward</a:t>
            </a:r>
            <a:endParaRPr/>
          </a:p>
          <a:p>
            <a:pPr marL="457200" lvl="0" indent="-317500" algn="l" rtl="0">
              <a:lnSpc>
                <a:spcPct val="100000"/>
              </a:lnSpc>
              <a:spcBef>
                <a:spcPts val="0"/>
              </a:spcBef>
              <a:spcAft>
                <a:spcPts val="0"/>
              </a:spcAft>
              <a:buClr>
                <a:schemeClr val="dk1"/>
              </a:buClr>
              <a:buSzPts val="1200"/>
              <a:buFont typeface="Calibri"/>
              <a:buChar char="-"/>
            </a:pPr>
            <a:r>
              <a:rPr lang="en-CA"/>
              <a:t>(5:03 – 5:44) Importance of Hospitality between the traditional hospitality-based businesses</a:t>
            </a:r>
            <a:endParaRPr/>
          </a:p>
          <a:p>
            <a:pPr marL="457200" lvl="0" indent="-24130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Application/Thinking for SHSM students: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In your SHSM sector, how can you provide hospitality over service?</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79" name="Google Shape;979;p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8" name="Google Shape;9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Adapted from:</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Source:</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Source:</a:t>
            </a:r>
            <a:endParaRPr/>
          </a:p>
          <a:p>
            <a:pPr marL="139700" marR="0" lvl="0" indent="0" algn="l" rtl="0">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lang="en-CA" i="1">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3" name="Google Shape;10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Additional Resource:</a:t>
            </a: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Supporting article: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CA"/>
              <a:t>Davis, B. (2020, July 30). </a:t>
            </a:r>
            <a:r>
              <a:rPr lang="en-CA" i="1"/>
              <a:t>What is "surprise and delight" and why is it so effective? - stamp me</a:t>
            </a:r>
            <a:r>
              <a:rPr lang="en-CA"/>
              <a:t>. Stamp Me Loyalty Card App. https://stampme.com/what-is-surprise-and-delight-and-why-is-it-so-effective/.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3" name="Google Shape;104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If delivering the certification in-person, teachers can facilitate a discussion after watching the video.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9" name="Google Shape;10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Blind Woman Gets Chocolate Braille Birthday Surprise</a:t>
            </a:r>
            <a:endParaRPr/>
          </a:p>
          <a:p>
            <a:pPr marL="139700" lvl="0" indent="0" algn="l" rtl="0">
              <a:lnSpc>
                <a:spcPct val="100000"/>
              </a:lnSpc>
              <a:spcBef>
                <a:spcPts val="0"/>
              </a:spcBef>
              <a:spcAft>
                <a:spcPts val="0"/>
              </a:spcAft>
              <a:buSzPts val="1400"/>
              <a:buNone/>
            </a:pPr>
            <a:r>
              <a:rPr lang="en-CA"/>
              <a:t>https://www.youtube.com/watch?v=6hu0uyw0UG0</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CA"/>
              <a:t>A restaurant created a birthday dessert with braille for a blind customer by using melted chocolate on a plate to write “Happy Birthday” in braille.</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5" name="Google Shape;106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Supporting article: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https://stampme.com/what-is-surprise-and-delight-and-why-is-it-so-effective/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Module 6 is OPTIONAL. Teachers can arrange the Sector Partner Experience – ICE with a local company that has a customer service problem that the ICE model can be applied to by the SHSM students. The resources for this are found in a separate slide deck.</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4" name="Google Shape;107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Jeff Bezos, founder and executive chairperson of Amazon.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0" name="Google Shape;108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5" name="Google Shape;109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Seth Godin is </a:t>
            </a:r>
            <a:r>
              <a:rPr lang="en-CA" b="0" i="0">
                <a:solidFill>
                  <a:srgbClr val="4D5156"/>
                </a:solidFill>
                <a:latin typeface="arial"/>
                <a:ea typeface="arial"/>
                <a:cs typeface="arial"/>
                <a:sym typeface="arial"/>
              </a:rPr>
              <a:t>an entrepreneur, best-selling author, and speaker. </a:t>
            </a:r>
            <a:endParaRPr/>
          </a:p>
          <a:p>
            <a:pPr marL="139700" lvl="0" indent="0" algn="l" rtl="0">
              <a:lnSpc>
                <a:spcPct val="100000"/>
              </a:lnSpc>
              <a:spcBef>
                <a:spcPts val="0"/>
              </a:spcBef>
              <a:spcAft>
                <a:spcPts val="0"/>
              </a:spcAft>
              <a:buSzPts val="1400"/>
              <a:buNone/>
            </a:pPr>
            <a:r>
              <a:rPr lang="en-CA" b="0" i="0">
                <a:solidFill>
                  <a:srgbClr val="4D5156"/>
                </a:solidFill>
                <a:latin typeface="arial"/>
                <a:ea typeface="arial"/>
                <a:cs typeface="arial"/>
                <a:sym typeface="arial"/>
              </a:rPr>
              <a:t>https://www.sethgodin.com/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0" name="Google Shape;110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https://www.inc.com/molly-reynolds/9-companies-that-nailed-the-whole-surprise-and-del.html</a:t>
            </a:r>
            <a:endParaRPr/>
          </a:p>
          <a:p>
            <a:pPr marL="0" lvl="0" indent="0" algn="l" rtl="0">
              <a:lnSpc>
                <a:spcPct val="100000"/>
              </a:lnSpc>
              <a:spcBef>
                <a:spcPts val="0"/>
              </a:spcBef>
              <a:spcAft>
                <a:spcPts val="0"/>
              </a:spcAft>
              <a:buSzPts val="1400"/>
              <a:buNone/>
            </a:pPr>
            <a:r>
              <a:rPr lang="en-CA"/>
              <a:t>https://www.oberlo.ca/blog/customer-service</a:t>
            </a:r>
            <a:endParaRPr/>
          </a:p>
          <a:p>
            <a:pPr marL="0" lvl="0" indent="0" algn="l" rtl="0">
              <a:lnSpc>
                <a:spcPct val="100000"/>
              </a:lnSpc>
              <a:spcBef>
                <a:spcPts val="0"/>
              </a:spcBef>
              <a:spcAft>
                <a:spcPts val="0"/>
              </a:spcAft>
              <a:buSzPts val="1400"/>
              <a:buNone/>
            </a:pPr>
            <a:r>
              <a:rPr lang="en-CA"/>
              <a:t>https://www.teamoutpost.com/blog/customer-care-methods/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5" name="Google Shape;111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Coca Cola Happiness Machine at the World of Coca Cola, Atlanta</a:t>
            </a:r>
            <a:endParaRPr/>
          </a:p>
          <a:p>
            <a:pPr marL="139700" lvl="0" indent="0" algn="l" rtl="0">
              <a:lnSpc>
                <a:spcPct val="100000"/>
              </a:lnSpc>
              <a:spcBef>
                <a:spcPts val="0"/>
              </a:spcBef>
              <a:spcAft>
                <a:spcPts val="0"/>
              </a:spcAft>
              <a:buSzPts val="1400"/>
              <a:buNone/>
            </a:pPr>
            <a:r>
              <a:rPr lang="en-CA"/>
              <a:t>https://www.youtube.com/watch?v=qI_L7dF3OdY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2" name="Google Shape;112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Coke Happiness Truck, Poland</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https://www.youtube.com/watch?v=KhJP5dtC81g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9" name="Google Shape;112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TD Bank -  Sometimes you just want to say Thank You</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https://www.youtube.com/watch?v=bUkN7g_bEAI</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b="0" i="0">
                <a:solidFill>
                  <a:srgbClr val="FFFFFF"/>
                </a:solidFill>
                <a:latin typeface="Roboto"/>
                <a:ea typeface="Roboto"/>
                <a:cs typeface="Roboto"/>
                <a:sym typeface="Roboto"/>
              </a:rPr>
              <a:t>#tdthanksyou</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6" name="Google Shape;113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Kleenex – Share Kleenex Care with Someone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https://www.youtube.com/watch?v=AaWzTf81aws</a:t>
            </a:r>
            <a:endParaRPr/>
          </a:p>
          <a:p>
            <a:pPr marL="139700" lvl="0" indent="0" algn="l" rtl="0">
              <a:lnSpc>
                <a:spcPct val="100000"/>
              </a:lnSpc>
              <a:spcBef>
                <a:spcPts val="0"/>
              </a:spcBef>
              <a:spcAft>
                <a:spcPts val="0"/>
              </a:spcAft>
              <a:buSzPts val="1400"/>
              <a:buNone/>
            </a:pPr>
            <a:r>
              <a:rPr lang="en-CA"/>
              <a:t>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3" name="Google Shape;1143;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WestJet Christmas Commercial 2020 – Pandemic Response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https://www.youtube.com/watch?v=jDucCdjUmBg</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0" name="Google Shape;115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WestJet Real Time Christmas Giving 2013</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https://www.youtube.com/watch?v=zIEIvi2MuEk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2" name="Google Shape;7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Customer Service Compilation</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https://www.youtube.com/watch?v=9oywp2qRRyc</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Note – after watching the video, discuss what the employees could have done to improve the situation.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7" name="Google Shape;115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ec46a47859_0_1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3" name="Google Shape;1173;gec46a47859_0_17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CA"/>
              <a:t>Video: Popsicle Moments: Finding a New Flavour of Customer Service</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https://www.youtube.com/watch?v=CfZrqej03As&amp;t=738s</a:t>
            </a:r>
            <a:endParaRPr/>
          </a:p>
          <a:p>
            <a:pPr marL="139700" lvl="0" indent="0" algn="l" rtl="0">
              <a:lnSpc>
                <a:spcPct val="100000"/>
              </a:lnSpc>
              <a:spcBef>
                <a:spcPts val="0"/>
              </a:spcBef>
              <a:spcAft>
                <a:spcPts val="0"/>
              </a:spcAft>
              <a:buClr>
                <a:schemeClr val="dk1"/>
              </a:buClr>
              <a:buSzPts val="1200"/>
              <a:buFont typeface="Calibri"/>
              <a:buNone/>
            </a:pPr>
            <a:endParaRPr/>
          </a:p>
          <a:p>
            <a:pPr marL="139700" lvl="0" indent="0" algn="l" rtl="0">
              <a:lnSpc>
                <a:spcPct val="100000"/>
              </a:lnSpc>
              <a:spcBef>
                <a:spcPts val="0"/>
              </a:spcBef>
              <a:spcAft>
                <a:spcPts val="0"/>
              </a:spcAft>
              <a:buClr>
                <a:schemeClr val="dk1"/>
              </a:buClr>
              <a:buSzPts val="1200"/>
              <a:buFont typeface="Calibri"/>
              <a:buNone/>
            </a:pPr>
            <a:r>
              <a:rPr lang="en-CA"/>
              <a:t>Darren Ross, TEDxSantaBarbara</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(0:00 – 2:19) “Create a moment, earn a memory.”</a:t>
            </a:r>
            <a:endParaRPr/>
          </a:p>
          <a:p>
            <a:pPr marL="914400" lvl="1" indent="-317500" algn="l" rtl="0">
              <a:lnSpc>
                <a:spcPct val="100000"/>
              </a:lnSpc>
              <a:spcBef>
                <a:spcPts val="0"/>
              </a:spcBef>
              <a:spcAft>
                <a:spcPts val="0"/>
              </a:spcAft>
              <a:buClr>
                <a:schemeClr val="dk1"/>
              </a:buClr>
              <a:buSzPts val="1200"/>
              <a:buFont typeface="Calibri"/>
              <a:buChar char="-"/>
            </a:pPr>
            <a:r>
              <a:rPr lang="en-CA"/>
              <a:t>Take an ordinary setting, create an elevated experience</a:t>
            </a:r>
            <a:endParaRPr/>
          </a:p>
          <a:p>
            <a:pPr marL="914400" lvl="1" indent="-317500" algn="l" rtl="0">
              <a:lnSpc>
                <a:spcPct val="100000"/>
              </a:lnSpc>
              <a:spcBef>
                <a:spcPts val="0"/>
              </a:spcBef>
              <a:spcAft>
                <a:spcPts val="0"/>
              </a:spcAft>
              <a:buClr>
                <a:schemeClr val="dk1"/>
              </a:buClr>
              <a:buSzPts val="1200"/>
              <a:buFont typeface="Calibri"/>
              <a:buChar char="-"/>
            </a:pPr>
            <a:r>
              <a:rPr lang="en-CA"/>
              <a:t>Slow down the process and focus on the customer, creating a moment</a:t>
            </a:r>
            <a:endParaRPr/>
          </a:p>
          <a:p>
            <a:pPr marL="457200" lvl="0" indent="-317500" algn="l" rtl="0">
              <a:lnSpc>
                <a:spcPct val="100000"/>
              </a:lnSpc>
              <a:spcBef>
                <a:spcPts val="0"/>
              </a:spcBef>
              <a:spcAft>
                <a:spcPts val="0"/>
              </a:spcAft>
              <a:buClr>
                <a:schemeClr val="dk1"/>
              </a:buClr>
              <a:buSzPts val="1200"/>
              <a:buFont typeface="Calibri"/>
              <a:buChar char="-"/>
            </a:pPr>
            <a:r>
              <a:rPr lang="en-CA"/>
              <a:t>(6:43) – Would I return, based on their service?</a:t>
            </a:r>
            <a:endParaRPr/>
          </a:p>
          <a:p>
            <a:pPr marL="914400" lvl="1" indent="-317500" algn="l" rtl="0">
              <a:lnSpc>
                <a:spcPct val="100000"/>
              </a:lnSpc>
              <a:spcBef>
                <a:spcPts val="0"/>
              </a:spcBef>
              <a:spcAft>
                <a:spcPts val="0"/>
              </a:spcAft>
              <a:buClr>
                <a:schemeClr val="dk1"/>
              </a:buClr>
              <a:buSzPts val="1200"/>
              <a:buFont typeface="Calibri"/>
              <a:buChar char="-"/>
            </a:pPr>
            <a:r>
              <a:rPr lang="en-CA"/>
              <a:t>Customer Service versus “Nothing” Service</a:t>
            </a:r>
            <a:endParaRPr/>
          </a:p>
          <a:p>
            <a:pPr marL="457200" lvl="0" indent="-317500" algn="l" rtl="0">
              <a:lnSpc>
                <a:spcPct val="100000"/>
              </a:lnSpc>
              <a:spcBef>
                <a:spcPts val="0"/>
              </a:spcBef>
              <a:spcAft>
                <a:spcPts val="0"/>
              </a:spcAft>
              <a:buClr>
                <a:schemeClr val="dk1"/>
              </a:buClr>
              <a:buSzPts val="1200"/>
              <a:buFont typeface="Calibri"/>
              <a:buChar char="-"/>
            </a:pPr>
            <a:r>
              <a:rPr lang="en-CA"/>
              <a:t>(10:25 – 15:03) Creating a “Customer Service Reflex”</a:t>
            </a:r>
            <a:endParaRPr/>
          </a:p>
          <a:p>
            <a:pPr marL="914400" lvl="1" indent="-317500" algn="l" rtl="0">
              <a:lnSpc>
                <a:spcPct val="100000"/>
              </a:lnSpc>
              <a:spcBef>
                <a:spcPts val="0"/>
              </a:spcBef>
              <a:spcAft>
                <a:spcPts val="0"/>
              </a:spcAft>
              <a:buClr>
                <a:schemeClr val="dk1"/>
              </a:buClr>
              <a:buSzPts val="1200"/>
              <a:buFont typeface="Calibri"/>
              <a:buChar char="-"/>
            </a:pPr>
            <a:r>
              <a:rPr lang="en-CA"/>
              <a:t>Listen carefully to respond creatively</a:t>
            </a:r>
            <a:endParaRPr/>
          </a:p>
          <a:p>
            <a:pPr marL="139700" lvl="0" indent="0" algn="l" rtl="0">
              <a:lnSpc>
                <a:spcPct val="100000"/>
              </a:lnSpc>
              <a:spcBef>
                <a:spcPts val="0"/>
              </a:spcBef>
              <a:spcAft>
                <a:spcPts val="0"/>
              </a:spcAft>
              <a:buClr>
                <a:schemeClr val="dk1"/>
              </a:buClr>
              <a:buSzPts val="1200"/>
              <a:buFont typeface="Calibri"/>
              <a:buNone/>
            </a:pPr>
            <a:endParaRPr/>
          </a:p>
          <a:p>
            <a:pPr marL="457200" lvl="0" indent="-317500" algn="l" rtl="0">
              <a:lnSpc>
                <a:spcPct val="100000"/>
              </a:lnSpc>
              <a:spcBef>
                <a:spcPts val="0"/>
              </a:spcBef>
              <a:spcAft>
                <a:spcPts val="0"/>
              </a:spcAft>
              <a:buClr>
                <a:schemeClr val="dk1"/>
              </a:buClr>
              <a:buSzPts val="1200"/>
              <a:buFont typeface="Calibri"/>
              <a:buChar char="-"/>
            </a:pPr>
            <a:r>
              <a:rPr lang="en-CA"/>
              <a:t>Companies slowing down for us, to take care of us</a:t>
            </a:r>
            <a:endParaRPr/>
          </a:p>
          <a:p>
            <a:pPr marL="457200" lvl="0" indent="-241300" algn="l" rtl="0">
              <a:lnSpc>
                <a:spcPct val="100000"/>
              </a:lnSpc>
              <a:spcBef>
                <a:spcPts val="0"/>
              </a:spcBef>
              <a:spcAft>
                <a:spcPts val="0"/>
              </a:spcAft>
              <a:buClr>
                <a:schemeClr val="dk1"/>
              </a:buClr>
              <a:buSzPts val="1200"/>
              <a:buFont typeface="Calibri"/>
              <a:buNone/>
            </a:pPr>
            <a:endParaRPr/>
          </a:p>
          <a:p>
            <a:pPr marL="457200" lvl="0" indent="-24130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0" name="Google Shape;118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8" name="Google Shape;118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Vince Lombardi – American football coach and executive in the NFL</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95" name="Google Shape;1195;p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CA"/>
              <a:t>Video: Sheldon Shopping for Electronics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https://www.youtube.com/watch?v=gORmiX-5PWU</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3" name="Google Shape;1213;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Video: Love Actually – Gift Wrapping Scene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https://www.youtube.com/watch?v=XUBeW_NFggM</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1" name="Google Shape;122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CA"/>
              <a:t>Friends – Rachel as a waitress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https://www.youtube.com/watch?v=b30evnsHJ_U</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9" name="Google Shape;122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Instructor notes – students can work on these scenarios independently or in small groups.  If working in small groups, encourage each group to present their scenario and customer service solution to the rest of the group.</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8" name="Google Shape;1238;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Note: If delivering this certification in-person, students can discuss these scenarios in small groups.  Ask for volunteers to tell their Good and Bad and Ugly customer experience stories.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If using sticky notes, students can jot down the positive and negative aspects (one sticky note per experience). In their groups, students can organize the notes, looking for common points.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7" name="Google Shape;1247;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3" name="Google Shape;126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a:t>Corporate Video – Dealing with an Angry Customer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70" name="Google Shape;1270;p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8" name="Google Shape;127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7" name="Google Shape;1297;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5" name="Google Shape;1305;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3" name="Google Shape;131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4" name="Google Shape;1344;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3" name="Google Shape;1353;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a:t>https://www.zendesk.com/blog/customer-support-vs-customer-service/</a:t>
            </a:r>
            <a:endParaRPr/>
          </a:p>
          <a:p>
            <a:pPr marL="0" lvl="0" indent="0" algn="l" rtl="0">
              <a:lnSpc>
                <a:spcPct val="100000"/>
              </a:lnSpc>
              <a:spcBef>
                <a:spcPts val="0"/>
              </a:spcBef>
              <a:spcAft>
                <a:spcPts val="0"/>
              </a:spcAft>
              <a:buSzPts val="1400"/>
              <a:buNone/>
            </a:pPr>
            <a:r>
              <a:rPr lang="en-CA"/>
              <a:t>https://www.investopedia.com/terms/c/customer-service.asp</a:t>
            </a:r>
            <a:endParaRPr/>
          </a:p>
          <a:p>
            <a:pPr marL="0" lvl="0" indent="0" algn="l" rtl="0">
              <a:lnSpc>
                <a:spcPct val="100000"/>
              </a:lnSpc>
              <a:spcBef>
                <a:spcPts val="0"/>
              </a:spcBef>
              <a:spcAft>
                <a:spcPts val="0"/>
              </a:spcAft>
              <a:buSzPts val="1400"/>
              <a:buNone/>
            </a:pPr>
            <a:r>
              <a:rPr lang="en-CA"/>
              <a:t>https://beldingtraining.com/customer-service-pillars/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Bad Customer Service – movie clips montage</a:t>
            </a:r>
            <a:endParaRPr/>
          </a:p>
          <a:p>
            <a:pPr marL="0" lvl="0" indent="0" algn="l" rtl="0">
              <a:lnSpc>
                <a:spcPct val="100000"/>
              </a:lnSpc>
              <a:spcBef>
                <a:spcPts val="0"/>
              </a:spcBef>
              <a:spcAft>
                <a:spcPts val="0"/>
              </a:spcAft>
              <a:buSzPts val="1400"/>
              <a:buNone/>
            </a:pPr>
            <a:r>
              <a:rPr lang="en-CA"/>
              <a:t>- https://www.youtube.com/watch?v=9oywp2qRRyc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Love Your Customer - https://www.youtube.com/watch?v=ojOqUjbGsgQ</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LAST method: https://www.youtube.com/watch?v=dnpMqQnt8WY</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1" name="Google Shape;136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pic>
        <p:nvPicPr>
          <p:cNvPr id="10" name="Google Shape;10;p2" descr="Celestia-R1---OverlayContentHD.png"/>
          <p:cNvPicPr preferRelativeResize="0"/>
          <p:nvPr/>
        </p:nvPicPr>
        <p:blipFill rotWithShape="1">
          <a:blip r:embed="rId2">
            <a:alphaModFix/>
          </a:blip>
          <a:srcRect/>
          <a:stretch/>
        </p:blipFill>
        <p:spPr>
          <a:xfrm>
            <a:off x="0" y="0"/>
            <a:ext cx="9141619" cy="5142161"/>
          </a:xfrm>
          <a:prstGeom prst="rect">
            <a:avLst/>
          </a:prstGeom>
          <a:noFill/>
          <a:ln>
            <a:noFill/>
          </a:ln>
        </p:spPr>
      </p:pic>
      <p:sp>
        <p:nvSpPr>
          <p:cNvPr id="11" name="Google Shape;11;p2"/>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2" name="Google Shape;12;p2"/>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13" name="Google Shape;13;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1"/>
        <p:cNvGrpSpPr/>
        <p:nvPr/>
      </p:nvGrpSpPr>
      <p:grpSpPr>
        <a:xfrm>
          <a:off x="0" y="0"/>
          <a:ext cx="0" cy="0"/>
          <a:chOff x="0" y="0"/>
          <a:chExt cx="0" cy="0"/>
        </a:xfrm>
      </p:grpSpPr>
      <p:sp>
        <p:nvSpPr>
          <p:cNvPr id="312" name="Google Shape;312;p11"/>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3" name="Google Shape;313;p1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314" name="Google Shape;314;p11"/>
          <p:cNvSpPr txBox="1">
            <a:spLocks noGrp="1"/>
          </p:cNvSpPr>
          <p:nvPr>
            <p:ph type="body" idx="1"/>
          </p:nvPr>
        </p:nvSpPr>
        <p:spPr>
          <a:xfrm>
            <a:off x="1732700"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5" name="Google Shape;315;p11"/>
          <p:cNvSpPr txBox="1">
            <a:spLocks noGrp="1"/>
          </p:cNvSpPr>
          <p:nvPr>
            <p:ph type="body" idx="2"/>
          </p:nvPr>
        </p:nvSpPr>
        <p:spPr>
          <a:xfrm>
            <a:off x="4020972"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6" name="Google Shape;316;p11"/>
          <p:cNvSpPr txBox="1">
            <a:spLocks noGrp="1"/>
          </p:cNvSpPr>
          <p:nvPr>
            <p:ph type="body" idx="3"/>
          </p:nvPr>
        </p:nvSpPr>
        <p:spPr>
          <a:xfrm>
            <a:off x="6309245" y="2380900"/>
            <a:ext cx="2176800" cy="2544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17" name="Google Shape;317;p11"/>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1"/>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1"/>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 name="Google Shape;321;p11"/>
          <p:cNvGrpSpPr/>
          <p:nvPr/>
        </p:nvGrpSpPr>
        <p:grpSpPr>
          <a:xfrm>
            <a:off x="1729784" y="61068"/>
            <a:ext cx="351204" cy="324661"/>
            <a:chOff x="5975075" y="2327500"/>
            <a:chExt cx="420100" cy="388350"/>
          </a:xfrm>
        </p:grpSpPr>
        <p:sp>
          <p:nvSpPr>
            <p:cNvPr id="322" name="Google Shape;322;p11"/>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1"/>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4" name="Google Shape;324;p11"/>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5" name="Google Shape;325;p11"/>
          <p:cNvGrpSpPr/>
          <p:nvPr/>
        </p:nvGrpSpPr>
        <p:grpSpPr>
          <a:xfrm>
            <a:off x="904276" y="515192"/>
            <a:ext cx="382958" cy="607111"/>
            <a:chOff x="6718575" y="2318625"/>
            <a:chExt cx="256950" cy="407375"/>
          </a:xfrm>
        </p:grpSpPr>
        <p:sp>
          <p:nvSpPr>
            <p:cNvPr id="326" name="Google Shape;326;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 name="Google Shape;334;p11"/>
          <p:cNvGrpSpPr/>
          <p:nvPr/>
        </p:nvGrpSpPr>
        <p:grpSpPr>
          <a:xfrm>
            <a:off x="335759" y="1840531"/>
            <a:ext cx="342882" cy="350068"/>
            <a:chOff x="3951850" y="2985350"/>
            <a:chExt cx="407950" cy="416500"/>
          </a:xfrm>
        </p:grpSpPr>
        <p:sp>
          <p:nvSpPr>
            <p:cNvPr id="335" name="Google Shape;335;p1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9" name="Google Shape;339;p1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4"/>
        <p:cNvGrpSpPr/>
        <p:nvPr/>
      </p:nvGrpSpPr>
      <p:grpSpPr>
        <a:xfrm>
          <a:off x="0" y="0"/>
          <a:ext cx="0" cy="0"/>
          <a:chOff x="0" y="0"/>
          <a:chExt cx="0" cy="0"/>
        </a:xfrm>
      </p:grpSpPr>
      <p:sp>
        <p:nvSpPr>
          <p:cNvPr id="345" name="Google Shape;345;p13"/>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6" name="Google Shape;346;p13"/>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47" name="Google Shape;347;p13"/>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13"/>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13"/>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13"/>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13"/>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13"/>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13"/>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13"/>
          <p:cNvSpPr/>
          <p:nvPr/>
        </p:nvSpPr>
        <p:spPr>
          <a:xfrm rot="10800000" flipH="1">
            <a:off x="8763570"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13"/>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56"/>
        <p:cNvGrpSpPr/>
        <p:nvPr/>
      </p:nvGrpSpPr>
      <p:grpSpPr>
        <a:xfrm>
          <a:off x="0" y="0"/>
          <a:ext cx="0" cy="0"/>
          <a:chOff x="0" y="0"/>
          <a:chExt cx="0" cy="0"/>
        </a:xfrm>
      </p:grpSpPr>
      <p:sp>
        <p:nvSpPr>
          <p:cNvPr id="357" name="Google Shape;357;p14"/>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8" name="Google Shape;358;p14"/>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9" name="Google Shape;359;p14"/>
          <p:cNvSpPr txBox="1">
            <a:spLocks noGrp="1"/>
          </p:cNvSpPr>
          <p:nvPr>
            <p:ph type="ctrTitle"/>
          </p:nvPr>
        </p:nvSpPr>
        <p:spPr>
          <a:xfrm>
            <a:off x="1400175" y="1991825"/>
            <a:ext cx="6343500" cy="1159800"/>
          </a:xfrm>
          <a:prstGeom prst="rect">
            <a:avLst/>
          </a:prstGeom>
          <a:noFill/>
          <a:ln>
            <a:noFill/>
          </a:ln>
        </p:spPr>
        <p:txBody>
          <a:bodyPr spcFirstLastPara="1" wrap="square" lIns="68575" tIns="68575" rIns="68575" bIns="6857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360" name="Google Shape;360;p14"/>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14"/>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14"/>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14"/>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4" name="Google Shape;364;p14"/>
          <p:cNvGrpSpPr/>
          <p:nvPr/>
        </p:nvGrpSpPr>
        <p:grpSpPr>
          <a:xfrm>
            <a:off x="5549158" y="1029781"/>
            <a:ext cx="404640" cy="374059"/>
            <a:chOff x="5975075" y="2327500"/>
            <a:chExt cx="420100" cy="388350"/>
          </a:xfrm>
        </p:grpSpPr>
        <p:sp>
          <p:nvSpPr>
            <p:cNvPr id="365" name="Google Shape;365;p1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1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67" name="Google Shape;367;p14"/>
          <p:cNvSpPr/>
          <p:nvPr/>
        </p:nvSpPr>
        <p:spPr>
          <a:xfrm>
            <a:off x="3253022"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68" name="Google Shape;368;p14"/>
          <p:cNvGrpSpPr/>
          <p:nvPr/>
        </p:nvGrpSpPr>
        <p:grpSpPr>
          <a:xfrm>
            <a:off x="4380527" y="515194"/>
            <a:ext cx="382958" cy="607111"/>
            <a:chOff x="6718575" y="2318625"/>
            <a:chExt cx="256950" cy="407375"/>
          </a:xfrm>
        </p:grpSpPr>
        <p:sp>
          <p:nvSpPr>
            <p:cNvPr id="369" name="Google Shape;369;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77" name="Google Shape;377;p14"/>
          <p:cNvGrpSpPr/>
          <p:nvPr/>
        </p:nvGrpSpPr>
        <p:grpSpPr>
          <a:xfrm>
            <a:off x="3199461" y="902961"/>
            <a:ext cx="395018" cy="403297"/>
            <a:chOff x="3951850" y="2985350"/>
            <a:chExt cx="407950" cy="416500"/>
          </a:xfrm>
        </p:grpSpPr>
        <p:sp>
          <p:nvSpPr>
            <p:cNvPr id="378" name="Google Shape;378;p1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1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1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1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82" name="Google Shape;382;p14"/>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14"/>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14"/>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14"/>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14"/>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87" name="Google Shape;387;p14"/>
          <p:cNvGrpSpPr/>
          <p:nvPr/>
        </p:nvGrpSpPr>
        <p:grpSpPr>
          <a:xfrm>
            <a:off x="5772010" y="4056439"/>
            <a:ext cx="573943" cy="550550"/>
            <a:chOff x="5241175" y="4959100"/>
            <a:chExt cx="539775" cy="517775"/>
          </a:xfrm>
        </p:grpSpPr>
        <p:sp>
          <p:nvSpPr>
            <p:cNvPr id="388" name="Google Shape;388;p1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1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1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4" name="Google Shape;394;p14"/>
          <p:cNvSpPr/>
          <p:nvPr/>
        </p:nvSpPr>
        <p:spPr>
          <a:xfrm>
            <a:off x="3429209" y="3904792"/>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95"/>
        <p:cNvGrpSpPr/>
        <p:nvPr/>
      </p:nvGrpSpPr>
      <p:grpSpPr>
        <a:xfrm>
          <a:off x="0" y="0"/>
          <a:ext cx="0" cy="0"/>
          <a:chOff x="0" y="0"/>
          <a:chExt cx="0" cy="0"/>
        </a:xfrm>
      </p:grpSpPr>
      <p:sp>
        <p:nvSpPr>
          <p:cNvPr id="396" name="Google Shape;396;p15"/>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7" name="Google Shape;397;p15"/>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98" name="Google Shape;398;p15"/>
          <p:cNvSpPr txBox="1">
            <a:spLocks noGrp="1"/>
          </p:cNvSpPr>
          <p:nvPr>
            <p:ph type="ctrTitle"/>
          </p:nvPr>
        </p:nvSpPr>
        <p:spPr>
          <a:xfrm>
            <a:off x="2743200" y="1735750"/>
            <a:ext cx="5638800" cy="11598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a:endParaRPr/>
          </a:p>
        </p:txBody>
      </p:sp>
      <p:sp>
        <p:nvSpPr>
          <p:cNvPr id="399" name="Google Shape;399;p15"/>
          <p:cNvSpPr txBox="1">
            <a:spLocks noGrp="1"/>
          </p:cNvSpPr>
          <p:nvPr>
            <p:ph type="subTitle" idx="1"/>
          </p:nvPr>
        </p:nvSpPr>
        <p:spPr>
          <a:xfrm>
            <a:off x="2743200" y="2821004"/>
            <a:ext cx="5696100" cy="7848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0" name="Google Shape;400;p15"/>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15"/>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15"/>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5"/>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4" name="Google Shape;404;p15"/>
          <p:cNvGrpSpPr/>
          <p:nvPr/>
        </p:nvGrpSpPr>
        <p:grpSpPr>
          <a:xfrm>
            <a:off x="996353" y="1070668"/>
            <a:ext cx="351204" cy="324661"/>
            <a:chOff x="5975075" y="2327500"/>
            <a:chExt cx="420100" cy="388350"/>
          </a:xfrm>
        </p:grpSpPr>
        <p:sp>
          <p:nvSpPr>
            <p:cNvPr id="405" name="Google Shape;405;p1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07" name="Google Shape;407;p15"/>
          <p:cNvSpPr/>
          <p:nvPr/>
        </p:nvSpPr>
        <p:spPr>
          <a:xfrm>
            <a:off x="393601"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08" name="Google Shape;408;p15"/>
          <p:cNvGrpSpPr/>
          <p:nvPr/>
        </p:nvGrpSpPr>
        <p:grpSpPr>
          <a:xfrm>
            <a:off x="305235" y="553858"/>
            <a:ext cx="247469" cy="392302"/>
            <a:chOff x="6718575" y="2318625"/>
            <a:chExt cx="256950" cy="407375"/>
          </a:xfrm>
        </p:grpSpPr>
        <p:sp>
          <p:nvSpPr>
            <p:cNvPr id="409" name="Google Shape;409;p1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1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1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1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17" name="Google Shape;417;p15"/>
          <p:cNvGrpSpPr/>
          <p:nvPr/>
        </p:nvGrpSpPr>
        <p:grpSpPr>
          <a:xfrm>
            <a:off x="1419984" y="3634335"/>
            <a:ext cx="342882" cy="350068"/>
            <a:chOff x="3951850" y="2985350"/>
            <a:chExt cx="407950" cy="416500"/>
          </a:xfrm>
        </p:grpSpPr>
        <p:sp>
          <p:nvSpPr>
            <p:cNvPr id="418" name="Google Shape;418;p1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1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1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22" name="Google Shape;422;p15"/>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15"/>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15"/>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15"/>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15"/>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27" name="Google Shape;427;p15"/>
          <p:cNvGrpSpPr/>
          <p:nvPr/>
        </p:nvGrpSpPr>
        <p:grpSpPr>
          <a:xfrm>
            <a:off x="-50288" y="1452798"/>
            <a:ext cx="624844" cy="599376"/>
            <a:chOff x="5241175" y="4959100"/>
            <a:chExt cx="539775" cy="517775"/>
          </a:xfrm>
        </p:grpSpPr>
        <p:sp>
          <p:nvSpPr>
            <p:cNvPr id="428" name="Google Shape;428;p1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1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1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1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1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1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34" name="Google Shape;434;p15"/>
          <p:cNvSpPr/>
          <p:nvPr/>
        </p:nvSpPr>
        <p:spPr>
          <a:xfrm>
            <a:off x="47200" y="4430471"/>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5"/>
        <p:cNvGrpSpPr/>
        <p:nvPr/>
      </p:nvGrpSpPr>
      <p:grpSpPr>
        <a:xfrm>
          <a:off x="0" y="0"/>
          <a:ext cx="0" cy="0"/>
          <a:chOff x="0" y="0"/>
          <a:chExt cx="0" cy="0"/>
        </a:xfrm>
      </p:grpSpPr>
      <p:sp>
        <p:nvSpPr>
          <p:cNvPr id="436" name="Google Shape;436;p16"/>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37" name="Google Shape;437;p16"/>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38" name="Google Shape;438;p16"/>
          <p:cNvSpPr txBox="1">
            <a:spLocks noGrp="1"/>
          </p:cNvSpPr>
          <p:nvPr>
            <p:ph type="body" idx="1"/>
          </p:nvPr>
        </p:nvSpPr>
        <p:spPr>
          <a:xfrm>
            <a:off x="2051200" y="2085600"/>
            <a:ext cx="6282300" cy="819900"/>
          </a:xfrm>
          <a:prstGeom prst="rect">
            <a:avLst/>
          </a:prstGeom>
          <a:noFill/>
          <a:ln>
            <a:noFill/>
          </a:ln>
        </p:spPr>
        <p:txBody>
          <a:bodyPr spcFirstLastPara="1" wrap="square" lIns="68575" tIns="68575" rIns="68575" bIns="68575" anchor="ctr" anchorCtr="0">
            <a:noAutofit/>
          </a:bodyPr>
          <a:lstStyle>
            <a:lvl1pPr marL="457200" lvl="0" indent="-342900" algn="l">
              <a:lnSpc>
                <a:spcPct val="100000"/>
              </a:lnSpc>
              <a:spcBef>
                <a:spcPts val="600"/>
              </a:spcBef>
              <a:spcAft>
                <a:spcPts val="0"/>
              </a:spcAft>
              <a:buSzPts val="1800"/>
              <a:buFont typeface="Nixie One"/>
              <a:buChar char="◇"/>
              <a:defRPr sz="2400">
                <a:latin typeface="Nixie One"/>
                <a:ea typeface="Nixie One"/>
                <a:cs typeface="Nixie One"/>
                <a:sym typeface="Nixie One"/>
              </a:defRPr>
            </a:lvl1pPr>
            <a:lvl2pPr marL="914400" lvl="1"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2pPr>
            <a:lvl3pPr marL="1371600" lvl="2"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3pPr>
            <a:lvl4pPr marL="1828800" lvl="3"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4pPr>
            <a:lvl5pPr marL="2286000" lvl="4"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5pPr>
            <a:lvl6pPr marL="2743200" lvl="5"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6pPr>
            <a:lvl7pPr marL="3200400" lvl="6"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7pPr>
            <a:lvl8pPr marL="3657600" lvl="7"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8pPr>
            <a:lvl9pPr marL="4114800" lvl="8" indent="-342900" algn="l">
              <a:lnSpc>
                <a:spcPct val="100000"/>
              </a:lnSpc>
              <a:spcBef>
                <a:spcPts val="0"/>
              </a:spcBef>
              <a:spcAft>
                <a:spcPts val="0"/>
              </a:spcAft>
              <a:buSzPts val="1800"/>
              <a:buFont typeface="Nixie One"/>
              <a:buChar char="■"/>
              <a:defRPr sz="2400">
                <a:latin typeface="Nixie One"/>
                <a:ea typeface="Nixie One"/>
                <a:cs typeface="Nixie One"/>
                <a:sym typeface="Nixie One"/>
              </a:defRPr>
            </a:lvl9pPr>
          </a:lstStyle>
          <a:p>
            <a:endParaRPr/>
          </a:p>
        </p:txBody>
      </p:sp>
      <p:sp>
        <p:nvSpPr>
          <p:cNvPr id="439" name="Google Shape;439;p16"/>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16"/>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16"/>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16"/>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3" name="Google Shape;443;p16"/>
          <p:cNvGrpSpPr/>
          <p:nvPr/>
        </p:nvGrpSpPr>
        <p:grpSpPr>
          <a:xfrm>
            <a:off x="986828" y="1394518"/>
            <a:ext cx="351204" cy="324661"/>
            <a:chOff x="5975075" y="2327500"/>
            <a:chExt cx="420100" cy="388350"/>
          </a:xfrm>
        </p:grpSpPr>
        <p:sp>
          <p:nvSpPr>
            <p:cNvPr id="444" name="Google Shape;444;p1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1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46" name="Google Shape;446;p16"/>
          <p:cNvSpPr/>
          <p:nvPr/>
        </p:nvSpPr>
        <p:spPr>
          <a:xfrm>
            <a:off x="203101"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47" name="Google Shape;447;p16"/>
          <p:cNvGrpSpPr/>
          <p:nvPr/>
        </p:nvGrpSpPr>
        <p:grpSpPr>
          <a:xfrm>
            <a:off x="295710" y="877708"/>
            <a:ext cx="247469" cy="392302"/>
            <a:chOff x="6718575" y="2318625"/>
            <a:chExt cx="256950" cy="407375"/>
          </a:xfrm>
        </p:grpSpPr>
        <p:sp>
          <p:nvSpPr>
            <p:cNvPr id="448" name="Google Shape;448;p1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3" name="Google Shape;453;p1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1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5" name="Google Shape;455;p1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56" name="Google Shape;456;p16"/>
          <p:cNvGrpSpPr/>
          <p:nvPr/>
        </p:nvGrpSpPr>
        <p:grpSpPr>
          <a:xfrm>
            <a:off x="1229484" y="3310485"/>
            <a:ext cx="342882" cy="350068"/>
            <a:chOff x="3951850" y="2985350"/>
            <a:chExt cx="407950" cy="416500"/>
          </a:xfrm>
        </p:grpSpPr>
        <p:sp>
          <p:nvSpPr>
            <p:cNvPr id="457" name="Google Shape;457;p1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8" name="Google Shape;458;p1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1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0" name="Google Shape;460;p1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1" name="Google Shape;461;p16"/>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2" name="Google Shape;462;p16"/>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16"/>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4" name="Google Shape;464;p16"/>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5" name="Google Shape;465;p16"/>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6" name="Google Shape;466;p16"/>
          <p:cNvGrpSpPr/>
          <p:nvPr/>
        </p:nvGrpSpPr>
        <p:grpSpPr>
          <a:xfrm>
            <a:off x="67090" y="1681686"/>
            <a:ext cx="455624" cy="437054"/>
            <a:chOff x="5241175" y="4959100"/>
            <a:chExt cx="539775" cy="517775"/>
          </a:xfrm>
        </p:grpSpPr>
        <p:sp>
          <p:nvSpPr>
            <p:cNvPr id="467" name="Google Shape;467;p1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8" name="Google Shape;468;p1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1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0" name="Google Shape;470;p1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1" name="Google Shape;471;p1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1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3" name="Google Shape;473;p16"/>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4" name="Google Shape;474;p16"/>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12000"/>
              <a:buFont typeface="Nixie One"/>
              <a:buNone/>
            </a:pPr>
            <a:r>
              <a:rPr lang="en-CA" sz="12000" b="0" i="0" u="none" strike="noStrike" cap="none">
                <a:solidFill>
                  <a:srgbClr val="FFFFFF"/>
                </a:solidFill>
                <a:latin typeface="Nixie One"/>
                <a:ea typeface="Nixie One"/>
                <a:cs typeface="Nixie One"/>
                <a:sym typeface="Nixie One"/>
              </a:rPr>
              <a:t>“</a:t>
            </a:r>
            <a:endParaRPr sz="12000" b="0" i="0" u="none" strike="noStrike" cap="none">
              <a:solidFill>
                <a:srgbClr val="FFFFFF"/>
              </a:solidFill>
              <a:latin typeface="Nixie One"/>
              <a:ea typeface="Nixie One"/>
              <a:cs typeface="Nixie One"/>
              <a:sym typeface="Nixie One"/>
            </a:endParaRPr>
          </a:p>
        </p:txBody>
      </p:sp>
      <p:sp>
        <p:nvSpPr>
          <p:cNvPr id="475" name="Google Shape;475;p16"/>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6"/>
        <p:cNvGrpSpPr/>
        <p:nvPr/>
      </p:nvGrpSpPr>
      <p:grpSpPr>
        <a:xfrm>
          <a:off x="0" y="0"/>
          <a:ext cx="0" cy="0"/>
          <a:chOff x="0" y="0"/>
          <a:chExt cx="0" cy="0"/>
        </a:xfrm>
      </p:grpSpPr>
      <p:sp>
        <p:nvSpPr>
          <p:cNvPr id="477" name="Google Shape;477;p17"/>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8" name="Google Shape;478;p1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79" name="Google Shape;479;p17"/>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80" name="Google Shape;480;p17"/>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Font typeface="Arial"/>
              <a:buChar char="◇"/>
              <a:defRPr>
                <a:latin typeface="Arial"/>
                <a:ea typeface="Arial"/>
                <a:cs typeface="Arial"/>
                <a:sym typeface="Arial"/>
              </a:defRPr>
            </a:lvl1pPr>
            <a:lvl2pPr marL="914400" lvl="1" indent="-298450" algn="l">
              <a:lnSpc>
                <a:spcPct val="100000"/>
              </a:lnSpc>
              <a:spcBef>
                <a:spcPts val="0"/>
              </a:spcBef>
              <a:spcAft>
                <a:spcPts val="0"/>
              </a:spcAft>
              <a:buSzPts val="1100"/>
              <a:buFont typeface="Arial"/>
              <a:buChar char="￭"/>
              <a:defRPr>
                <a:latin typeface="Arial"/>
                <a:ea typeface="Arial"/>
                <a:cs typeface="Arial"/>
                <a:sym typeface="Arial"/>
              </a:defRPr>
            </a:lvl2pPr>
            <a:lvl3pPr marL="1371600" lvl="2" indent="-298450" algn="l">
              <a:lnSpc>
                <a:spcPct val="100000"/>
              </a:lnSpc>
              <a:spcBef>
                <a:spcPts val="0"/>
              </a:spcBef>
              <a:spcAft>
                <a:spcPts val="0"/>
              </a:spcAft>
              <a:buSzPts val="1100"/>
              <a:buFont typeface="Arial"/>
              <a:buChar char="￮"/>
              <a:defRPr>
                <a:latin typeface="Arial"/>
                <a:ea typeface="Arial"/>
                <a:cs typeface="Arial"/>
                <a:sym typeface="Arial"/>
              </a:defRPr>
            </a:lvl3pPr>
            <a:lvl4pPr marL="1828800" lvl="3" indent="-298450" algn="l">
              <a:lnSpc>
                <a:spcPct val="100000"/>
              </a:lnSpc>
              <a:spcBef>
                <a:spcPts val="0"/>
              </a:spcBef>
              <a:spcAft>
                <a:spcPts val="0"/>
              </a:spcAft>
              <a:buSzPts val="1100"/>
              <a:buFont typeface="Arial"/>
              <a:buChar char="●"/>
              <a:defRPr>
                <a:latin typeface="Arial"/>
                <a:ea typeface="Arial"/>
                <a:cs typeface="Arial"/>
                <a:sym typeface="Arial"/>
              </a:defRPr>
            </a:lvl4pPr>
            <a:lvl5pPr marL="2286000" lvl="4" indent="-298450" algn="l">
              <a:lnSpc>
                <a:spcPct val="100000"/>
              </a:lnSpc>
              <a:spcBef>
                <a:spcPts val="0"/>
              </a:spcBef>
              <a:spcAft>
                <a:spcPts val="0"/>
              </a:spcAft>
              <a:buSzPts val="1100"/>
              <a:buFont typeface="Arial"/>
              <a:buChar char="○"/>
              <a:defRPr>
                <a:latin typeface="Arial"/>
                <a:ea typeface="Arial"/>
                <a:cs typeface="Arial"/>
                <a:sym typeface="Arial"/>
              </a:defRPr>
            </a:lvl5pPr>
            <a:lvl6pPr marL="2743200" lvl="5" indent="-298450" algn="l">
              <a:lnSpc>
                <a:spcPct val="100000"/>
              </a:lnSpc>
              <a:spcBef>
                <a:spcPts val="0"/>
              </a:spcBef>
              <a:spcAft>
                <a:spcPts val="0"/>
              </a:spcAft>
              <a:buSzPts val="1100"/>
              <a:buFont typeface="Arial"/>
              <a:buChar char="■"/>
              <a:defRPr>
                <a:latin typeface="Arial"/>
                <a:ea typeface="Arial"/>
                <a:cs typeface="Arial"/>
                <a:sym typeface="Arial"/>
              </a:defRPr>
            </a:lvl6pPr>
            <a:lvl7pPr marL="3200400" lvl="6" indent="-298450" algn="l">
              <a:lnSpc>
                <a:spcPct val="100000"/>
              </a:lnSpc>
              <a:spcBef>
                <a:spcPts val="0"/>
              </a:spcBef>
              <a:spcAft>
                <a:spcPts val="0"/>
              </a:spcAft>
              <a:buSzPts val="1100"/>
              <a:buFont typeface="Arial"/>
              <a:buChar char="●"/>
              <a:defRPr>
                <a:latin typeface="Arial"/>
                <a:ea typeface="Arial"/>
                <a:cs typeface="Arial"/>
                <a:sym typeface="Arial"/>
              </a:defRPr>
            </a:lvl7pPr>
            <a:lvl8pPr marL="3657600" lvl="7" indent="-298450" algn="l">
              <a:lnSpc>
                <a:spcPct val="100000"/>
              </a:lnSpc>
              <a:spcBef>
                <a:spcPts val="0"/>
              </a:spcBef>
              <a:spcAft>
                <a:spcPts val="0"/>
              </a:spcAft>
              <a:buSzPts val="1100"/>
              <a:buFont typeface="Arial"/>
              <a:buChar char="○"/>
              <a:defRPr>
                <a:latin typeface="Arial"/>
                <a:ea typeface="Arial"/>
                <a:cs typeface="Arial"/>
                <a:sym typeface="Arial"/>
              </a:defRPr>
            </a:lvl8pPr>
            <a:lvl9pPr marL="4114800" lvl="8" indent="-298450" algn="l">
              <a:lnSpc>
                <a:spcPct val="100000"/>
              </a:lnSpc>
              <a:spcBef>
                <a:spcPts val="0"/>
              </a:spcBef>
              <a:spcAft>
                <a:spcPts val="0"/>
              </a:spcAft>
              <a:buSzPts val="1100"/>
              <a:buFont typeface="Arial"/>
              <a:buChar char="■"/>
              <a:defRPr>
                <a:latin typeface="Arial"/>
                <a:ea typeface="Arial"/>
                <a:cs typeface="Arial"/>
                <a:sym typeface="Arial"/>
              </a:defRPr>
            </a:lvl9pPr>
          </a:lstStyle>
          <a:p>
            <a:endParaRPr/>
          </a:p>
        </p:txBody>
      </p:sp>
      <p:sp>
        <p:nvSpPr>
          <p:cNvPr id="481" name="Google Shape;481;p1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1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1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1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1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1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17"/>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17"/>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89" name="Google Shape;489;p17"/>
          <p:cNvGrpSpPr/>
          <p:nvPr/>
        </p:nvGrpSpPr>
        <p:grpSpPr>
          <a:xfrm>
            <a:off x="1729778" y="61068"/>
            <a:ext cx="351204" cy="324661"/>
            <a:chOff x="5975075" y="2327500"/>
            <a:chExt cx="420100" cy="388350"/>
          </a:xfrm>
        </p:grpSpPr>
        <p:sp>
          <p:nvSpPr>
            <p:cNvPr id="490" name="Google Shape;490;p1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1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92" name="Google Shape;492;p17"/>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17"/>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94" name="Google Shape;494;p17"/>
          <p:cNvGrpSpPr/>
          <p:nvPr/>
        </p:nvGrpSpPr>
        <p:grpSpPr>
          <a:xfrm>
            <a:off x="7354066" y="3426711"/>
            <a:ext cx="455624" cy="437054"/>
            <a:chOff x="5241175" y="4959100"/>
            <a:chExt cx="539775" cy="517775"/>
          </a:xfrm>
        </p:grpSpPr>
        <p:sp>
          <p:nvSpPr>
            <p:cNvPr id="495" name="Google Shape;495;p1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1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1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1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1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1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1" name="Google Shape;501;p17"/>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02" name="Google Shape;502;p17"/>
          <p:cNvGrpSpPr/>
          <p:nvPr/>
        </p:nvGrpSpPr>
        <p:grpSpPr>
          <a:xfrm>
            <a:off x="904277" y="515194"/>
            <a:ext cx="382958" cy="607111"/>
            <a:chOff x="6718575" y="2318625"/>
            <a:chExt cx="256950" cy="407375"/>
          </a:xfrm>
        </p:grpSpPr>
        <p:sp>
          <p:nvSpPr>
            <p:cNvPr id="503" name="Google Shape;503;p1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1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1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1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1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1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1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1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11" name="Google Shape;511;p17"/>
          <p:cNvGrpSpPr/>
          <p:nvPr/>
        </p:nvGrpSpPr>
        <p:grpSpPr>
          <a:xfrm>
            <a:off x="335759" y="1840535"/>
            <a:ext cx="342882" cy="350068"/>
            <a:chOff x="3951850" y="2985350"/>
            <a:chExt cx="407950" cy="416500"/>
          </a:xfrm>
        </p:grpSpPr>
        <p:sp>
          <p:nvSpPr>
            <p:cNvPr id="512" name="Google Shape;512;p1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1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1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1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6" name="Google Shape;516;p17"/>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7"/>
        <p:cNvGrpSpPr/>
        <p:nvPr/>
      </p:nvGrpSpPr>
      <p:grpSpPr>
        <a:xfrm>
          <a:off x="0" y="0"/>
          <a:ext cx="0" cy="0"/>
          <a:chOff x="0" y="0"/>
          <a:chExt cx="0" cy="0"/>
        </a:xfrm>
      </p:grpSpPr>
      <p:sp>
        <p:nvSpPr>
          <p:cNvPr id="518" name="Google Shape;518;p18"/>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19" name="Google Shape;519;p18"/>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20" name="Google Shape;520;p18"/>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21" name="Google Shape;521;p18"/>
          <p:cNvSpPr txBox="1">
            <a:spLocks noGrp="1"/>
          </p:cNvSpPr>
          <p:nvPr>
            <p:ph type="body" idx="1"/>
          </p:nvPr>
        </p:nvSpPr>
        <p:spPr>
          <a:xfrm>
            <a:off x="1734000" y="2414450"/>
            <a:ext cx="2667300" cy="26637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22" name="Google Shape;522;p18"/>
          <p:cNvSpPr txBox="1">
            <a:spLocks noGrp="1"/>
          </p:cNvSpPr>
          <p:nvPr>
            <p:ph type="body" idx="2"/>
          </p:nvPr>
        </p:nvSpPr>
        <p:spPr>
          <a:xfrm>
            <a:off x="4562088" y="2414450"/>
            <a:ext cx="2667300" cy="26637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23" name="Google Shape;523;p18"/>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4" name="Google Shape;524;p18"/>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5" name="Google Shape;525;p18"/>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6" name="Google Shape;526;p18"/>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7" name="Google Shape;527;p18"/>
          <p:cNvGrpSpPr/>
          <p:nvPr/>
        </p:nvGrpSpPr>
        <p:grpSpPr>
          <a:xfrm>
            <a:off x="1729778" y="61068"/>
            <a:ext cx="351204" cy="324661"/>
            <a:chOff x="5975075" y="2327500"/>
            <a:chExt cx="420100" cy="388350"/>
          </a:xfrm>
        </p:grpSpPr>
        <p:sp>
          <p:nvSpPr>
            <p:cNvPr id="528" name="Google Shape;528;p1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9" name="Google Shape;529;p1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30" name="Google Shape;530;p18"/>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31" name="Google Shape;531;p18"/>
          <p:cNvGrpSpPr/>
          <p:nvPr/>
        </p:nvGrpSpPr>
        <p:grpSpPr>
          <a:xfrm>
            <a:off x="904277" y="515194"/>
            <a:ext cx="382958" cy="607111"/>
            <a:chOff x="6718575" y="2318625"/>
            <a:chExt cx="256950" cy="407375"/>
          </a:xfrm>
        </p:grpSpPr>
        <p:sp>
          <p:nvSpPr>
            <p:cNvPr id="532" name="Google Shape;532;p1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3" name="Google Shape;533;p1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4" name="Google Shape;534;p1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5" name="Google Shape;535;p1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6" name="Google Shape;536;p1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7" name="Google Shape;537;p1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8" name="Google Shape;538;p1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9" name="Google Shape;539;p1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40" name="Google Shape;540;p18"/>
          <p:cNvGrpSpPr/>
          <p:nvPr/>
        </p:nvGrpSpPr>
        <p:grpSpPr>
          <a:xfrm>
            <a:off x="335759" y="1840535"/>
            <a:ext cx="342882" cy="350068"/>
            <a:chOff x="3951850" y="2985350"/>
            <a:chExt cx="407950" cy="416500"/>
          </a:xfrm>
        </p:grpSpPr>
        <p:sp>
          <p:nvSpPr>
            <p:cNvPr id="541" name="Google Shape;541;p18"/>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2" name="Google Shape;542;p18"/>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18"/>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4" name="Google Shape;544;p18"/>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45" name="Google Shape;545;p1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6" name="Google Shape;546;p1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7" name="Google Shape;547;p18"/>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8" name="Google Shape;548;p1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9" name="Google Shape;549;p18"/>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50" name="Google Shape;550;p18"/>
          <p:cNvGrpSpPr/>
          <p:nvPr/>
        </p:nvGrpSpPr>
        <p:grpSpPr>
          <a:xfrm>
            <a:off x="7354066" y="3426711"/>
            <a:ext cx="455624" cy="437054"/>
            <a:chOff x="5241175" y="4959100"/>
            <a:chExt cx="539775" cy="517775"/>
          </a:xfrm>
        </p:grpSpPr>
        <p:sp>
          <p:nvSpPr>
            <p:cNvPr id="551" name="Google Shape;551;p1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1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3" name="Google Shape;553;p1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4" name="Google Shape;554;p1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5" name="Google Shape;555;p1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6" name="Google Shape;556;p1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7" name="Google Shape;557;p18"/>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8" name="Google Shape;558;p18"/>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9"/>
        <p:cNvGrpSpPr/>
        <p:nvPr/>
      </p:nvGrpSpPr>
      <p:grpSpPr>
        <a:xfrm>
          <a:off x="0" y="0"/>
          <a:ext cx="0" cy="0"/>
          <a:chOff x="0" y="0"/>
          <a:chExt cx="0" cy="0"/>
        </a:xfrm>
      </p:grpSpPr>
      <p:sp>
        <p:nvSpPr>
          <p:cNvPr id="560" name="Google Shape;560;p1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61" name="Google Shape;561;p19"/>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2" name="Google Shape;562;p19"/>
          <p:cNvSpPr txBox="1">
            <a:spLocks noGrp="1"/>
          </p:cNvSpPr>
          <p:nvPr>
            <p:ph type="body" idx="1"/>
          </p:nvPr>
        </p:nvSpPr>
        <p:spPr>
          <a:xfrm>
            <a:off x="1732700"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3" name="Google Shape;563;p19"/>
          <p:cNvSpPr txBox="1">
            <a:spLocks noGrp="1"/>
          </p:cNvSpPr>
          <p:nvPr>
            <p:ph type="body" idx="2"/>
          </p:nvPr>
        </p:nvSpPr>
        <p:spPr>
          <a:xfrm>
            <a:off x="4020972"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4" name="Google Shape;564;p19"/>
          <p:cNvSpPr txBox="1">
            <a:spLocks noGrp="1"/>
          </p:cNvSpPr>
          <p:nvPr>
            <p:ph type="body" idx="3"/>
          </p:nvPr>
        </p:nvSpPr>
        <p:spPr>
          <a:xfrm>
            <a:off x="6309246" y="2380900"/>
            <a:ext cx="2176800" cy="2544900"/>
          </a:xfrm>
          <a:prstGeom prst="rect">
            <a:avLst/>
          </a:prstGeom>
          <a:noFill/>
          <a:ln>
            <a:noFill/>
          </a:ln>
        </p:spPr>
        <p:txBody>
          <a:bodyPr spcFirstLastPara="1" wrap="square" lIns="68575" tIns="68575" rIns="68575" bIns="68575" anchor="t" anchorCtr="0">
            <a:no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565" name="Google Shape;565;p1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1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69" name="Google Shape;569;p19"/>
          <p:cNvGrpSpPr/>
          <p:nvPr/>
        </p:nvGrpSpPr>
        <p:grpSpPr>
          <a:xfrm>
            <a:off x="1729778" y="61068"/>
            <a:ext cx="351204" cy="324661"/>
            <a:chOff x="5975075" y="2327500"/>
            <a:chExt cx="420100" cy="388350"/>
          </a:xfrm>
        </p:grpSpPr>
        <p:sp>
          <p:nvSpPr>
            <p:cNvPr id="570" name="Google Shape;570;p1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72" name="Google Shape;572;p19"/>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73" name="Google Shape;573;p19"/>
          <p:cNvGrpSpPr/>
          <p:nvPr/>
        </p:nvGrpSpPr>
        <p:grpSpPr>
          <a:xfrm>
            <a:off x="904277" y="515194"/>
            <a:ext cx="382958" cy="607111"/>
            <a:chOff x="6718575" y="2318625"/>
            <a:chExt cx="256950" cy="407375"/>
          </a:xfrm>
        </p:grpSpPr>
        <p:sp>
          <p:nvSpPr>
            <p:cNvPr id="574" name="Google Shape;574;p1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1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1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1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8" name="Google Shape;578;p1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9" name="Google Shape;579;p1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1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1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82" name="Google Shape;582;p19"/>
          <p:cNvGrpSpPr/>
          <p:nvPr/>
        </p:nvGrpSpPr>
        <p:grpSpPr>
          <a:xfrm>
            <a:off x="335759" y="1840535"/>
            <a:ext cx="342882" cy="350068"/>
            <a:chOff x="3951850" y="2985350"/>
            <a:chExt cx="407950" cy="416500"/>
          </a:xfrm>
        </p:grpSpPr>
        <p:sp>
          <p:nvSpPr>
            <p:cNvPr id="583" name="Google Shape;583;p1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Google Shape;584;p1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1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1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7" name="Google Shape;587;p19"/>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8"/>
        <p:cNvGrpSpPr/>
        <p:nvPr/>
      </p:nvGrpSpPr>
      <p:grpSpPr>
        <a:xfrm>
          <a:off x="0" y="0"/>
          <a:ext cx="0" cy="0"/>
          <a:chOff x="0" y="0"/>
          <a:chExt cx="0" cy="0"/>
        </a:xfrm>
      </p:grpSpPr>
      <p:sp>
        <p:nvSpPr>
          <p:cNvPr id="589" name="Google Shape;589;p20"/>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90" name="Google Shape;590;p20"/>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91" name="Google Shape;591;p20"/>
          <p:cNvSpPr txBox="1">
            <a:spLocks noGrp="1"/>
          </p:cNvSpPr>
          <p:nvPr>
            <p:ph type="title"/>
          </p:nvPr>
        </p:nvSpPr>
        <p:spPr>
          <a:xfrm>
            <a:off x="1732700" y="821200"/>
            <a:ext cx="4944300" cy="6453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92" name="Google Shape;592;p20"/>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20"/>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20"/>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20"/>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96" name="Google Shape;596;p20"/>
          <p:cNvGrpSpPr/>
          <p:nvPr/>
        </p:nvGrpSpPr>
        <p:grpSpPr>
          <a:xfrm>
            <a:off x="1729778" y="61068"/>
            <a:ext cx="351204" cy="324661"/>
            <a:chOff x="5975075" y="2327500"/>
            <a:chExt cx="420100" cy="388350"/>
          </a:xfrm>
        </p:grpSpPr>
        <p:sp>
          <p:nvSpPr>
            <p:cNvPr id="597" name="Google Shape;597;p2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p2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99" name="Google Shape;599;p20"/>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00" name="Google Shape;600;p20"/>
          <p:cNvGrpSpPr/>
          <p:nvPr/>
        </p:nvGrpSpPr>
        <p:grpSpPr>
          <a:xfrm>
            <a:off x="904277" y="515194"/>
            <a:ext cx="382958" cy="607111"/>
            <a:chOff x="6718575" y="2318625"/>
            <a:chExt cx="256950" cy="407375"/>
          </a:xfrm>
        </p:grpSpPr>
        <p:sp>
          <p:nvSpPr>
            <p:cNvPr id="601" name="Google Shape;601;p2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p2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2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p2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p2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p2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p2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p2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09" name="Google Shape;609;p20"/>
          <p:cNvGrpSpPr/>
          <p:nvPr/>
        </p:nvGrpSpPr>
        <p:grpSpPr>
          <a:xfrm>
            <a:off x="335759" y="1840535"/>
            <a:ext cx="342882" cy="350068"/>
            <a:chOff x="3951850" y="2985350"/>
            <a:chExt cx="407950" cy="416500"/>
          </a:xfrm>
        </p:grpSpPr>
        <p:sp>
          <p:nvSpPr>
            <p:cNvPr id="610" name="Google Shape;610;p2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p2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2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2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14" name="Google Shape;614;p20"/>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20"/>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6" name="Google Shape;616;p20"/>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7" name="Google Shape;617;p2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20"/>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19" name="Google Shape;619;p20"/>
          <p:cNvGrpSpPr/>
          <p:nvPr/>
        </p:nvGrpSpPr>
        <p:grpSpPr>
          <a:xfrm>
            <a:off x="7354066" y="3426711"/>
            <a:ext cx="455624" cy="437054"/>
            <a:chOff x="5241175" y="4959100"/>
            <a:chExt cx="539775" cy="517775"/>
          </a:xfrm>
        </p:grpSpPr>
        <p:sp>
          <p:nvSpPr>
            <p:cNvPr id="620" name="Google Shape;620;p2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2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2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2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2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2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26" name="Google Shape;626;p20"/>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20"/>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8"/>
        <p:cNvGrpSpPr/>
        <p:nvPr/>
      </p:nvGrpSpPr>
      <p:grpSpPr>
        <a:xfrm>
          <a:off x="0" y="0"/>
          <a:ext cx="0" cy="0"/>
          <a:chOff x="0" y="0"/>
          <a:chExt cx="0" cy="0"/>
        </a:xfrm>
      </p:grpSpPr>
      <p:sp>
        <p:nvSpPr>
          <p:cNvPr id="629" name="Google Shape;629;p21"/>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0" name="Google Shape;630;p21"/>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31" name="Google Shape;631;p21"/>
          <p:cNvSpPr txBox="1">
            <a:spLocks noGrp="1"/>
          </p:cNvSpPr>
          <p:nvPr>
            <p:ph type="body" idx="1"/>
          </p:nvPr>
        </p:nvSpPr>
        <p:spPr>
          <a:xfrm>
            <a:off x="457200" y="4406309"/>
            <a:ext cx="8229600" cy="519600"/>
          </a:xfrm>
          <a:prstGeom prst="rect">
            <a:avLst/>
          </a:prstGeom>
          <a:noFill/>
          <a:ln>
            <a:noFill/>
          </a:ln>
        </p:spPr>
        <p:txBody>
          <a:bodyPr spcFirstLastPara="1" wrap="square" lIns="68575" tIns="68575" rIns="68575" bIns="68575" anchor="t" anchorCtr="0">
            <a:noAutofit/>
          </a:bodyPr>
          <a:lstStyle>
            <a:lvl1pPr marL="457200" lvl="0" indent="-228600" algn="ctr">
              <a:lnSpc>
                <a:spcPct val="100000"/>
              </a:lnSpc>
              <a:spcBef>
                <a:spcPts val="400"/>
              </a:spcBef>
              <a:spcAft>
                <a:spcPts val="0"/>
              </a:spcAft>
              <a:buSzPts val="1100"/>
              <a:buNone/>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632" name="Google Shape;632;p21"/>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21"/>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21"/>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21"/>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36" name="Google Shape;636;p21"/>
          <p:cNvGrpSpPr/>
          <p:nvPr/>
        </p:nvGrpSpPr>
        <p:grpSpPr>
          <a:xfrm>
            <a:off x="1729778" y="61068"/>
            <a:ext cx="351204" cy="324661"/>
            <a:chOff x="5975075" y="2327500"/>
            <a:chExt cx="420100" cy="388350"/>
          </a:xfrm>
        </p:grpSpPr>
        <p:sp>
          <p:nvSpPr>
            <p:cNvPr id="637" name="Google Shape;637;p21"/>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21"/>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9" name="Google Shape;639;p21"/>
          <p:cNvSpPr/>
          <p:nvPr/>
        </p:nvSpPr>
        <p:spPr>
          <a:xfrm>
            <a:off x="203101"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40" name="Google Shape;640;p21"/>
          <p:cNvGrpSpPr/>
          <p:nvPr/>
        </p:nvGrpSpPr>
        <p:grpSpPr>
          <a:xfrm>
            <a:off x="904277" y="515194"/>
            <a:ext cx="382958" cy="607111"/>
            <a:chOff x="6718575" y="2318625"/>
            <a:chExt cx="256950" cy="407375"/>
          </a:xfrm>
        </p:grpSpPr>
        <p:sp>
          <p:nvSpPr>
            <p:cNvPr id="641" name="Google Shape;641;p2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2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3" name="Google Shape;643;p2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2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5" name="Google Shape;645;p2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6" name="Google Shape;646;p2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7" name="Google Shape;647;p2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2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49" name="Google Shape;649;p21"/>
          <p:cNvGrpSpPr/>
          <p:nvPr/>
        </p:nvGrpSpPr>
        <p:grpSpPr>
          <a:xfrm>
            <a:off x="335759" y="1840535"/>
            <a:ext cx="342882" cy="350068"/>
            <a:chOff x="3951850" y="2985350"/>
            <a:chExt cx="407950" cy="416500"/>
          </a:xfrm>
        </p:grpSpPr>
        <p:sp>
          <p:nvSpPr>
            <p:cNvPr id="650" name="Google Shape;650;p2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1" name="Google Shape;651;p2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2" name="Google Shape;652;p2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3" name="Google Shape;653;p2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54" name="Google Shape;654;p21"/>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21"/>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21"/>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7" name="Google Shape;657;p21"/>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8" name="Google Shape;658;p21"/>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659" name="Google Shape;659;p21"/>
          <p:cNvGrpSpPr/>
          <p:nvPr/>
        </p:nvGrpSpPr>
        <p:grpSpPr>
          <a:xfrm>
            <a:off x="7354066" y="3426711"/>
            <a:ext cx="455624" cy="437054"/>
            <a:chOff x="5241175" y="4959100"/>
            <a:chExt cx="539775" cy="517775"/>
          </a:xfrm>
        </p:grpSpPr>
        <p:sp>
          <p:nvSpPr>
            <p:cNvPr id="660" name="Google Shape;660;p21"/>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1" name="Google Shape;661;p21"/>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2" name="Google Shape;662;p21"/>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3" name="Google Shape;663;p21"/>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4" name="Google Shape;664;p21"/>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5" name="Google Shape;665;p21"/>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66" name="Google Shape;666;p21"/>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7" name="Google Shape;667;p21"/>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
        <p:cNvGrpSpPr/>
        <p:nvPr/>
      </p:nvGrpSpPr>
      <p:grpSpPr>
        <a:xfrm>
          <a:off x="0" y="0"/>
          <a:ext cx="0" cy="0"/>
          <a:chOff x="0" y="0"/>
          <a:chExt cx="0" cy="0"/>
        </a:xfrm>
      </p:grpSpPr>
      <p:sp>
        <p:nvSpPr>
          <p:cNvPr id="17" name="Google Shape;17;p3"/>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8" name="Google Shape;18;p3"/>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 name="Google Shape;19;p3"/>
          <p:cNvSpPr txBox="1">
            <a:spLocks noGrp="1"/>
          </p:cNvSpPr>
          <p:nvPr>
            <p:ph type="ctrTitle"/>
          </p:nvPr>
        </p:nvSpPr>
        <p:spPr>
          <a:xfrm>
            <a:off x="1400175" y="1991825"/>
            <a:ext cx="63435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0" name="Google Shape;20;p3"/>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 name="Google Shape;24;p3"/>
          <p:cNvGrpSpPr/>
          <p:nvPr/>
        </p:nvGrpSpPr>
        <p:grpSpPr>
          <a:xfrm>
            <a:off x="5549153" y="1029780"/>
            <a:ext cx="404640" cy="374059"/>
            <a:chOff x="5975075" y="2327500"/>
            <a:chExt cx="420100" cy="388350"/>
          </a:xfrm>
        </p:grpSpPr>
        <p:sp>
          <p:nvSpPr>
            <p:cNvPr id="25" name="Google Shape;25;p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3"/>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3"/>
          <p:cNvGrpSpPr/>
          <p:nvPr/>
        </p:nvGrpSpPr>
        <p:grpSpPr>
          <a:xfrm>
            <a:off x="4380526" y="515192"/>
            <a:ext cx="382958" cy="607111"/>
            <a:chOff x="6718575" y="2318625"/>
            <a:chExt cx="256950" cy="407375"/>
          </a:xfrm>
        </p:grpSpPr>
        <p:sp>
          <p:nvSpPr>
            <p:cNvPr id="29" name="Google Shape;29;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3"/>
          <p:cNvGrpSpPr/>
          <p:nvPr/>
        </p:nvGrpSpPr>
        <p:grpSpPr>
          <a:xfrm>
            <a:off x="3199464" y="902959"/>
            <a:ext cx="395018" cy="403297"/>
            <a:chOff x="3951850" y="2985350"/>
            <a:chExt cx="407950" cy="416500"/>
          </a:xfrm>
        </p:grpSpPr>
        <p:sp>
          <p:nvSpPr>
            <p:cNvPr id="38" name="Google Shape;38;p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oogle Shape;47;p3"/>
          <p:cNvGrpSpPr/>
          <p:nvPr/>
        </p:nvGrpSpPr>
        <p:grpSpPr>
          <a:xfrm>
            <a:off x="5772009" y="4056440"/>
            <a:ext cx="573943" cy="550550"/>
            <a:chOff x="5241175" y="4959100"/>
            <a:chExt cx="539775" cy="517775"/>
          </a:xfrm>
        </p:grpSpPr>
        <p:sp>
          <p:nvSpPr>
            <p:cNvPr id="48" name="Google Shape;48;p3"/>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3"/>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8"/>
        <p:cNvGrpSpPr/>
        <p:nvPr/>
      </p:nvGrpSpPr>
      <p:grpSpPr>
        <a:xfrm>
          <a:off x="0" y="0"/>
          <a:ext cx="0" cy="0"/>
          <a:chOff x="0" y="0"/>
          <a:chExt cx="0" cy="0"/>
        </a:xfrm>
      </p:grpSpPr>
      <p:pic>
        <p:nvPicPr>
          <p:cNvPr id="669" name="Google Shape;669;p22" descr="Celestia-R1---OverlayContentHD.png"/>
          <p:cNvPicPr preferRelativeResize="0"/>
          <p:nvPr/>
        </p:nvPicPr>
        <p:blipFill rotWithShape="1">
          <a:blip r:embed="rId2">
            <a:alphaModFix/>
          </a:blip>
          <a:srcRect/>
          <a:stretch/>
        </p:blipFill>
        <p:spPr>
          <a:xfrm>
            <a:off x="1" y="1"/>
            <a:ext cx="9141619" cy="5142161"/>
          </a:xfrm>
          <a:prstGeom prst="rect">
            <a:avLst/>
          </a:prstGeom>
          <a:noFill/>
          <a:ln>
            <a:noFill/>
          </a:ln>
        </p:spPr>
      </p:pic>
      <p:sp>
        <p:nvSpPr>
          <p:cNvPr id="670" name="Google Shape;670;p22"/>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1" name="Google Shape;671;p22"/>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500"/>
              </a:spcBef>
              <a:spcAft>
                <a:spcPts val="0"/>
              </a:spcAft>
              <a:buSzPts val="1100"/>
              <a:buChar char="◇"/>
              <a:defRPr/>
            </a:lvl1pPr>
            <a:lvl2pPr marL="914400" lvl="1" indent="-298450" algn="l">
              <a:lnSpc>
                <a:spcPct val="100000"/>
              </a:lnSpc>
              <a:spcBef>
                <a:spcPts val="0"/>
              </a:spcBef>
              <a:spcAft>
                <a:spcPts val="0"/>
              </a:spcAft>
              <a:buSzPts val="1100"/>
              <a:buChar char="￭"/>
              <a:defRPr/>
            </a:lvl2pPr>
            <a:lvl3pPr marL="1371600" lvl="2" indent="-298450" algn="l">
              <a:lnSpc>
                <a:spcPct val="100000"/>
              </a:lnSpc>
              <a:spcBef>
                <a:spcPts val="0"/>
              </a:spcBef>
              <a:spcAft>
                <a:spcPts val="0"/>
              </a:spcAft>
              <a:buSzPts val="1100"/>
              <a:buChar char="￮"/>
              <a:defRPr/>
            </a:lvl3pPr>
            <a:lvl4pPr marL="1828800" lvl="3" indent="-298450" algn="l">
              <a:lnSpc>
                <a:spcPct val="100000"/>
              </a:lnSpc>
              <a:spcBef>
                <a:spcPts val="0"/>
              </a:spcBef>
              <a:spcAft>
                <a:spcPts val="0"/>
              </a:spcAft>
              <a:buSzPts val="1100"/>
              <a:buChar char="●"/>
              <a:defRPr/>
            </a:lvl4pPr>
            <a:lvl5pPr marL="2286000" lvl="4" indent="-298450" algn="l">
              <a:lnSpc>
                <a:spcPct val="100000"/>
              </a:lnSpc>
              <a:spcBef>
                <a:spcPts val="0"/>
              </a:spcBef>
              <a:spcAft>
                <a:spcPts val="0"/>
              </a:spcAft>
              <a:buSzPts val="1100"/>
              <a:buChar char="○"/>
              <a:defRPr/>
            </a:lvl5pPr>
            <a:lvl6pPr marL="2743200" lvl="5" indent="-298450" algn="l">
              <a:lnSpc>
                <a:spcPct val="100000"/>
              </a:lnSpc>
              <a:spcBef>
                <a:spcPts val="0"/>
              </a:spcBef>
              <a:spcAft>
                <a:spcPts val="0"/>
              </a:spcAft>
              <a:buSzPts val="1100"/>
              <a:buChar char="■"/>
              <a:defRPr/>
            </a:lvl6pPr>
            <a:lvl7pPr marL="3200400" lvl="6" indent="-298450" algn="l">
              <a:lnSpc>
                <a:spcPct val="100000"/>
              </a:lnSpc>
              <a:spcBef>
                <a:spcPts val="0"/>
              </a:spcBef>
              <a:spcAft>
                <a:spcPts val="0"/>
              </a:spcAft>
              <a:buSzPts val="1100"/>
              <a:buChar char="●"/>
              <a:defRPr/>
            </a:lvl7pPr>
            <a:lvl8pPr marL="3657600" lvl="7" indent="-298450" algn="l">
              <a:lnSpc>
                <a:spcPct val="100000"/>
              </a:lnSpc>
              <a:spcBef>
                <a:spcPts val="0"/>
              </a:spcBef>
              <a:spcAft>
                <a:spcPts val="0"/>
              </a:spcAft>
              <a:buSzPts val="1100"/>
              <a:buChar char="○"/>
              <a:defRPr/>
            </a:lvl8pPr>
            <a:lvl9pPr marL="4114800" lvl="8" indent="-298450" algn="l">
              <a:lnSpc>
                <a:spcPct val="100000"/>
              </a:lnSpc>
              <a:spcBef>
                <a:spcPts val="0"/>
              </a:spcBef>
              <a:spcAft>
                <a:spcPts val="0"/>
              </a:spcAft>
              <a:buSzPts val="1100"/>
              <a:buChar char="■"/>
              <a:defRPr/>
            </a:lvl9pPr>
          </a:lstStyle>
          <a:p>
            <a:endParaRPr/>
          </a:p>
        </p:txBody>
      </p:sp>
      <p:sp>
        <p:nvSpPr>
          <p:cNvPr id="672" name="Google Shape;672;p22"/>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3" name="Google Shape;673;p22"/>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674" name="Google Shape;674;p22"/>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7" name="Google Shape;57;p4"/>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8" name="Google Shape;58;p4"/>
          <p:cNvSpPr txBox="1">
            <a:spLocks noGrp="1"/>
          </p:cNvSpPr>
          <p:nvPr>
            <p:ph type="title"/>
          </p:nvPr>
        </p:nvSpPr>
        <p:spPr>
          <a:xfrm>
            <a:off x="1732700" y="821200"/>
            <a:ext cx="4944300" cy="64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59" name="Google Shape;59;p4"/>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4"/>
          <p:cNvGrpSpPr/>
          <p:nvPr/>
        </p:nvGrpSpPr>
        <p:grpSpPr>
          <a:xfrm>
            <a:off x="1729784" y="61068"/>
            <a:ext cx="351204" cy="324661"/>
            <a:chOff x="5975075" y="2327500"/>
            <a:chExt cx="420100" cy="388350"/>
          </a:xfrm>
        </p:grpSpPr>
        <p:sp>
          <p:nvSpPr>
            <p:cNvPr id="64" name="Google Shape;64;p4"/>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4"/>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Google Shape;67;p4"/>
          <p:cNvGrpSpPr/>
          <p:nvPr/>
        </p:nvGrpSpPr>
        <p:grpSpPr>
          <a:xfrm>
            <a:off x="904276" y="515192"/>
            <a:ext cx="382958" cy="607111"/>
            <a:chOff x="6718575" y="2318625"/>
            <a:chExt cx="256950" cy="407375"/>
          </a:xfrm>
        </p:grpSpPr>
        <p:sp>
          <p:nvSpPr>
            <p:cNvPr id="68" name="Google Shape;68;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 name="Google Shape;76;p4"/>
          <p:cNvGrpSpPr/>
          <p:nvPr/>
        </p:nvGrpSpPr>
        <p:grpSpPr>
          <a:xfrm>
            <a:off x="335759" y="1840531"/>
            <a:ext cx="342882" cy="350068"/>
            <a:chOff x="3951850" y="2985350"/>
            <a:chExt cx="407950" cy="416500"/>
          </a:xfrm>
        </p:grpSpPr>
        <p:sp>
          <p:nvSpPr>
            <p:cNvPr id="77" name="Google Shape;77;p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4"/>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4"/>
          <p:cNvGrpSpPr/>
          <p:nvPr/>
        </p:nvGrpSpPr>
        <p:grpSpPr>
          <a:xfrm>
            <a:off x="7354067" y="3426715"/>
            <a:ext cx="455624" cy="437054"/>
            <a:chOff x="5241175" y="4959100"/>
            <a:chExt cx="539775" cy="517775"/>
          </a:xfrm>
        </p:grpSpPr>
        <p:sp>
          <p:nvSpPr>
            <p:cNvPr id="87" name="Google Shape;87;p4"/>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4"/>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5"/>
        <p:cNvGrpSpPr/>
        <p:nvPr/>
      </p:nvGrpSpPr>
      <p:grpSpPr>
        <a:xfrm>
          <a:off x="0" y="0"/>
          <a:ext cx="0" cy="0"/>
          <a:chOff x="0" y="0"/>
          <a:chExt cx="0" cy="0"/>
        </a:xfrm>
      </p:grpSpPr>
      <p:sp>
        <p:nvSpPr>
          <p:cNvPr id="96" name="Google Shape;96;p5"/>
          <p:cNvSpPr/>
          <p:nvPr/>
        </p:nvSpPr>
        <p:spPr>
          <a:xfrm rot="10800000" flipH="1">
            <a:off x="-94969" y="619169"/>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7" name="Google Shape;97;p5"/>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98" name="Google Shape;98;p5"/>
          <p:cNvSpPr txBox="1">
            <a:spLocks noGrp="1"/>
          </p:cNvSpPr>
          <p:nvPr>
            <p:ph type="body" idx="1"/>
          </p:nvPr>
        </p:nvSpPr>
        <p:spPr>
          <a:xfrm>
            <a:off x="2051200" y="2085600"/>
            <a:ext cx="6282300" cy="8199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Font typeface="Nixie One"/>
              <a:buChar char="◇"/>
              <a:defRPr sz="2400">
                <a:latin typeface="Nixie One"/>
                <a:ea typeface="Nixie One"/>
                <a:cs typeface="Nixie One"/>
                <a:sym typeface="Nixie One"/>
              </a:defRPr>
            </a:lvl1pPr>
            <a:lvl2pPr marL="914400" lvl="1"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2pPr>
            <a:lvl3pPr marL="1371600" lvl="2"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3pPr>
            <a:lvl4pPr marL="1828800" lvl="3"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4pPr>
            <a:lvl5pPr marL="2286000" lvl="4"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5pPr>
            <a:lvl6pPr marL="2743200" lvl="5"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6pPr>
            <a:lvl7pPr marL="3200400" lvl="6"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7pPr>
            <a:lvl8pPr marL="3657600" lvl="7"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8pPr>
            <a:lvl9pPr marL="4114800" lvl="8" indent="-381000" algn="l">
              <a:lnSpc>
                <a:spcPct val="100000"/>
              </a:lnSpc>
              <a:spcBef>
                <a:spcPts val="0"/>
              </a:spcBef>
              <a:spcAft>
                <a:spcPts val="0"/>
              </a:spcAft>
              <a:buSzPts val="2400"/>
              <a:buFont typeface="Nixie One"/>
              <a:buChar char="■"/>
              <a:defRPr sz="2400">
                <a:latin typeface="Nixie One"/>
                <a:ea typeface="Nixie One"/>
                <a:cs typeface="Nixie One"/>
                <a:sym typeface="Nixie One"/>
              </a:defRPr>
            </a:lvl9pPr>
          </a:lstStyle>
          <a:p>
            <a:endParaRPr/>
          </a:p>
        </p:txBody>
      </p:sp>
      <p:sp>
        <p:nvSpPr>
          <p:cNvPr id="99" name="Google Shape;99;p5"/>
          <p:cNvSpPr/>
          <p:nvPr/>
        </p:nvSpPr>
        <p:spPr>
          <a:xfrm rot="10800000" flipH="1">
            <a:off x="-123826" y="28115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
          <p:cNvSpPr/>
          <p:nvPr/>
        </p:nvSpPr>
        <p:spPr>
          <a:xfrm rot="10800000" flipH="1">
            <a:off x="638175" y="31927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
          <p:cNvSpPr/>
          <p:nvPr/>
        </p:nvSpPr>
        <p:spPr>
          <a:xfrm rot="10800000" flipH="1">
            <a:off x="657225" y="438017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 name="Google Shape;103;p5"/>
          <p:cNvGrpSpPr/>
          <p:nvPr/>
        </p:nvGrpSpPr>
        <p:grpSpPr>
          <a:xfrm>
            <a:off x="986834" y="1394518"/>
            <a:ext cx="351204" cy="324661"/>
            <a:chOff x="5975075" y="2327500"/>
            <a:chExt cx="420100" cy="388350"/>
          </a:xfrm>
        </p:grpSpPr>
        <p:sp>
          <p:nvSpPr>
            <p:cNvPr id="104" name="Google Shape;104;p5"/>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p5"/>
          <p:cNvSpPr/>
          <p:nvPr/>
        </p:nvSpPr>
        <p:spPr>
          <a:xfrm>
            <a:off x="203100" y="30227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107;p5"/>
          <p:cNvGrpSpPr/>
          <p:nvPr/>
        </p:nvGrpSpPr>
        <p:grpSpPr>
          <a:xfrm>
            <a:off x="295728" y="877706"/>
            <a:ext cx="247469" cy="392302"/>
            <a:chOff x="6718575" y="2318625"/>
            <a:chExt cx="256950" cy="407375"/>
          </a:xfrm>
        </p:grpSpPr>
        <p:sp>
          <p:nvSpPr>
            <p:cNvPr id="108" name="Google Shape;108;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5"/>
          <p:cNvGrpSpPr/>
          <p:nvPr/>
        </p:nvGrpSpPr>
        <p:grpSpPr>
          <a:xfrm>
            <a:off x="1229484" y="3310481"/>
            <a:ext cx="342882" cy="350068"/>
            <a:chOff x="3951850" y="2985350"/>
            <a:chExt cx="407950" cy="416500"/>
          </a:xfrm>
        </p:grpSpPr>
        <p:sp>
          <p:nvSpPr>
            <p:cNvPr id="117" name="Google Shape;117;p5"/>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5"/>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rot="10800000" flipH="1">
            <a:off x="729000" y="424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rot="10800000" flipH="1">
            <a:off x="411200" y="2586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a:off x="828838" y="38432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 name="Google Shape;126;p5"/>
          <p:cNvGrpSpPr/>
          <p:nvPr/>
        </p:nvGrpSpPr>
        <p:grpSpPr>
          <a:xfrm>
            <a:off x="67092" y="1681690"/>
            <a:ext cx="455624" cy="437054"/>
            <a:chOff x="5241175" y="4959100"/>
            <a:chExt cx="539775" cy="517775"/>
          </a:xfrm>
        </p:grpSpPr>
        <p:sp>
          <p:nvSpPr>
            <p:cNvPr id="127" name="Google Shape;127;p5"/>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 name="Google Shape;133;p5"/>
          <p:cNvSpPr/>
          <p:nvPr/>
        </p:nvSpPr>
        <p:spPr>
          <a:xfrm>
            <a:off x="144926" y="4214500"/>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94000" y="1929581"/>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0"/>
              <a:buFont typeface="Arial"/>
              <a:buNone/>
            </a:pPr>
            <a:r>
              <a:rPr lang="en-CA" sz="12000" b="0" i="0" u="none" strike="noStrike" cap="none">
                <a:solidFill>
                  <a:srgbClr val="FFFFFF"/>
                </a:solidFill>
                <a:latin typeface="Nixie One"/>
                <a:ea typeface="Nixie One"/>
                <a:cs typeface="Nixie One"/>
                <a:sym typeface="Nixie One"/>
              </a:rPr>
              <a:t>“</a:t>
            </a:r>
            <a:endParaRPr sz="12000" b="0" i="0" u="none" strike="noStrike" cap="none">
              <a:solidFill>
                <a:srgbClr val="FFFFFF"/>
              </a:solidFill>
              <a:latin typeface="Nixie One"/>
              <a:ea typeface="Nixie One"/>
              <a:cs typeface="Nixie One"/>
              <a:sym typeface="Nixie One"/>
            </a:endParaRPr>
          </a:p>
        </p:txBody>
      </p:sp>
      <p:sp>
        <p:nvSpPr>
          <p:cNvPr id="135" name="Google Shape;135;p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6"/>
        <p:cNvGrpSpPr/>
        <p:nvPr/>
      </p:nvGrpSpPr>
      <p:grpSpPr>
        <a:xfrm>
          <a:off x="0" y="0"/>
          <a:ext cx="0" cy="0"/>
          <a:chOff x="0" y="0"/>
          <a:chExt cx="0" cy="0"/>
        </a:xfrm>
      </p:grpSpPr>
      <p:sp>
        <p:nvSpPr>
          <p:cNvPr id="137" name="Google Shape;137;p6"/>
          <p:cNvSpPr/>
          <p:nvPr/>
        </p:nvSpPr>
        <p:spPr>
          <a:xfrm rot="10800000" flipH="1">
            <a:off x="-94969" y="303826"/>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8" name="Google Shape;138;p6"/>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39" name="Google Shape;139;p6"/>
          <p:cNvSpPr txBox="1">
            <a:spLocks noGrp="1"/>
          </p:cNvSpPr>
          <p:nvPr>
            <p:ph type="ctrTitle"/>
          </p:nvPr>
        </p:nvSpPr>
        <p:spPr>
          <a:xfrm>
            <a:off x="2743200" y="1735750"/>
            <a:ext cx="56388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40" name="Google Shape;140;p6"/>
          <p:cNvSpPr txBox="1">
            <a:spLocks noGrp="1"/>
          </p:cNvSpPr>
          <p:nvPr>
            <p:ph type="subTitle" idx="1"/>
          </p:nvPr>
        </p:nvSpPr>
        <p:spPr>
          <a:xfrm>
            <a:off x="2743200" y="2821004"/>
            <a:ext cx="56961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6"/>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
          <p:cNvSpPr/>
          <p:nvPr/>
        </p:nvSpPr>
        <p:spPr>
          <a:xfrm rot="10800000" flipH="1">
            <a:off x="828675" y="351655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p:nvPr/>
        </p:nvSpPr>
        <p:spPr>
          <a:xfrm rot="10800000" flipH="1">
            <a:off x="793851" y="4692801"/>
            <a:ext cx="517500" cy="4479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 name="Google Shape;145;p6"/>
          <p:cNvGrpSpPr/>
          <p:nvPr/>
        </p:nvGrpSpPr>
        <p:grpSpPr>
          <a:xfrm>
            <a:off x="996359" y="1070668"/>
            <a:ext cx="351204" cy="324661"/>
            <a:chOff x="5975075" y="2327500"/>
            <a:chExt cx="420100" cy="388350"/>
          </a:xfrm>
        </p:grpSpPr>
        <p:sp>
          <p:nvSpPr>
            <p:cNvPr id="146" name="Google Shape;146;p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6"/>
          <p:cNvSpPr/>
          <p:nvPr/>
        </p:nvSpPr>
        <p:spPr>
          <a:xfrm>
            <a:off x="393600" y="334662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9" name="Google Shape;149;p6"/>
          <p:cNvGrpSpPr/>
          <p:nvPr/>
        </p:nvGrpSpPr>
        <p:grpSpPr>
          <a:xfrm>
            <a:off x="305253" y="553856"/>
            <a:ext cx="247469" cy="392302"/>
            <a:chOff x="6718575" y="2318625"/>
            <a:chExt cx="256950" cy="407375"/>
          </a:xfrm>
        </p:grpSpPr>
        <p:sp>
          <p:nvSpPr>
            <p:cNvPr id="150" name="Google Shape;150;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6"/>
          <p:cNvGrpSpPr/>
          <p:nvPr/>
        </p:nvGrpSpPr>
        <p:grpSpPr>
          <a:xfrm>
            <a:off x="1419984" y="3634331"/>
            <a:ext cx="342882" cy="350068"/>
            <a:chOff x="3951850" y="2985350"/>
            <a:chExt cx="407950" cy="416500"/>
          </a:xfrm>
        </p:grpSpPr>
        <p:sp>
          <p:nvSpPr>
            <p:cNvPr id="159" name="Google Shape;159;p6"/>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6"/>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6"/>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rot="10800000" flipH="1">
            <a:off x="738525" y="10085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
          <p:cNvSpPr/>
          <p:nvPr/>
        </p:nvSpPr>
        <p:spPr>
          <a:xfrm rot="10800000" flipH="1">
            <a:off x="-291325" y="4148475"/>
            <a:ext cx="1182300" cy="10236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
          <p:cNvSpPr/>
          <p:nvPr/>
        </p:nvSpPr>
        <p:spPr>
          <a:xfrm rot="10800000" flipH="1">
            <a:off x="420725" y="-6522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
          <p:cNvSpPr/>
          <p:nvPr/>
        </p:nvSpPr>
        <p:spPr>
          <a:xfrm>
            <a:off x="1019338" y="416705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6"/>
          <p:cNvGrpSpPr/>
          <p:nvPr/>
        </p:nvGrpSpPr>
        <p:grpSpPr>
          <a:xfrm>
            <a:off x="-50285" y="1452794"/>
            <a:ext cx="624844" cy="599376"/>
            <a:chOff x="5241175" y="4959100"/>
            <a:chExt cx="539775" cy="517775"/>
          </a:xfrm>
        </p:grpSpPr>
        <p:sp>
          <p:nvSpPr>
            <p:cNvPr id="169" name="Google Shape;169;p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6"/>
          <p:cNvSpPr/>
          <p:nvPr/>
        </p:nvSpPr>
        <p:spPr>
          <a:xfrm>
            <a:off x="47199" y="4430470"/>
            <a:ext cx="505231" cy="45956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6"/>
        <p:cNvGrpSpPr/>
        <p:nvPr/>
      </p:nvGrpSpPr>
      <p:grpSpPr>
        <a:xfrm>
          <a:off x="0" y="0"/>
          <a:ext cx="0" cy="0"/>
          <a:chOff x="0" y="0"/>
          <a:chExt cx="0" cy="0"/>
        </a:xfrm>
      </p:grpSpPr>
      <p:sp>
        <p:nvSpPr>
          <p:cNvPr id="177" name="Google Shape;177;p7"/>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8" name="Google Shape;178;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9" name="Google Shape;179;p7"/>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180" name="Google Shape;180;p7"/>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Font typeface="Arial"/>
              <a:buChar char="◇"/>
              <a:defRPr>
                <a:latin typeface="Arial"/>
                <a:ea typeface="Arial"/>
                <a:cs typeface="Arial"/>
                <a:sym typeface="Arial"/>
              </a:defRPr>
            </a:lvl1pPr>
            <a:lvl2pPr marL="914400" lvl="1" indent="-317500" algn="l">
              <a:lnSpc>
                <a:spcPct val="100000"/>
              </a:lnSpc>
              <a:spcBef>
                <a:spcPts val="0"/>
              </a:spcBef>
              <a:spcAft>
                <a:spcPts val="0"/>
              </a:spcAft>
              <a:buSzPts val="1400"/>
              <a:buFont typeface="Arial"/>
              <a:buChar char="￭"/>
              <a:defRPr>
                <a:latin typeface="Arial"/>
                <a:ea typeface="Arial"/>
                <a:cs typeface="Arial"/>
                <a:sym typeface="Arial"/>
              </a:defRPr>
            </a:lvl2pPr>
            <a:lvl3pPr marL="1371600" lvl="2" indent="-317500" algn="l">
              <a:lnSpc>
                <a:spcPct val="100000"/>
              </a:lnSpc>
              <a:spcBef>
                <a:spcPts val="0"/>
              </a:spcBef>
              <a:spcAft>
                <a:spcPts val="0"/>
              </a:spcAft>
              <a:buSzPts val="1400"/>
              <a:buFont typeface="Arial"/>
              <a:buChar char="￮"/>
              <a:defRPr>
                <a:latin typeface="Arial"/>
                <a:ea typeface="Arial"/>
                <a:cs typeface="Arial"/>
                <a:sym typeface="Arial"/>
              </a:defRPr>
            </a:lvl3pPr>
            <a:lvl4pPr marL="1828800" lvl="3" indent="-317500" algn="l">
              <a:lnSpc>
                <a:spcPct val="100000"/>
              </a:lnSpc>
              <a:spcBef>
                <a:spcPts val="0"/>
              </a:spcBef>
              <a:spcAft>
                <a:spcPts val="0"/>
              </a:spcAft>
              <a:buSzPts val="1400"/>
              <a:buFont typeface="Arial"/>
              <a:buChar char="●"/>
              <a:defRPr>
                <a:latin typeface="Arial"/>
                <a:ea typeface="Arial"/>
                <a:cs typeface="Arial"/>
                <a:sym typeface="Arial"/>
              </a:defRPr>
            </a:lvl4pPr>
            <a:lvl5pPr marL="2286000" lvl="4" indent="-317500" algn="l">
              <a:lnSpc>
                <a:spcPct val="100000"/>
              </a:lnSpc>
              <a:spcBef>
                <a:spcPts val="0"/>
              </a:spcBef>
              <a:spcAft>
                <a:spcPts val="0"/>
              </a:spcAft>
              <a:buSzPts val="1400"/>
              <a:buFont typeface="Arial"/>
              <a:buChar char="○"/>
              <a:defRPr>
                <a:latin typeface="Arial"/>
                <a:ea typeface="Arial"/>
                <a:cs typeface="Arial"/>
                <a:sym typeface="Arial"/>
              </a:defRPr>
            </a:lvl5pPr>
            <a:lvl6pPr marL="2743200" lvl="5" indent="-317500" algn="l">
              <a:lnSpc>
                <a:spcPct val="100000"/>
              </a:lnSpc>
              <a:spcBef>
                <a:spcPts val="0"/>
              </a:spcBef>
              <a:spcAft>
                <a:spcPts val="0"/>
              </a:spcAft>
              <a:buSzPts val="1400"/>
              <a:buFont typeface="Arial"/>
              <a:buChar char="■"/>
              <a:defRPr>
                <a:latin typeface="Arial"/>
                <a:ea typeface="Arial"/>
                <a:cs typeface="Arial"/>
                <a:sym typeface="Arial"/>
              </a:defRPr>
            </a:lvl6pPr>
            <a:lvl7pPr marL="3200400" lvl="6" indent="-317500" algn="l">
              <a:lnSpc>
                <a:spcPct val="100000"/>
              </a:lnSpc>
              <a:spcBef>
                <a:spcPts val="0"/>
              </a:spcBef>
              <a:spcAft>
                <a:spcPts val="0"/>
              </a:spcAft>
              <a:buSzPts val="1400"/>
              <a:buFont typeface="Arial"/>
              <a:buChar char="●"/>
              <a:defRPr>
                <a:latin typeface="Arial"/>
                <a:ea typeface="Arial"/>
                <a:cs typeface="Arial"/>
                <a:sym typeface="Arial"/>
              </a:defRPr>
            </a:lvl7pPr>
            <a:lvl8pPr marL="3657600" lvl="7" indent="-317500" algn="l">
              <a:lnSpc>
                <a:spcPct val="100000"/>
              </a:lnSpc>
              <a:spcBef>
                <a:spcPts val="0"/>
              </a:spcBef>
              <a:spcAft>
                <a:spcPts val="0"/>
              </a:spcAft>
              <a:buSzPts val="1400"/>
              <a:buFont typeface="Arial"/>
              <a:buChar char="○"/>
              <a:defRPr>
                <a:latin typeface="Arial"/>
                <a:ea typeface="Arial"/>
                <a:cs typeface="Arial"/>
                <a:sym typeface="Arial"/>
              </a:defRPr>
            </a:lvl8pPr>
            <a:lvl9pPr marL="4114800" lvl="8" indent="-317500" algn="l">
              <a:lnSpc>
                <a:spcPct val="100000"/>
              </a:lnSpc>
              <a:spcBef>
                <a:spcPts val="0"/>
              </a:spcBef>
              <a:spcAft>
                <a:spcPts val="0"/>
              </a:spcAft>
              <a:buSzPts val="1400"/>
              <a:buFont typeface="Arial"/>
              <a:buChar char="■"/>
              <a:defRPr>
                <a:latin typeface="Arial"/>
                <a:ea typeface="Arial"/>
                <a:cs typeface="Arial"/>
                <a:sym typeface="Arial"/>
              </a:defRPr>
            </a:lvl9pPr>
          </a:lstStyle>
          <a:p>
            <a:endParaRPr/>
          </a:p>
        </p:txBody>
      </p:sp>
      <p:sp>
        <p:nvSpPr>
          <p:cNvPr id="181" name="Google Shape;181;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7"/>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 name="Google Shape;189;p7"/>
          <p:cNvGrpSpPr/>
          <p:nvPr/>
        </p:nvGrpSpPr>
        <p:grpSpPr>
          <a:xfrm>
            <a:off x="1729784" y="61068"/>
            <a:ext cx="351204" cy="324661"/>
            <a:chOff x="5975075" y="2327500"/>
            <a:chExt cx="420100" cy="388350"/>
          </a:xfrm>
        </p:grpSpPr>
        <p:sp>
          <p:nvSpPr>
            <p:cNvPr id="190" name="Google Shape;190;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7"/>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 name="Google Shape;194;p7"/>
          <p:cNvGrpSpPr/>
          <p:nvPr/>
        </p:nvGrpSpPr>
        <p:grpSpPr>
          <a:xfrm>
            <a:off x="7354067" y="3426715"/>
            <a:ext cx="455624" cy="437054"/>
            <a:chOff x="5241175" y="4959100"/>
            <a:chExt cx="539775" cy="517775"/>
          </a:xfrm>
        </p:grpSpPr>
        <p:sp>
          <p:nvSpPr>
            <p:cNvPr id="195" name="Google Shape;195;p7"/>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7"/>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 name="Google Shape;201;p7"/>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2" name="Google Shape;202;p7"/>
          <p:cNvGrpSpPr/>
          <p:nvPr/>
        </p:nvGrpSpPr>
        <p:grpSpPr>
          <a:xfrm>
            <a:off x="904276" y="515192"/>
            <a:ext cx="382958" cy="607111"/>
            <a:chOff x="6718575" y="2318625"/>
            <a:chExt cx="256950" cy="407375"/>
          </a:xfrm>
        </p:grpSpPr>
        <p:sp>
          <p:nvSpPr>
            <p:cNvPr id="203" name="Google Shape;203;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7"/>
          <p:cNvGrpSpPr/>
          <p:nvPr/>
        </p:nvGrpSpPr>
        <p:grpSpPr>
          <a:xfrm>
            <a:off x="335759" y="1840531"/>
            <a:ext cx="342882" cy="350068"/>
            <a:chOff x="3951850" y="2985350"/>
            <a:chExt cx="407950" cy="416500"/>
          </a:xfrm>
        </p:grpSpPr>
        <p:sp>
          <p:nvSpPr>
            <p:cNvPr id="212" name="Google Shape;212;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
        <p:nvSpPr>
          <p:cNvPr id="218" name="Google Shape;218;p8"/>
          <p:cNvSpPr/>
          <p:nvPr/>
        </p:nvSpPr>
        <p:spPr>
          <a:xfrm rot="10800000" flipH="1">
            <a:off x="8218352" y="4121459"/>
            <a:ext cx="685200" cy="5934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9" name="Google Shape;219;p8"/>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20" name="Google Shape;220;p8"/>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p:nvPr/>
        </p:nvSpPr>
        <p:spPr>
          <a:xfrm rot="10800000" flipH="1">
            <a:off x="503116" y="1161450"/>
            <a:ext cx="352800" cy="3054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rot="10800000" flipH="1">
            <a:off x="1208424" y="-131812"/>
            <a:ext cx="674400" cy="5844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rot="10800000" flipH="1">
            <a:off x="247753" y="49693"/>
            <a:ext cx="295200" cy="2556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rot="10800000" flipH="1">
            <a:off x="8763568" y="4485979"/>
            <a:ext cx="543000" cy="4704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8"/>
          <p:cNvSpPr/>
          <p:nvPr/>
        </p:nvSpPr>
        <p:spPr>
          <a:xfrm rot="10800000" flipH="1">
            <a:off x="8322785" y="3628023"/>
            <a:ext cx="543000" cy="470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8"/>
          <p:cNvSpPr/>
          <p:nvPr/>
        </p:nvSpPr>
        <p:spPr>
          <a:xfrm rot="10800000" flipH="1">
            <a:off x="8763569" y="4009882"/>
            <a:ext cx="237600" cy="2058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9"/>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1" name="Google Shape;231;p9"/>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2" name="Google Shape;232;p9"/>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400"/>
              <a:buNone/>
              <a:defRPr/>
            </a:lvl1pPr>
          </a:lstStyle>
          <a:p>
            <a:endParaRPr/>
          </a:p>
        </p:txBody>
      </p:sp>
      <p:sp>
        <p:nvSpPr>
          <p:cNvPr id="233" name="Google Shape;233;p9"/>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9"/>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9"/>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9"/>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37;p9"/>
          <p:cNvGrpSpPr/>
          <p:nvPr/>
        </p:nvGrpSpPr>
        <p:grpSpPr>
          <a:xfrm>
            <a:off x="1729784" y="61068"/>
            <a:ext cx="351204" cy="324661"/>
            <a:chOff x="5975075" y="2327500"/>
            <a:chExt cx="420100" cy="388350"/>
          </a:xfrm>
        </p:grpSpPr>
        <p:sp>
          <p:nvSpPr>
            <p:cNvPr id="238" name="Google Shape;238;p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0" name="Google Shape;240;p9"/>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1" name="Google Shape;241;p9"/>
          <p:cNvGrpSpPr/>
          <p:nvPr/>
        </p:nvGrpSpPr>
        <p:grpSpPr>
          <a:xfrm>
            <a:off x="904276" y="515192"/>
            <a:ext cx="382958" cy="607111"/>
            <a:chOff x="6718575" y="2318625"/>
            <a:chExt cx="256950" cy="407375"/>
          </a:xfrm>
        </p:grpSpPr>
        <p:sp>
          <p:nvSpPr>
            <p:cNvPr id="242" name="Google Shape;242;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9"/>
          <p:cNvGrpSpPr/>
          <p:nvPr/>
        </p:nvGrpSpPr>
        <p:grpSpPr>
          <a:xfrm>
            <a:off x="335759" y="1840531"/>
            <a:ext cx="342882" cy="350068"/>
            <a:chOff x="3951850" y="2985350"/>
            <a:chExt cx="407950" cy="416500"/>
          </a:xfrm>
        </p:grpSpPr>
        <p:sp>
          <p:nvSpPr>
            <p:cNvPr id="251" name="Google Shape;251;p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 name="Google Shape;255;p9"/>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9"/>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 name="Google Shape;260;p9"/>
          <p:cNvGrpSpPr/>
          <p:nvPr/>
        </p:nvGrpSpPr>
        <p:grpSpPr>
          <a:xfrm>
            <a:off x="7354067" y="3426715"/>
            <a:ext cx="455624" cy="437054"/>
            <a:chOff x="5241175" y="4959100"/>
            <a:chExt cx="539775" cy="517775"/>
          </a:xfrm>
        </p:grpSpPr>
        <p:sp>
          <p:nvSpPr>
            <p:cNvPr id="261" name="Google Shape;261;p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 name="Google Shape;267;p9"/>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9"/>
        <p:cNvGrpSpPr/>
        <p:nvPr/>
      </p:nvGrpSpPr>
      <p:grpSpPr>
        <a:xfrm>
          <a:off x="0" y="0"/>
          <a:ext cx="0" cy="0"/>
          <a:chOff x="0" y="0"/>
          <a:chExt cx="0" cy="0"/>
        </a:xfrm>
      </p:grpSpPr>
      <p:sp>
        <p:nvSpPr>
          <p:cNvPr id="270" name="Google Shape;270;p10"/>
          <p:cNvSpPr/>
          <p:nvPr/>
        </p:nvSpPr>
        <p:spPr>
          <a:xfrm rot="10800000" flipH="1">
            <a:off x="7663675" y="3684808"/>
            <a:ext cx="1034700" cy="8958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1" name="Google Shape;271;p10"/>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2" name="Google Shape;272;p10"/>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73" name="Google Shape;273;p10"/>
          <p:cNvSpPr txBox="1">
            <a:spLocks noGrp="1"/>
          </p:cNvSpPr>
          <p:nvPr>
            <p:ph type="body" idx="1"/>
          </p:nvPr>
        </p:nvSpPr>
        <p:spPr>
          <a:xfrm>
            <a:off x="1734000" y="2414450"/>
            <a:ext cx="2667300" cy="2663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74" name="Google Shape;274;p10"/>
          <p:cNvSpPr txBox="1">
            <a:spLocks noGrp="1"/>
          </p:cNvSpPr>
          <p:nvPr>
            <p:ph type="body" idx="2"/>
          </p:nvPr>
        </p:nvSpPr>
        <p:spPr>
          <a:xfrm>
            <a:off x="4562088" y="2414450"/>
            <a:ext cx="2667300" cy="2663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75" name="Google Shape;275;p10"/>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0"/>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0"/>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9" name="Google Shape;279;p10"/>
          <p:cNvGrpSpPr/>
          <p:nvPr/>
        </p:nvGrpSpPr>
        <p:grpSpPr>
          <a:xfrm>
            <a:off x="1729784" y="61068"/>
            <a:ext cx="351204" cy="324661"/>
            <a:chOff x="5975075" y="2327500"/>
            <a:chExt cx="420100" cy="388350"/>
          </a:xfrm>
        </p:grpSpPr>
        <p:sp>
          <p:nvSpPr>
            <p:cNvPr id="280" name="Google Shape;280;p1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10"/>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 name="Google Shape;283;p10"/>
          <p:cNvGrpSpPr/>
          <p:nvPr/>
        </p:nvGrpSpPr>
        <p:grpSpPr>
          <a:xfrm>
            <a:off x="904276" y="515192"/>
            <a:ext cx="382958" cy="607111"/>
            <a:chOff x="6718575" y="2318625"/>
            <a:chExt cx="256950" cy="407375"/>
          </a:xfrm>
        </p:grpSpPr>
        <p:sp>
          <p:nvSpPr>
            <p:cNvPr id="284" name="Google Shape;28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2" name="Google Shape;292;p10"/>
          <p:cNvGrpSpPr/>
          <p:nvPr/>
        </p:nvGrpSpPr>
        <p:grpSpPr>
          <a:xfrm>
            <a:off x="335759" y="1840531"/>
            <a:ext cx="342882" cy="350068"/>
            <a:chOff x="3951850" y="2985350"/>
            <a:chExt cx="407950" cy="416500"/>
          </a:xfrm>
        </p:grpSpPr>
        <p:sp>
          <p:nvSpPr>
            <p:cNvPr id="293" name="Google Shape;293;p10"/>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0"/>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0"/>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0"/>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 name="Google Shape;297;p10"/>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0"/>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0"/>
          <p:cNvSpPr/>
          <p:nvPr/>
        </p:nvSpPr>
        <p:spPr>
          <a:xfrm rot="10800000" flipH="1">
            <a:off x="7821348" y="2935400"/>
            <a:ext cx="819900" cy="7098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0"/>
          <p:cNvSpPr/>
          <p:nvPr/>
        </p:nvSpPr>
        <p:spPr>
          <a:xfrm>
            <a:off x="8772688" y="4461808"/>
            <a:ext cx="248073" cy="248058"/>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2" name="Google Shape;302;p10"/>
          <p:cNvGrpSpPr/>
          <p:nvPr/>
        </p:nvGrpSpPr>
        <p:grpSpPr>
          <a:xfrm>
            <a:off x="7354067" y="3426715"/>
            <a:ext cx="455624" cy="437054"/>
            <a:chOff x="5241175" y="4959100"/>
            <a:chExt cx="539775" cy="517775"/>
          </a:xfrm>
        </p:grpSpPr>
        <p:sp>
          <p:nvSpPr>
            <p:cNvPr id="303" name="Google Shape;303;p1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10"/>
          <p:cNvSpPr/>
          <p:nvPr/>
        </p:nvSpPr>
        <p:spPr>
          <a:xfrm>
            <a:off x="8081326" y="3153875"/>
            <a:ext cx="299952" cy="27283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4000"/>
              <a:buFont typeface="Nixie One"/>
              <a:buNone/>
              <a:defRPr sz="4000" b="0" i="0" u="none" strike="noStrike" cap="none">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1pPr>
            <a:lvl2pPr marL="914400" marR="0" lvl="1"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2pPr>
            <a:lvl3pPr marL="1371600" marR="0" lvl="2"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3pPr>
            <a:lvl4pPr marL="1828800" marR="0" lvl="3"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4pPr>
            <a:lvl5pPr marL="2286000" marR="0" lvl="4" indent="-317500" algn="l" rtl="0">
              <a:lnSpc>
                <a:spcPct val="100000"/>
              </a:lnSpc>
              <a:spcBef>
                <a:spcPts val="0"/>
              </a:spcBef>
              <a:spcAft>
                <a:spcPts val="0"/>
              </a:spcAft>
              <a:buClr>
                <a:srgbClr val="19BBD5"/>
              </a:buClr>
              <a:buSzPts val="1400"/>
              <a:buFont typeface="Arial"/>
              <a:buChar char="○"/>
              <a:defRPr sz="1400" b="0" i="0" u="none" strike="noStrike" cap="none">
                <a:solidFill>
                  <a:srgbClr val="C6DAEC"/>
                </a:solidFill>
                <a:latin typeface="Arial"/>
                <a:ea typeface="Arial"/>
                <a:cs typeface="Arial"/>
                <a:sym typeface="Arial"/>
              </a:defRPr>
            </a:lvl5pPr>
            <a:lvl6pPr marL="2743200" marR="0" lvl="5"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6pPr>
            <a:lvl7pPr marL="3200400" marR="0" lvl="6"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7pPr>
            <a:lvl8pPr marL="3657600" marR="0" lvl="7"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8pPr>
            <a:lvl9pPr marL="4114800" marR="0" lvl="8" indent="-317500" algn="l" rtl="0">
              <a:lnSpc>
                <a:spcPct val="100000"/>
              </a:lnSpc>
              <a:spcBef>
                <a:spcPts val="0"/>
              </a:spcBef>
              <a:spcAft>
                <a:spcPts val="0"/>
              </a:spcAft>
              <a:buClr>
                <a:srgbClr val="C6DAEC"/>
              </a:buClr>
              <a:buSzPts val="1400"/>
              <a:buFont typeface="Arial"/>
              <a:buChar char="■"/>
              <a:defRPr sz="1400" b="0" i="0" u="none" strike="noStrike" cap="none">
                <a:solidFill>
                  <a:srgbClr val="C6DAEC"/>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93C"/>
        </a:solidFill>
        <a:effectLst/>
      </p:bgPr>
    </p:bg>
    <p:spTree>
      <p:nvGrpSpPr>
        <p:cNvPr id="1" name="Shape 340"/>
        <p:cNvGrpSpPr/>
        <p:nvPr/>
      </p:nvGrpSpPr>
      <p:grpSpPr>
        <a:xfrm>
          <a:off x="0" y="0"/>
          <a:ext cx="0" cy="0"/>
          <a:chOff x="0" y="0"/>
          <a:chExt cx="0" cy="0"/>
        </a:xfrm>
      </p:grpSpPr>
      <p:sp>
        <p:nvSpPr>
          <p:cNvPr id="341" name="Google Shape;341;p12"/>
          <p:cNvSpPr txBox="1">
            <a:spLocks noGrp="1"/>
          </p:cNvSpPr>
          <p:nvPr>
            <p:ph type="title"/>
          </p:nvPr>
        </p:nvSpPr>
        <p:spPr>
          <a:xfrm>
            <a:off x="1732700" y="1735600"/>
            <a:ext cx="4944300" cy="6453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1pPr>
            <a:lvl2pPr marR="0" lvl="1"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2pPr>
            <a:lvl3pPr marR="0" lvl="2"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3pPr>
            <a:lvl4pPr marR="0" lvl="3"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4pPr>
            <a:lvl5pPr marR="0" lvl="4"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5pPr>
            <a:lvl6pPr marR="0" lvl="5"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6pPr>
            <a:lvl7pPr marR="0" lvl="6"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7pPr>
            <a:lvl8pPr marR="0" lvl="7"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8pPr>
            <a:lvl9pPr marR="0" lvl="8" algn="l" rtl="0">
              <a:lnSpc>
                <a:spcPct val="100000"/>
              </a:lnSpc>
              <a:spcBef>
                <a:spcPts val="0"/>
              </a:spcBef>
              <a:spcAft>
                <a:spcPts val="0"/>
              </a:spcAft>
              <a:buClr>
                <a:srgbClr val="19BBD5"/>
              </a:buClr>
              <a:buSzPts val="3000"/>
              <a:buFont typeface="Nixie One"/>
              <a:buNone/>
              <a:defRPr sz="3000" b="0" i="0" u="none" strike="noStrike" cap="none">
                <a:solidFill>
                  <a:srgbClr val="19BBD5"/>
                </a:solidFill>
                <a:latin typeface="Nixie One"/>
                <a:ea typeface="Nixie One"/>
                <a:cs typeface="Nixie One"/>
                <a:sym typeface="Nixie One"/>
              </a:defRPr>
            </a:lvl9pPr>
          </a:lstStyle>
          <a:p>
            <a:endParaRPr/>
          </a:p>
        </p:txBody>
      </p:sp>
      <p:sp>
        <p:nvSpPr>
          <p:cNvPr id="342" name="Google Shape;342;p12"/>
          <p:cNvSpPr txBox="1">
            <a:spLocks noGrp="1"/>
          </p:cNvSpPr>
          <p:nvPr>
            <p:ph type="body" idx="1"/>
          </p:nvPr>
        </p:nvSpPr>
        <p:spPr>
          <a:xfrm>
            <a:off x="1732700" y="2255125"/>
            <a:ext cx="4944300" cy="16599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00000"/>
              </a:lnSpc>
              <a:spcBef>
                <a:spcPts val="50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1pPr>
            <a:lvl2pPr marL="914400" marR="0" lvl="1"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2pPr>
            <a:lvl3pPr marL="1371600" marR="0" lvl="2"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3pPr>
            <a:lvl4pPr marL="1828800" marR="0" lvl="3"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4pPr>
            <a:lvl5pPr marL="2286000" marR="0" lvl="4" indent="-298450" algn="l" rtl="0">
              <a:lnSpc>
                <a:spcPct val="100000"/>
              </a:lnSpc>
              <a:spcBef>
                <a:spcPts val="0"/>
              </a:spcBef>
              <a:spcAft>
                <a:spcPts val="0"/>
              </a:spcAft>
              <a:buClr>
                <a:srgbClr val="19BBD5"/>
              </a:buClr>
              <a:buSzPts val="1100"/>
              <a:buFont typeface="Arial"/>
              <a:buChar char="○"/>
              <a:defRPr sz="1400" b="0" i="0" u="none" strike="noStrike" cap="none">
                <a:solidFill>
                  <a:srgbClr val="C6DAEC"/>
                </a:solidFill>
                <a:latin typeface="Arial"/>
                <a:ea typeface="Arial"/>
                <a:cs typeface="Arial"/>
                <a:sym typeface="Arial"/>
              </a:defRPr>
            </a:lvl5pPr>
            <a:lvl6pPr marL="2743200" marR="0" lvl="5"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6pPr>
            <a:lvl7pPr marL="3200400" marR="0" lvl="6"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7pPr>
            <a:lvl8pPr marL="3657600" marR="0" lvl="7"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8pPr>
            <a:lvl9pPr marL="4114800" marR="0" lvl="8" indent="-298450" algn="l" rtl="0">
              <a:lnSpc>
                <a:spcPct val="100000"/>
              </a:lnSpc>
              <a:spcBef>
                <a:spcPts val="0"/>
              </a:spcBef>
              <a:spcAft>
                <a:spcPts val="0"/>
              </a:spcAft>
              <a:buClr>
                <a:srgbClr val="C6DAEC"/>
              </a:buClr>
              <a:buSzPts val="1100"/>
              <a:buFont typeface="Arial"/>
              <a:buChar char="■"/>
              <a:defRPr sz="1400" b="0" i="0" u="none" strike="noStrike" cap="none">
                <a:solidFill>
                  <a:srgbClr val="C6DAEC"/>
                </a:solidFill>
                <a:latin typeface="Arial"/>
                <a:ea typeface="Arial"/>
                <a:cs typeface="Arial"/>
                <a:sym typeface="Arial"/>
              </a:defRPr>
            </a:lvl9pPr>
          </a:lstStyle>
          <a:p>
            <a:endParaRPr/>
          </a:p>
        </p:txBody>
      </p:sp>
      <p:sp>
        <p:nvSpPr>
          <p:cNvPr id="343" name="Google Shape;343;p12"/>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lvl1pPr marL="0" marR="0" lvl="0"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1pPr>
            <a:lvl2pPr marL="0" marR="0" lvl="1"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2pPr>
            <a:lvl3pPr marL="0" marR="0" lvl="2"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3pPr>
            <a:lvl4pPr marL="0" marR="0" lvl="3"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4pPr>
            <a:lvl5pPr marL="0" marR="0" lvl="4"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5pPr>
            <a:lvl6pPr marL="0" marR="0" lvl="5"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6pPr>
            <a:lvl7pPr marL="0" marR="0" lvl="6"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7pPr>
            <a:lvl8pPr marL="0" marR="0" lvl="7"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8pPr>
            <a:lvl9pPr marL="0" marR="0" lvl="8" indent="0" algn="l" rtl="0">
              <a:lnSpc>
                <a:spcPct val="100000"/>
              </a:lnSpc>
              <a:spcBef>
                <a:spcPts val="0"/>
              </a:spcBef>
              <a:spcAft>
                <a:spcPts val="0"/>
              </a:spcAft>
              <a:buClr>
                <a:srgbClr val="19BBD5"/>
              </a:buClr>
              <a:buSzPts val="1200"/>
              <a:buFont typeface="Nixie One"/>
              <a:buNone/>
              <a:defRPr sz="1200" b="0" i="0" u="none" strike="noStrike" cap="none">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dk1"/>
        </a:solidFill>
        <a:effectLst/>
      </p:bgPr>
    </p:bg>
    <p:spTree>
      <p:nvGrpSpPr>
        <p:cNvPr id="1" name="Shape 678"/>
        <p:cNvGrpSpPr/>
        <p:nvPr/>
      </p:nvGrpSpPr>
      <p:grpSpPr>
        <a:xfrm>
          <a:off x="0" y="0"/>
          <a:ext cx="0" cy="0"/>
          <a:chOff x="0" y="0"/>
          <a:chExt cx="0" cy="0"/>
        </a:xfrm>
      </p:grpSpPr>
      <p:sp>
        <p:nvSpPr>
          <p:cNvPr id="679" name="Google Shape;679;p23"/>
          <p:cNvSpPr txBox="1">
            <a:spLocks noGrp="1"/>
          </p:cNvSpPr>
          <p:nvPr>
            <p:ph type="title"/>
          </p:nvPr>
        </p:nvSpPr>
        <p:spPr>
          <a:xfrm>
            <a:off x="147485" y="2378"/>
            <a:ext cx="8884002" cy="109888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444"/>
              <a:buNone/>
            </a:pPr>
            <a:r>
              <a:rPr lang="en-CA" sz="2400"/>
              <a:t>OCTE</a:t>
            </a:r>
            <a:r>
              <a:rPr lang="en-CA" sz="2400" b="1"/>
              <a:t> </a:t>
            </a:r>
            <a:r>
              <a:rPr lang="en-CA" sz="2400"/>
              <a:t>– Customer Service Certification </a:t>
            </a:r>
            <a:br>
              <a:rPr lang="en-CA" sz="2400"/>
            </a:br>
            <a:r>
              <a:rPr lang="en-CA" sz="2400" b="1"/>
              <a:t>Teacher Information</a:t>
            </a:r>
            <a:endParaRPr sz="2400" b="1"/>
          </a:p>
        </p:txBody>
      </p:sp>
      <p:sp>
        <p:nvSpPr>
          <p:cNvPr id="680" name="Google Shape;680;p23"/>
          <p:cNvSpPr txBox="1">
            <a:spLocks noGrp="1"/>
          </p:cNvSpPr>
          <p:nvPr>
            <p:ph type="body" idx="1"/>
          </p:nvPr>
        </p:nvSpPr>
        <p:spPr>
          <a:xfrm>
            <a:off x="1362705" y="1365697"/>
            <a:ext cx="7175357" cy="3655138"/>
          </a:xfrm>
          <a:prstGeom prst="rect">
            <a:avLst/>
          </a:prstGeom>
          <a:noFill/>
          <a:ln>
            <a:noFill/>
          </a:ln>
        </p:spPr>
        <p:txBody>
          <a:bodyPr spcFirstLastPara="1" wrap="square" lIns="91425" tIns="91425" rIns="91425" bIns="91425" anchor="ctr" anchorCtr="0">
            <a:noAutofit/>
          </a:bodyPr>
          <a:lstStyle/>
          <a:p>
            <a:pPr marL="76200" lvl="0" indent="0" algn="l" rtl="0">
              <a:lnSpc>
                <a:spcPct val="90000"/>
              </a:lnSpc>
              <a:spcBef>
                <a:spcPts val="600"/>
              </a:spcBef>
              <a:spcAft>
                <a:spcPts val="0"/>
              </a:spcAft>
              <a:buSzPts val="1400"/>
              <a:buNone/>
            </a:pPr>
            <a:r>
              <a:rPr lang="en-CA" sz="1300">
                <a:solidFill>
                  <a:srgbClr val="002060"/>
                </a:solidFill>
              </a:rPr>
              <a:t>This is designed to provide a broad-based Customer Service certification that can be delivered to a specific sector of SHSM students or as a multi-sector approach.  There are five modules that will take between 75 – 90 minutes. </a:t>
            </a:r>
            <a:endParaRPr/>
          </a:p>
          <a:p>
            <a:pPr marL="914400" lvl="1" indent="-228600" algn="l" rtl="0">
              <a:lnSpc>
                <a:spcPct val="90000"/>
              </a:lnSpc>
              <a:spcBef>
                <a:spcPts val="0"/>
              </a:spcBef>
              <a:spcAft>
                <a:spcPts val="0"/>
              </a:spcAft>
              <a:buSzPts val="1400"/>
              <a:buFont typeface="Arial"/>
              <a:buNone/>
            </a:pPr>
            <a:endParaRPr sz="1300">
              <a:solidFill>
                <a:srgbClr val="002060"/>
              </a:solidFill>
            </a:endParaRPr>
          </a:p>
          <a:p>
            <a:pPr marL="76200" lvl="0" indent="0" algn="l" rtl="0">
              <a:lnSpc>
                <a:spcPct val="90000"/>
              </a:lnSpc>
              <a:spcBef>
                <a:spcPts val="600"/>
              </a:spcBef>
              <a:spcAft>
                <a:spcPts val="0"/>
              </a:spcAft>
              <a:buSzPts val="1400"/>
              <a:buNone/>
            </a:pPr>
            <a:r>
              <a:rPr lang="en-CA" sz="1300">
                <a:solidFill>
                  <a:srgbClr val="002060"/>
                </a:solidFill>
              </a:rPr>
              <a:t>There is a Student Handout presentation that pairs with this slide deck; edit to suit the needs of the students and the certification</a:t>
            </a:r>
            <a:endParaRPr/>
          </a:p>
          <a:p>
            <a:pPr marL="914400" lvl="1" indent="-317500" algn="l" rtl="0">
              <a:lnSpc>
                <a:spcPct val="90000"/>
              </a:lnSpc>
              <a:spcBef>
                <a:spcPts val="0"/>
              </a:spcBef>
              <a:spcAft>
                <a:spcPts val="0"/>
              </a:spcAft>
              <a:buSzPts val="1400"/>
              <a:buFont typeface="Arial"/>
              <a:buChar char="•"/>
            </a:pPr>
            <a:r>
              <a:rPr lang="en-CA" sz="1300">
                <a:solidFill>
                  <a:srgbClr val="002060"/>
                </a:solidFill>
              </a:rPr>
              <a:t>It can be used in a digital format, but printing a hard copy for each student is recommended if this certification is being delivered in a classroom setting</a:t>
            </a:r>
            <a:endParaRPr/>
          </a:p>
          <a:p>
            <a:pPr marL="914400" lvl="1" indent="-317500" algn="l" rtl="0">
              <a:lnSpc>
                <a:spcPct val="90000"/>
              </a:lnSpc>
              <a:spcBef>
                <a:spcPts val="0"/>
              </a:spcBef>
              <a:spcAft>
                <a:spcPts val="0"/>
              </a:spcAft>
              <a:buSzPts val="1400"/>
              <a:buFont typeface="Arial"/>
              <a:buChar char="•"/>
            </a:pPr>
            <a:r>
              <a:rPr lang="en-CA" sz="1300">
                <a:solidFill>
                  <a:srgbClr val="002060"/>
                </a:solidFill>
              </a:rPr>
              <a:t>Students can also digitally record their responses </a:t>
            </a:r>
            <a:endParaRPr/>
          </a:p>
          <a:p>
            <a:pPr marL="914400" lvl="1" indent="-228600" algn="l" rtl="0">
              <a:lnSpc>
                <a:spcPct val="90000"/>
              </a:lnSpc>
              <a:spcBef>
                <a:spcPts val="0"/>
              </a:spcBef>
              <a:spcAft>
                <a:spcPts val="0"/>
              </a:spcAft>
              <a:buSzPts val="1400"/>
              <a:buFont typeface="Arial"/>
              <a:buNone/>
            </a:pPr>
            <a:endParaRPr sz="1300">
              <a:solidFill>
                <a:srgbClr val="002060"/>
              </a:solidFill>
            </a:endParaRPr>
          </a:p>
          <a:p>
            <a:pPr marL="596900" lvl="1" indent="-512763" algn="l" rtl="0">
              <a:lnSpc>
                <a:spcPct val="90000"/>
              </a:lnSpc>
              <a:spcBef>
                <a:spcPts val="0"/>
              </a:spcBef>
              <a:spcAft>
                <a:spcPts val="0"/>
              </a:spcAft>
              <a:buSzPts val="1400"/>
              <a:buNone/>
            </a:pPr>
            <a:r>
              <a:rPr lang="en-CA" sz="1300">
                <a:solidFill>
                  <a:srgbClr val="002060"/>
                </a:solidFill>
              </a:rPr>
              <a:t>A student certificate is available as a separate slide deck</a:t>
            </a:r>
            <a:endParaRPr/>
          </a:p>
          <a:p>
            <a:pPr marL="1054100" lvl="2" indent="-512763" algn="l" rtl="0">
              <a:lnSpc>
                <a:spcPct val="90000"/>
              </a:lnSpc>
              <a:spcBef>
                <a:spcPts val="0"/>
              </a:spcBef>
              <a:spcAft>
                <a:spcPts val="0"/>
              </a:spcAft>
              <a:buSzPts val="1400"/>
              <a:buFont typeface="Arial"/>
              <a:buChar char="•"/>
            </a:pPr>
            <a:r>
              <a:rPr lang="en-CA" sz="1300">
                <a:solidFill>
                  <a:srgbClr val="002060"/>
                </a:solidFill>
              </a:rPr>
              <a:t>There are two versions; one is more printer friendly	</a:t>
            </a:r>
            <a:endParaRPr/>
          </a:p>
          <a:p>
            <a:pPr marL="1054100" lvl="2" indent="-423863" algn="l" rtl="0">
              <a:lnSpc>
                <a:spcPct val="90000"/>
              </a:lnSpc>
              <a:spcBef>
                <a:spcPts val="0"/>
              </a:spcBef>
              <a:spcAft>
                <a:spcPts val="0"/>
              </a:spcAft>
              <a:buSzPts val="1400"/>
              <a:buFont typeface="Arial"/>
              <a:buNone/>
            </a:pPr>
            <a:endParaRPr sz="1300">
              <a:solidFill>
                <a:srgbClr val="002060"/>
              </a:solidFill>
            </a:endParaRPr>
          </a:p>
          <a:p>
            <a:pPr marL="0" lvl="0" indent="0" algn="l" rtl="0">
              <a:lnSpc>
                <a:spcPct val="90000"/>
              </a:lnSpc>
              <a:spcBef>
                <a:spcPts val="600"/>
              </a:spcBef>
              <a:spcAft>
                <a:spcPts val="0"/>
              </a:spcAft>
              <a:buSzPts val="1400"/>
              <a:buNone/>
            </a:pPr>
            <a:r>
              <a:rPr lang="en-CA" sz="1300">
                <a:solidFill>
                  <a:srgbClr val="002060"/>
                </a:solidFill>
              </a:rPr>
              <a:t> </a:t>
            </a:r>
            <a:endParaRPr/>
          </a:p>
          <a:p>
            <a:pPr marL="139700" lvl="0" indent="0" algn="l" rtl="0">
              <a:lnSpc>
                <a:spcPct val="90000"/>
              </a:lnSpc>
              <a:spcBef>
                <a:spcPts val="600"/>
              </a:spcBef>
              <a:spcAft>
                <a:spcPts val="0"/>
              </a:spcAft>
              <a:buSzPts val="1400"/>
              <a:buNone/>
            </a:pPr>
            <a:endParaRPr sz="1300">
              <a:solidFill>
                <a:srgbClr val="002060"/>
              </a:solidFill>
            </a:endParaRPr>
          </a:p>
          <a:p>
            <a:pPr marL="139700" lvl="0" indent="0" algn="l" rtl="0">
              <a:lnSpc>
                <a:spcPct val="90000"/>
              </a:lnSpc>
              <a:spcBef>
                <a:spcPts val="600"/>
              </a:spcBef>
              <a:spcAft>
                <a:spcPts val="0"/>
              </a:spcAft>
              <a:buSzPts val="1400"/>
              <a:buNone/>
            </a:pPr>
            <a:endParaRPr sz="1300">
              <a:solidFill>
                <a:srgbClr val="002060"/>
              </a:solidFill>
            </a:endParaRPr>
          </a:p>
          <a:p>
            <a:pPr marL="457200" lvl="0" indent="-228600" algn="l" rtl="0">
              <a:lnSpc>
                <a:spcPct val="90000"/>
              </a:lnSpc>
              <a:spcBef>
                <a:spcPts val="600"/>
              </a:spcBef>
              <a:spcAft>
                <a:spcPts val="0"/>
              </a:spcAft>
              <a:buSzPts val="1400"/>
              <a:buFont typeface="Noto Sans Symbols"/>
              <a:buNone/>
            </a:pPr>
            <a:endParaRPr sz="1700"/>
          </a:p>
        </p:txBody>
      </p:sp>
      <p:pic>
        <p:nvPicPr>
          <p:cNvPr id="681" name="Google Shape;681;p23" descr="A close up of a sign&#10;&#10;Description generated with very high confidence"/>
          <p:cNvPicPr preferRelativeResize="0"/>
          <p:nvPr/>
        </p:nvPicPr>
        <p:blipFill rotWithShape="1">
          <a:blip r:embed="rId3">
            <a:alphaModFix/>
          </a:blip>
          <a:srcRect/>
          <a:stretch/>
        </p:blipFill>
        <p:spPr>
          <a:xfrm>
            <a:off x="6698566" y="236370"/>
            <a:ext cx="2194918" cy="380919"/>
          </a:xfrm>
          <a:prstGeom prst="rect">
            <a:avLst/>
          </a:prstGeom>
          <a:noFill/>
          <a:ln>
            <a:noFill/>
          </a:ln>
        </p:spPr>
      </p:pic>
      <p:sp>
        <p:nvSpPr>
          <p:cNvPr id="682" name="Google Shape;682;p23"/>
          <p:cNvSpPr/>
          <p:nvPr/>
        </p:nvSpPr>
        <p:spPr>
          <a:xfrm>
            <a:off x="293488" y="1585226"/>
            <a:ext cx="1069217" cy="1265124"/>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2"/>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778" name="Google Shape;778;p32"/>
          <p:cNvSpPr txBox="1">
            <a:spLocks noGrp="1"/>
          </p:cNvSpPr>
          <p:nvPr>
            <p:ph type="body" idx="1"/>
          </p:nvPr>
        </p:nvSpPr>
        <p:spPr>
          <a:xfrm>
            <a:off x="1898620" y="1741800"/>
            <a:ext cx="4944300" cy="16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How would you define and describe “customer service”</a:t>
            </a:r>
            <a:endParaRPr/>
          </a:p>
          <a:p>
            <a:pPr marL="0" lvl="0" indent="0" algn="l" rtl="0">
              <a:lnSpc>
                <a:spcPct val="100000"/>
              </a:lnSpc>
              <a:spcBef>
                <a:spcPts val="600"/>
              </a:spcBef>
              <a:spcAft>
                <a:spcPts val="0"/>
              </a:spcAft>
              <a:buSzPts val="1400"/>
              <a:buNone/>
            </a:pPr>
            <a:endParaRPr sz="3200">
              <a:solidFill>
                <a:schemeClr val="dk1"/>
              </a:solidFill>
            </a:endParaRPr>
          </a:p>
          <a:p>
            <a:pPr marL="0" lvl="0" indent="0" algn="l" rtl="0">
              <a:lnSpc>
                <a:spcPct val="100000"/>
              </a:lnSpc>
              <a:spcBef>
                <a:spcPts val="600"/>
              </a:spcBef>
              <a:spcAft>
                <a:spcPts val="0"/>
              </a:spcAft>
              <a:buSzPts val="1400"/>
              <a:buNone/>
            </a:pPr>
            <a:r>
              <a:rPr lang="en-CA" sz="2000">
                <a:solidFill>
                  <a:schemeClr val="dk1"/>
                </a:solidFill>
              </a:rPr>
              <a:t>Discuss with other SHSM students or think about it on your own. Add your thoughts to your copy of the student handout.</a:t>
            </a:r>
            <a:endParaRPr sz="2000">
              <a:solidFill>
                <a:schemeClr val="dk1"/>
              </a:solidFill>
            </a:endParaRPr>
          </a:p>
        </p:txBody>
      </p:sp>
      <p:sp>
        <p:nvSpPr>
          <p:cNvPr id="779" name="Google Shape;779;p3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10</a:t>
            </a:fld>
            <a:endParaRPr/>
          </a:p>
        </p:txBody>
      </p:sp>
      <p:sp>
        <p:nvSpPr>
          <p:cNvPr id="780" name="Google Shape;780;p32"/>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2"/>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2" name="Google Shape;782;p32"/>
          <p:cNvGrpSpPr/>
          <p:nvPr/>
        </p:nvGrpSpPr>
        <p:grpSpPr>
          <a:xfrm>
            <a:off x="562257" y="1284190"/>
            <a:ext cx="901699" cy="645300"/>
            <a:chOff x="5255200" y="3006475"/>
            <a:chExt cx="511700" cy="378575"/>
          </a:xfrm>
        </p:grpSpPr>
        <p:sp>
          <p:nvSpPr>
            <p:cNvPr id="783" name="Google Shape;783;p3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784" name="Google Shape;784;p3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785" name="Google Shape;785;p32"/>
          <p:cNvGrpSpPr/>
          <p:nvPr/>
        </p:nvGrpSpPr>
        <p:grpSpPr>
          <a:xfrm>
            <a:off x="5855368" y="4159881"/>
            <a:ext cx="673769" cy="476288"/>
            <a:chOff x="1922075" y="1629000"/>
            <a:chExt cx="437200" cy="437200"/>
          </a:xfrm>
        </p:grpSpPr>
        <p:sp>
          <p:nvSpPr>
            <p:cNvPr id="786" name="Google Shape;786;p32"/>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2"/>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3"/>
          <p:cNvSpPr txBox="1">
            <a:spLocks noGrp="1"/>
          </p:cNvSpPr>
          <p:nvPr>
            <p:ph type="title" idx="4294967295"/>
          </p:nvPr>
        </p:nvSpPr>
        <p:spPr>
          <a:xfrm>
            <a:off x="1533697" y="578030"/>
            <a:ext cx="4954680" cy="645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000"/>
              <a:buNone/>
            </a:pPr>
            <a:r>
              <a:rPr lang="en-CA"/>
              <a:t>Customer Service is..</a:t>
            </a:r>
            <a:endParaRPr/>
          </a:p>
        </p:txBody>
      </p:sp>
      <p:sp>
        <p:nvSpPr>
          <p:cNvPr id="793" name="Google Shape;793;p33"/>
          <p:cNvSpPr txBox="1">
            <a:spLocks noGrp="1"/>
          </p:cNvSpPr>
          <p:nvPr>
            <p:ph type="body" idx="4294967295"/>
          </p:nvPr>
        </p:nvSpPr>
        <p:spPr>
          <a:xfrm>
            <a:off x="773190" y="1237630"/>
            <a:ext cx="7671101" cy="32773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600" b="0" i="0">
                <a:solidFill>
                  <a:schemeClr val="dk1"/>
                </a:solidFill>
                <a:latin typeface="arial"/>
                <a:ea typeface="arial"/>
                <a:cs typeface="arial"/>
                <a:sym typeface="arial"/>
              </a:rPr>
              <a:t>...</a:t>
            </a:r>
            <a:r>
              <a:rPr lang="en-CA" sz="2600">
                <a:solidFill>
                  <a:schemeClr val="dk1"/>
                </a:solidFill>
                <a:latin typeface="arial"/>
                <a:ea typeface="arial"/>
                <a:cs typeface="arial"/>
                <a:sym typeface="arial"/>
              </a:rPr>
              <a:t>t</a:t>
            </a:r>
            <a:r>
              <a:rPr lang="en-CA" sz="2600" b="0" i="0">
                <a:solidFill>
                  <a:schemeClr val="dk1"/>
                </a:solidFill>
                <a:latin typeface="arial"/>
                <a:ea typeface="arial"/>
                <a:cs typeface="arial"/>
                <a:sym typeface="arial"/>
              </a:rPr>
              <a:t>he assistance and advice provided by a </a:t>
            </a:r>
            <a:r>
              <a:rPr lang="en-CA" sz="2600">
                <a:solidFill>
                  <a:schemeClr val="dk1"/>
                </a:solidFill>
                <a:latin typeface="arial"/>
                <a:ea typeface="arial"/>
                <a:cs typeface="arial"/>
                <a:sym typeface="arial"/>
              </a:rPr>
              <a:t>business</a:t>
            </a:r>
            <a:r>
              <a:rPr lang="en-CA" sz="2600" b="0" i="0">
                <a:solidFill>
                  <a:schemeClr val="dk1"/>
                </a:solidFill>
                <a:latin typeface="arial"/>
                <a:ea typeface="arial"/>
                <a:cs typeface="arial"/>
                <a:sym typeface="arial"/>
              </a:rPr>
              <a:t> to</a:t>
            </a:r>
            <a:r>
              <a:rPr lang="en-CA" sz="2600">
                <a:solidFill>
                  <a:schemeClr val="dk1"/>
                </a:solidFill>
                <a:latin typeface="arial"/>
                <a:ea typeface="arial"/>
                <a:cs typeface="arial"/>
                <a:sym typeface="arial"/>
              </a:rPr>
              <a:t> existing customers </a:t>
            </a:r>
            <a:r>
              <a:rPr lang="en-CA" sz="2600" b="0" i="0">
                <a:solidFill>
                  <a:schemeClr val="dk1"/>
                </a:solidFill>
                <a:latin typeface="arial"/>
                <a:ea typeface="arial"/>
                <a:cs typeface="arial"/>
                <a:sym typeface="arial"/>
              </a:rPr>
              <a:t>who buy or use its products or services </a:t>
            </a:r>
            <a:r>
              <a:rPr lang="en-CA" sz="2600" b="1" i="0">
                <a:solidFill>
                  <a:schemeClr val="dk1"/>
                </a:solidFill>
                <a:latin typeface="arial"/>
                <a:ea typeface="arial"/>
                <a:cs typeface="arial"/>
                <a:sym typeface="arial"/>
              </a:rPr>
              <a:t>and</a:t>
            </a:r>
            <a:r>
              <a:rPr lang="en-CA" sz="2600" b="0" i="0">
                <a:solidFill>
                  <a:schemeClr val="dk1"/>
                </a:solidFill>
                <a:latin typeface="arial"/>
                <a:ea typeface="arial"/>
                <a:cs typeface="arial"/>
                <a:sym typeface="arial"/>
              </a:rPr>
              <a:t> to consumers considering a purchase.</a:t>
            </a:r>
            <a:endParaRPr/>
          </a:p>
          <a:p>
            <a:pPr marL="0" lvl="0" indent="0" algn="l" rtl="0">
              <a:lnSpc>
                <a:spcPct val="100000"/>
              </a:lnSpc>
              <a:spcBef>
                <a:spcPts val="600"/>
              </a:spcBef>
              <a:spcAft>
                <a:spcPts val="0"/>
              </a:spcAft>
              <a:buSzPts val="1400"/>
              <a:buNone/>
            </a:pPr>
            <a:endParaRPr sz="2600">
              <a:solidFill>
                <a:schemeClr val="dk1"/>
              </a:solidFill>
              <a:latin typeface="arial"/>
              <a:ea typeface="arial"/>
              <a:cs typeface="arial"/>
              <a:sym typeface="arial"/>
            </a:endParaRPr>
          </a:p>
          <a:p>
            <a:pPr marL="0" lvl="0" indent="0" algn="l" rtl="0">
              <a:lnSpc>
                <a:spcPct val="100000"/>
              </a:lnSpc>
              <a:spcBef>
                <a:spcPts val="600"/>
              </a:spcBef>
              <a:spcAft>
                <a:spcPts val="0"/>
              </a:spcAft>
              <a:buSzPts val="1400"/>
              <a:buNone/>
            </a:pPr>
            <a:r>
              <a:rPr lang="en-CA" sz="2600">
                <a:solidFill>
                  <a:schemeClr val="dk1"/>
                </a:solidFill>
                <a:latin typeface="arial"/>
                <a:ea typeface="arial"/>
                <a:cs typeface="arial"/>
                <a:sym typeface="arial"/>
              </a:rPr>
              <a:t>Effective customer service needs to be provided to the customer before, during and after the purchase.</a:t>
            </a:r>
            <a:endParaRPr sz="2600">
              <a:solidFill>
                <a:schemeClr val="dk1"/>
              </a:solidFill>
            </a:endParaRPr>
          </a:p>
        </p:txBody>
      </p:sp>
      <p:sp>
        <p:nvSpPr>
          <p:cNvPr id="794" name="Google Shape;794;p3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11</a:t>
            </a:fld>
            <a:endParaRPr/>
          </a:p>
        </p:txBody>
      </p:sp>
      <p:sp>
        <p:nvSpPr>
          <p:cNvPr id="795" name="Google Shape;795;p33"/>
          <p:cNvSpPr txBox="1"/>
          <p:nvPr/>
        </p:nvSpPr>
        <p:spPr>
          <a:xfrm>
            <a:off x="5953966" y="4785525"/>
            <a:ext cx="33348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Wikipedia and Oxford Languages</a:t>
            </a:r>
            <a:endParaRPr sz="1400" b="0" i="0" u="none" strike="noStrike" cap="none">
              <a:solidFill>
                <a:srgbClr val="000000"/>
              </a:solidFill>
              <a:latin typeface="Arial"/>
              <a:ea typeface="Arial"/>
              <a:cs typeface="Arial"/>
              <a:sym typeface="Arial"/>
            </a:endParaRPr>
          </a:p>
        </p:txBody>
      </p:sp>
      <p:grpSp>
        <p:nvGrpSpPr>
          <p:cNvPr id="796" name="Google Shape;796;p33"/>
          <p:cNvGrpSpPr/>
          <p:nvPr/>
        </p:nvGrpSpPr>
        <p:grpSpPr>
          <a:xfrm>
            <a:off x="642940" y="353168"/>
            <a:ext cx="432826" cy="554508"/>
            <a:chOff x="6730350" y="2315900"/>
            <a:chExt cx="257700" cy="420100"/>
          </a:xfrm>
        </p:grpSpPr>
        <p:sp>
          <p:nvSpPr>
            <p:cNvPr id="797" name="Google Shape;797;p33"/>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3"/>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3"/>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33"/>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33"/>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2" name="Google Shape;802;p33"/>
          <p:cNvGrpSpPr/>
          <p:nvPr/>
        </p:nvGrpSpPr>
        <p:grpSpPr>
          <a:xfrm>
            <a:off x="143140" y="969980"/>
            <a:ext cx="289533" cy="267651"/>
            <a:chOff x="5975075" y="2327500"/>
            <a:chExt cx="420100" cy="388350"/>
          </a:xfrm>
        </p:grpSpPr>
        <p:sp>
          <p:nvSpPr>
            <p:cNvPr id="803" name="Google Shape;803;p33"/>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33"/>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noFill/>
            <a:ln w="952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5" name="Google Shape;805;p33"/>
          <p:cNvSpPr/>
          <p:nvPr/>
        </p:nvSpPr>
        <p:spPr>
          <a:xfrm>
            <a:off x="8444291" y="4290680"/>
            <a:ext cx="279436" cy="25417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8DF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3"/>
          <p:cNvSpPr/>
          <p:nvPr/>
        </p:nvSpPr>
        <p:spPr>
          <a:xfrm>
            <a:off x="569531" y="122333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34"/>
          <p:cNvSpPr txBox="1">
            <a:spLocks noGrp="1"/>
          </p:cNvSpPr>
          <p:nvPr>
            <p:ph type="body" idx="1"/>
          </p:nvPr>
        </p:nvSpPr>
        <p:spPr>
          <a:xfrm>
            <a:off x="287907" y="3604415"/>
            <a:ext cx="8229600" cy="519600"/>
          </a:xfrm>
          <a:prstGeom prst="rect">
            <a:avLst/>
          </a:prstGeom>
          <a:noFill/>
          <a:ln>
            <a:noFill/>
          </a:ln>
        </p:spPr>
        <p:txBody>
          <a:bodyPr spcFirstLastPara="1" wrap="square" lIns="91425" tIns="91425" rIns="91425" bIns="91425" anchor="t" anchorCtr="0">
            <a:noAutofit/>
          </a:bodyPr>
          <a:lstStyle/>
          <a:p>
            <a:pPr marL="457200" lvl="0" indent="-228600" algn="ctr" rtl="0">
              <a:lnSpc>
                <a:spcPct val="100000"/>
              </a:lnSpc>
              <a:spcBef>
                <a:spcPts val="360"/>
              </a:spcBef>
              <a:spcAft>
                <a:spcPts val="0"/>
              </a:spcAft>
              <a:buSzPts val="1400"/>
              <a:buNone/>
            </a:pPr>
            <a:r>
              <a:rPr lang="en-CA" sz="2400" b="1">
                <a:solidFill>
                  <a:schemeClr val="dk1"/>
                </a:solidFill>
              </a:rPr>
              <a:t>Is your definition similar to this one? </a:t>
            </a:r>
            <a:endParaRPr/>
          </a:p>
          <a:p>
            <a:pPr marL="457200" lvl="0" indent="-228600" algn="ctr" rtl="0">
              <a:lnSpc>
                <a:spcPct val="100000"/>
              </a:lnSpc>
              <a:spcBef>
                <a:spcPts val="360"/>
              </a:spcBef>
              <a:spcAft>
                <a:spcPts val="0"/>
              </a:spcAft>
              <a:buSzPts val="1400"/>
              <a:buNone/>
            </a:pPr>
            <a:r>
              <a:rPr lang="en-CA" sz="2400" b="1">
                <a:solidFill>
                  <a:schemeClr val="dk1"/>
                </a:solidFill>
              </a:rPr>
              <a:t>Add additional points to your definition </a:t>
            </a:r>
            <a:endParaRPr/>
          </a:p>
          <a:p>
            <a:pPr marL="457200" lvl="0" indent="-228600" algn="ctr" rtl="0">
              <a:lnSpc>
                <a:spcPct val="100000"/>
              </a:lnSpc>
              <a:spcBef>
                <a:spcPts val="360"/>
              </a:spcBef>
              <a:spcAft>
                <a:spcPts val="0"/>
              </a:spcAft>
              <a:buSzPts val="1400"/>
              <a:buNone/>
            </a:pPr>
            <a:r>
              <a:rPr lang="en-CA" sz="2400" b="1">
                <a:solidFill>
                  <a:schemeClr val="dk1"/>
                </a:solidFill>
              </a:rPr>
              <a:t>in the student handout.</a:t>
            </a:r>
            <a:endParaRPr/>
          </a:p>
        </p:txBody>
      </p:sp>
      <p:sp>
        <p:nvSpPr>
          <p:cNvPr id="812" name="Google Shape;812;p3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12</a:t>
            </a:fld>
            <a:endParaRPr/>
          </a:p>
        </p:txBody>
      </p:sp>
      <p:pic>
        <p:nvPicPr>
          <p:cNvPr id="813" name="Google Shape;813;p34" descr="What is Good Customer Service? - Toggl Blog"/>
          <p:cNvPicPr preferRelativeResize="0"/>
          <p:nvPr/>
        </p:nvPicPr>
        <p:blipFill rotWithShape="1">
          <a:blip r:embed="rId3">
            <a:alphaModFix/>
          </a:blip>
          <a:srcRect/>
          <a:stretch/>
        </p:blipFill>
        <p:spPr>
          <a:xfrm>
            <a:off x="2267221" y="760031"/>
            <a:ext cx="4609558" cy="2872858"/>
          </a:xfrm>
          <a:prstGeom prst="rect">
            <a:avLst/>
          </a:prstGeom>
          <a:noFill/>
          <a:ln>
            <a:noFill/>
          </a:ln>
        </p:spPr>
      </p:pic>
      <p:grpSp>
        <p:nvGrpSpPr>
          <p:cNvPr id="814" name="Google Shape;814;p34"/>
          <p:cNvGrpSpPr/>
          <p:nvPr/>
        </p:nvGrpSpPr>
        <p:grpSpPr>
          <a:xfrm>
            <a:off x="7122698" y="4352549"/>
            <a:ext cx="548701" cy="476288"/>
            <a:chOff x="1922075" y="1629000"/>
            <a:chExt cx="437200" cy="437200"/>
          </a:xfrm>
        </p:grpSpPr>
        <p:sp>
          <p:nvSpPr>
            <p:cNvPr id="815" name="Google Shape;815;p34"/>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4"/>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13</a:t>
            </a:fld>
            <a:endParaRPr/>
          </a:p>
        </p:txBody>
      </p:sp>
      <p:sp>
        <p:nvSpPr>
          <p:cNvPr id="822" name="Google Shape;822;p35"/>
          <p:cNvSpPr/>
          <p:nvPr/>
        </p:nvSpPr>
        <p:spPr>
          <a:xfrm>
            <a:off x="830176" y="50397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5"/>
          <p:cNvSpPr txBox="1"/>
          <p:nvPr/>
        </p:nvSpPr>
        <p:spPr>
          <a:xfrm>
            <a:off x="5187696" y="4047934"/>
            <a:ext cx="28285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Marilyn Suttle,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Customer Service consultant, speaker and author</a:t>
            </a:r>
            <a:endParaRPr sz="1400" b="0" i="0" u="none" strike="noStrike" cap="none">
              <a:solidFill>
                <a:srgbClr val="000000"/>
              </a:solidFill>
              <a:latin typeface="Arial"/>
              <a:ea typeface="Arial"/>
              <a:cs typeface="Arial"/>
              <a:sym typeface="Arial"/>
            </a:endParaRPr>
          </a:p>
        </p:txBody>
      </p:sp>
      <p:sp>
        <p:nvSpPr>
          <p:cNvPr id="824" name="Google Shape;824;p35"/>
          <p:cNvSpPr/>
          <p:nvPr/>
        </p:nvSpPr>
        <p:spPr>
          <a:xfrm flipH="1">
            <a:off x="2414015" y="610737"/>
            <a:ext cx="5132832" cy="3340608"/>
          </a:xfrm>
          <a:prstGeom prst="wedgeRoundRectCallout">
            <a:avLst>
              <a:gd name="adj1" fmla="val 307"/>
              <a:gd name="adj2" fmla="val 73084"/>
              <a:gd name="adj3" fmla="val 16667"/>
            </a:avLst>
          </a:prstGeom>
          <a:noFill/>
          <a:ln w="76200" cap="flat" cmpd="sng">
            <a:solidFill>
              <a:srgbClr val="00A4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5" name="Google Shape;825;p35"/>
          <p:cNvSpPr txBox="1"/>
          <p:nvPr/>
        </p:nvSpPr>
        <p:spPr>
          <a:xfrm>
            <a:off x="2840736" y="939391"/>
            <a:ext cx="4279392"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Arial"/>
                <a:ea typeface="Arial"/>
                <a:cs typeface="Arial"/>
                <a:sym typeface="Arial"/>
              </a:rPr>
              <a:t>Great companies realize that no matter what you sell, whether it’s a product or a service, what you are actually selling is an experience.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36"/>
          <p:cNvSpPr txBox="1">
            <a:spLocks noGrp="1"/>
          </p:cNvSpPr>
          <p:nvPr>
            <p:ph type="title"/>
          </p:nvPr>
        </p:nvSpPr>
        <p:spPr>
          <a:xfrm>
            <a:off x="1805550" y="960677"/>
            <a:ext cx="593896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Why is Customer Service so important to a business?</a:t>
            </a:r>
            <a:endParaRPr/>
          </a:p>
        </p:txBody>
      </p:sp>
      <p:sp>
        <p:nvSpPr>
          <p:cNvPr id="831" name="Google Shape;831;p36"/>
          <p:cNvSpPr txBox="1">
            <a:spLocks noGrp="1"/>
          </p:cNvSpPr>
          <p:nvPr>
            <p:ph type="body" idx="1"/>
          </p:nvPr>
        </p:nvSpPr>
        <p:spPr>
          <a:xfrm>
            <a:off x="1146874" y="1426149"/>
            <a:ext cx="6264426" cy="2688834"/>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Arial"/>
              <a:buChar char="◇"/>
            </a:pPr>
            <a:r>
              <a:rPr lang="en-CA" sz="2200">
                <a:solidFill>
                  <a:schemeClr val="dk1"/>
                </a:solidFill>
              </a:rPr>
              <a:t>It makes customer happy!</a:t>
            </a:r>
            <a:endParaRPr/>
          </a:p>
          <a:p>
            <a:pPr marL="457200" lvl="0" indent="-317500" algn="l" rtl="0">
              <a:lnSpc>
                <a:spcPct val="100000"/>
              </a:lnSpc>
              <a:spcBef>
                <a:spcPts val="600"/>
              </a:spcBef>
              <a:spcAft>
                <a:spcPts val="0"/>
              </a:spcAft>
              <a:buSzPts val="1400"/>
              <a:buFont typeface="Arial"/>
              <a:buChar char="◇"/>
            </a:pPr>
            <a:r>
              <a:rPr lang="en-CA" sz="2200">
                <a:solidFill>
                  <a:schemeClr val="dk1"/>
                </a:solidFill>
              </a:rPr>
              <a:t>Happy customers means increased loyalty to the business:</a:t>
            </a:r>
            <a:endParaRPr/>
          </a:p>
          <a:p>
            <a:pPr marL="914400" lvl="1" indent="-317500" algn="l" rtl="0">
              <a:lnSpc>
                <a:spcPct val="100000"/>
              </a:lnSpc>
              <a:spcBef>
                <a:spcPts val="0"/>
              </a:spcBef>
              <a:spcAft>
                <a:spcPts val="0"/>
              </a:spcAft>
              <a:buSzPts val="1400"/>
              <a:buChar char="￭"/>
            </a:pPr>
            <a:r>
              <a:rPr lang="en-CA" sz="2200">
                <a:solidFill>
                  <a:schemeClr val="dk1"/>
                </a:solidFill>
              </a:rPr>
              <a:t>Customers will purchase more often</a:t>
            </a:r>
            <a:endParaRPr/>
          </a:p>
          <a:p>
            <a:pPr marL="914400" lvl="1" indent="-317500" algn="l" rtl="0">
              <a:lnSpc>
                <a:spcPct val="100000"/>
              </a:lnSpc>
              <a:spcBef>
                <a:spcPts val="0"/>
              </a:spcBef>
              <a:spcAft>
                <a:spcPts val="0"/>
              </a:spcAft>
              <a:buSzPts val="1400"/>
              <a:buChar char="￭"/>
            </a:pPr>
            <a:r>
              <a:rPr lang="en-CA" sz="2200">
                <a:solidFill>
                  <a:schemeClr val="dk1"/>
                </a:solidFill>
              </a:rPr>
              <a:t>Amount purchased per visit typically increases</a:t>
            </a:r>
            <a:endParaRPr/>
          </a:p>
          <a:p>
            <a:pPr marL="457200" lvl="0" indent="-317500" algn="l" rtl="0">
              <a:lnSpc>
                <a:spcPct val="100000"/>
              </a:lnSpc>
              <a:spcBef>
                <a:spcPts val="600"/>
              </a:spcBef>
              <a:spcAft>
                <a:spcPts val="0"/>
              </a:spcAft>
              <a:buSzPts val="1400"/>
              <a:buFont typeface="Arial"/>
              <a:buChar char="◇"/>
            </a:pPr>
            <a:r>
              <a:rPr lang="en-CA" sz="2200">
                <a:solidFill>
                  <a:schemeClr val="dk1"/>
                </a:solidFill>
              </a:rPr>
              <a:t>Positive word-of-mouth marketing and reputation</a:t>
            </a:r>
            <a:endParaRPr/>
          </a:p>
          <a:p>
            <a:pPr marL="914400" lvl="1" indent="-317500" algn="l" rtl="0">
              <a:lnSpc>
                <a:spcPct val="100000"/>
              </a:lnSpc>
              <a:spcBef>
                <a:spcPts val="0"/>
              </a:spcBef>
              <a:spcAft>
                <a:spcPts val="0"/>
              </a:spcAft>
              <a:buSzPts val="1400"/>
              <a:buChar char="￭"/>
            </a:pPr>
            <a:r>
              <a:rPr lang="en-CA" sz="2200">
                <a:solidFill>
                  <a:schemeClr val="dk1"/>
                </a:solidFill>
              </a:rPr>
              <a:t>Will attract new customers to the business</a:t>
            </a:r>
            <a:endParaRPr/>
          </a:p>
          <a:p>
            <a:pPr marL="139700" lvl="0" indent="0" algn="l" rtl="0">
              <a:lnSpc>
                <a:spcPct val="100000"/>
              </a:lnSpc>
              <a:spcBef>
                <a:spcPts val="600"/>
              </a:spcBef>
              <a:spcAft>
                <a:spcPts val="0"/>
              </a:spcAft>
              <a:buSzPts val="1400"/>
              <a:buNone/>
            </a:pPr>
            <a:endParaRPr sz="22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p:txBody>
      </p:sp>
      <p:pic>
        <p:nvPicPr>
          <p:cNvPr id="832" name="Google Shape;832;p36" descr="Badge Question Mark with solid fill"/>
          <p:cNvPicPr preferRelativeResize="0"/>
          <p:nvPr/>
        </p:nvPicPr>
        <p:blipFill rotWithShape="1">
          <a:blip r:embed="rId3">
            <a:alphaModFix/>
          </a:blip>
          <a:srcRect/>
          <a:stretch/>
        </p:blipFill>
        <p:spPr>
          <a:xfrm>
            <a:off x="488198" y="1168945"/>
            <a:ext cx="658676" cy="65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836"/>
        <p:cNvGrpSpPr/>
        <p:nvPr/>
      </p:nvGrpSpPr>
      <p:grpSpPr>
        <a:xfrm>
          <a:off x="0" y="0"/>
          <a:ext cx="0" cy="0"/>
          <a:chOff x="0" y="0"/>
          <a:chExt cx="0" cy="0"/>
        </a:xfrm>
      </p:grpSpPr>
      <p:sp>
        <p:nvSpPr>
          <p:cNvPr id="837" name="Google Shape;837;p37"/>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15</a:t>
            </a:fld>
            <a:endParaRPr/>
          </a:p>
        </p:txBody>
      </p:sp>
      <p:pic>
        <p:nvPicPr>
          <p:cNvPr id="838" name="Google Shape;838;p37" title="I Was Seduced By Exceptional Customer Service | John Boccuzzi, Jr. | TEDxBryantU"/>
          <p:cNvPicPr preferRelativeResize="0"/>
          <p:nvPr/>
        </p:nvPicPr>
        <p:blipFill rotWithShape="1">
          <a:blip r:embed="rId3">
            <a:alphaModFix/>
          </a:blip>
          <a:srcRect/>
          <a:stretch/>
        </p:blipFill>
        <p:spPr>
          <a:xfrm>
            <a:off x="1891862" y="902122"/>
            <a:ext cx="7009383" cy="3960301"/>
          </a:xfrm>
          <a:prstGeom prst="rect">
            <a:avLst/>
          </a:prstGeom>
          <a:noFill/>
          <a:ln>
            <a:noFill/>
          </a:ln>
        </p:spPr>
      </p:pic>
      <p:sp>
        <p:nvSpPr>
          <p:cNvPr id="839" name="Google Shape;839;p37"/>
          <p:cNvSpPr txBox="1"/>
          <p:nvPr/>
        </p:nvSpPr>
        <p:spPr>
          <a:xfrm>
            <a:off x="157655" y="127189"/>
            <a:ext cx="75201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OPTIONAL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I Was “Seduced” by Exceptional Customer Service (8:20)</a:t>
            </a:r>
            <a:endParaRPr sz="1800" b="1" i="0" u="none" strike="noStrike" cap="none">
              <a:solidFill>
                <a:srgbClr val="0020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8"/>
                                        </p:tgtEl>
                                        <p:attrNameLst>
                                          <p:attrName>style.visibility</p:attrName>
                                        </p:attrNameLst>
                                      </p:cBhvr>
                                      <p:to>
                                        <p:strVal val="visible"/>
                                      </p:to>
                                    </p:set>
                                    <p:animEffect transition="in" filter="fade">
                                      <p:cBhvr>
                                        <p:cTn id="7" dur="1"/>
                                        <p:tgtEl>
                                          <p:spTgt spid="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38"/>
          <p:cNvSpPr txBox="1">
            <a:spLocks noGrp="1"/>
          </p:cNvSpPr>
          <p:nvPr>
            <p:ph type="body" idx="1"/>
          </p:nvPr>
        </p:nvSpPr>
        <p:spPr>
          <a:xfrm>
            <a:off x="2609139" y="566765"/>
            <a:ext cx="6282300" cy="819900"/>
          </a:xfrm>
          <a:prstGeom prst="rect">
            <a:avLst/>
          </a:prstGeom>
          <a:noFill/>
          <a:ln>
            <a:noFill/>
          </a:ln>
        </p:spPr>
        <p:txBody>
          <a:bodyPr spcFirstLastPara="1" wrap="square" lIns="91425" tIns="91425" rIns="91425" bIns="91425" anchor="ctr" anchorCtr="0">
            <a:noAutofit/>
          </a:bodyPr>
          <a:lstStyle/>
          <a:p>
            <a:pPr marL="76200" lvl="0" indent="0" algn="l" rtl="0">
              <a:lnSpc>
                <a:spcPct val="100000"/>
              </a:lnSpc>
              <a:spcBef>
                <a:spcPts val="600"/>
              </a:spcBef>
              <a:spcAft>
                <a:spcPts val="0"/>
              </a:spcAft>
              <a:buSzPts val="2400"/>
              <a:buNone/>
            </a:pPr>
            <a:r>
              <a:rPr lang="en-CA" sz="2800" b="1">
                <a:solidFill>
                  <a:schemeClr val="dk1"/>
                </a:solidFill>
              </a:rPr>
              <a:t>The Power of Word-of-Mouth</a:t>
            </a:r>
            <a:endParaRPr/>
          </a:p>
        </p:txBody>
      </p:sp>
      <p:sp>
        <p:nvSpPr>
          <p:cNvPr id="845" name="Google Shape;845;p3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16</a:t>
            </a:fld>
            <a:endParaRPr/>
          </a:p>
        </p:txBody>
      </p:sp>
      <p:pic>
        <p:nvPicPr>
          <p:cNvPr id="846" name="Google Shape;846;p38" descr="51 POWERFUL Customer Service Quotes To Motivate Your Employees - Omoto"/>
          <p:cNvPicPr preferRelativeResize="0"/>
          <p:nvPr/>
        </p:nvPicPr>
        <p:blipFill rotWithShape="1">
          <a:blip r:embed="rId3">
            <a:alphaModFix/>
          </a:blip>
          <a:srcRect/>
          <a:stretch/>
        </p:blipFill>
        <p:spPr>
          <a:xfrm>
            <a:off x="2609139" y="1588144"/>
            <a:ext cx="4802481" cy="2689389"/>
          </a:xfrm>
          <a:prstGeom prst="rect">
            <a:avLst/>
          </a:prstGeom>
          <a:noFill/>
          <a:ln>
            <a:noFill/>
          </a:ln>
        </p:spPr>
      </p:pic>
      <p:sp>
        <p:nvSpPr>
          <p:cNvPr id="847" name="Google Shape;847;p38"/>
          <p:cNvSpPr txBox="1"/>
          <p:nvPr/>
        </p:nvSpPr>
        <p:spPr>
          <a:xfrm>
            <a:off x="6943241" y="4495501"/>
            <a:ext cx="234024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Founder and executive chairperson of Amazon.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39"/>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Reflect and Connect</a:t>
            </a:r>
            <a:endParaRPr/>
          </a:p>
        </p:txBody>
      </p:sp>
      <p:sp>
        <p:nvSpPr>
          <p:cNvPr id="853" name="Google Shape;853;p39"/>
          <p:cNvSpPr txBox="1">
            <a:spLocks noGrp="1"/>
          </p:cNvSpPr>
          <p:nvPr>
            <p:ph type="body" idx="1"/>
          </p:nvPr>
        </p:nvSpPr>
        <p:spPr>
          <a:xfrm>
            <a:off x="1617562" y="1880570"/>
            <a:ext cx="5665555" cy="26873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100">
                <a:solidFill>
                  <a:schemeClr val="dk1"/>
                </a:solidFill>
              </a:rPr>
              <a:t>Why are the quotations from Marilyn Suttle and Jeff Bezos in this module so relevant to the importance of effective customer service, in-person and online?</a:t>
            </a:r>
            <a:endParaRPr/>
          </a:p>
          <a:p>
            <a:pPr marL="0" lvl="0" indent="0" algn="l" rtl="0">
              <a:lnSpc>
                <a:spcPct val="100000"/>
              </a:lnSpc>
              <a:spcBef>
                <a:spcPts val="600"/>
              </a:spcBef>
              <a:spcAft>
                <a:spcPts val="0"/>
              </a:spcAft>
              <a:buSzPts val="1400"/>
              <a:buNone/>
            </a:pPr>
            <a:endParaRPr sz="2100">
              <a:solidFill>
                <a:schemeClr val="dk1"/>
              </a:solidFill>
            </a:endParaRPr>
          </a:p>
          <a:p>
            <a:pPr marL="0" lvl="0" indent="0" algn="l" rtl="0">
              <a:lnSpc>
                <a:spcPct val="100000"/>
              </a:lnSpc>
              <a:spcBef>
                <a:spcPts val="600"/>
              </a:spcBef>
              <a:spcAft>
                <a:spcPts val="0"/>
              </a:spcAft>
              <a:buSzPts val="1400"/>
              <a:buNone/>
            </a:pPr>
            <a:r>
              <a:rPr lang="en-CA" sz="2100">
                <a:solidFill>
                  <a:schemeClr val="dk1"/>
                </a:solidFill>
              </a:rPr>
              <a:t>Discuss with other SHSM students or think about it on your own. Add your thoughts to your student handout.</a:t>
            </a:r>
            <a:endParaRPr sz="2100">
              <a:solidFill>
                <a:schemeClr val="dk1"/>
              </a:solidFill>
            </a:endParaRPr>
          </a:p>
        </p:txBody>
      </p:sp>
      <p:sp>
        <p:nvSpPr>
          <p:cNvPr id="854" name="Google Shape;854;p3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17</a:t>
            </a:fld>
            <a:endParaRPr/>
          </a:p>
        </p:txBody>
      </p:sp>
      <p:sp>
        <p:nvSpPr>
          <p:cNvPr id="855" name="Google Shape;855;p39"/>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6" name="Google Shape;856;p39"/>
          <p:cNvGrpSpPr/>
          <p:nvPr/>
        </p:nvGrpSpPr>
        <p:grpSpPr>
          <a:xfrm>
            <a:off x="562257" y="1284190"/>
            <a:ext cx="901699" cy="645300"/>
            <a:chOff x="5255200" y="3006475"/>
            <a:chExt cx="511700" cy="378575"/>
          </a:xfrm>
        </p:grpSpPr>
        <p:sp>
          <p:nvSpPr>
            <p:cNvPr id="857" name="Google Shape;857;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858" name="Google Shape;858;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859" name="Google Shape;859;p39"/>
          <p:cNvGrpSpPr/>
          <p:nvPr/>
        </p:nvGrpSpPr>
        <p:grpSpPr>
          <a:xfrm>
            <a:off x="7565431" y="588191"/>
            <a:ext cx="775254" cy="787574"/>
            <a:chOff x="1922075" y="1629000"/>
            <a:chExt cx="437200" cy="437201"/>
          </a:xfrm>
        </p:grpSpPr>
        <p:sp>
          <p:nvSpPr>
            <p:cNvPr id="860" name="Google Shape;860;p3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9"/>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39"/>
          <p:cNvGrpSpPr/>
          <p:nvPr/>
        </p:nvGrpSpPr>
        <p:grpSpPr>
          <a:xfrm>
            <a:off x="8055961" y="3969201"/>
            <a:ext cx="285329" cy="291204"/>
            <a:chOff x="3955900" y="2984500"/>
            <a:chExt cx="414000" cy="422525"/>
          </a:xfrm>
        </p:grpSpPr>
        <p:sp>
          <p:nvSpPr>
            <p:cNvPr id="863" name="Google Shape;863;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0"/>
          <p:cNvSpPr txBox="1">
            <a:spLocks noGrp="1"/>
          </p:cNvSpPr>
          <p:nvPr>
            <p:ph type="ctrTitle"/>
          </p:nvPr>
        </p:nvSpPr>
        <p:spPr>
          <a:xfrm>
            <a:off x="2743199" y="1735750"/>
            <a:ext cx="5970349"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Essential Skills and Traits </a:t>
            </a:r>
            <a:endParaRPr b="1">
              <a:solidFill>
                <a:schemeClr val="dk1"/>
              </a:solidFill>
            </a:endParaRPr>
          </a:p>
        </p:txBody>
      </p:sp>
      <p:sp>
        <p:nvSpPr>
          <p:cNvPr id="871" name="Google Shape;871;p40"/>
          <p:cNvSpPr txBox="1">
            <a:spLocks noGrp="1"/>
          </p:cNvSpPr>
          <p:nvPr>
            <p:ph type="subTitle" idx="1"/>
          </p:nvPr>
        </p:nvSpPr>
        <p:spPr>
          <a:xfrm>
            <a:off x="931110" y="1903224"/>
            <a:ext cx="1065683"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872" name="Google Shape;872;p40"/>
          <p:cNvSpPr txBox="1"/>
          <p:nvPr/>
        </p:nvSpPr>
        <p:spPr>
          <a:xfrm>
            <a:off x="430451" y="1903224"/>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2</a:t>
            </a:r>
            <a:endParaRPr sz="1400" b="1" i="0" u="none" strike="noStrike" cap="none">
              <a:solidFill>
                <a:srgbClr val="FFFFFF"/>
              </a:solidFill>
              <a:latin typeface="Arial"/>
              <a:ea typeface="Arial"/>
              <a:cs typeface="Arial"/>
              <a:sym typeface="Arial"/>
            </a:endParaRPr>
          </a:p>
        </p:txBody>
      </p:sp>
      <p:sp>
        <p:nvSpPr>
          <p:cNvPr id="873" name="Google Shape;873;p40"/>
          <p:cNvSpPr/>
          <p:nvPr/>
        </p:nvSpPr>
        <p:spPr>
          <a:xfrm>
            <a:off x="829281" y="167091"/>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1"/>
          <p:cNvSpPr txBox="1">
            <a:spLocks noGrp="1"/>
          </p:cNvSpPr>
          <p:nvPr>
            <p:ph type="body" idx="1"/>
          </p:nvPr>
        </p:nvSpPr>
        <p:spPr>
          <a:xfrm>
            <a:off x="2051200" y="2085600"/>
            <a:ext cx="6282300" cy="8199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600"/>
              </a:spcBef>
              <a:spcAft>
                <a:spcPts val="0"/>
              </a:spcAft>
              <a:buSzPts val="2400"/>
              <a:buFont typeface="Nixie One"/>
              <a:buNone/>
            </a:pPr>
            <a:endParaRPr/>
          </a:p>
        </p:txBody>
      </p:sp>
      <p:sp>
        <p:nvSpPr>
          <p:cNvPr id="879" name="Google Shape;879;p4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19</a:t>
            </a:fld>
            <a:endParaRPr sz="1200" b="0" i="0" u="none" strike="noStrike" cap="none">
              <a:solidFill>
                <a:srgbClr val="19BBD5"/>
              </a:solidFill>
              <a:latin typeface="Nixie One"/>
              <a:ea typeface="Nixie One"/>
              <a:cs typeface="Nixie One"/>
              <a:sym typeface="Nixie One"/>
            </a:endParaRPr>
          </a:p>
        </p:txBody>
      </p:sp>
      <p:pic>
        <p:nvPicPr>
          <p:cNvPr id="880" name="Google Shape;880;p41" descr="18 Inspiring Customer Loyalty Quotes | HR News"/>
          <p:cNvPicPr preferRelativeResize="0"/>
          <p:nvPr/>
        </p:nvPicPr>
        <p:blipFill rotWithShape="1">
          <a:blip r:embed="rId3">
            <a:alphaModFix/>
          </a:blip>
          <a:srcRect/>
          <a:stretch/>
        </p:blipFill>
        <p:spPr>
          <a:xfrm>
            <a:off x="1864490" y="932569"/>
            <a:ext cx="6621784" cy="3481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bg>
      <p:bgPr>
        <a:solidFill>
          <a:schemeClr val="dk1"/>
        </a:solidFill>
        <a:effectLst/>
      </p:bgPr>
    </p:bg>
    <p:spTree>
      <p:nvGrpSpPr>
        <p:cNvPr id="1" name="Shape 686"/>
        <p:cNvGrpSpPr/>
        <p:nvPr/>
      </p:nvGrpSpPr>
      <p:grpSpPr>
        <a:xfrm>
          <a:off x="0" y="0"/>
          <a:ext cx="0" cy="0"/>
          <a:chOff x="0" y="0"/>
          <a:chExt cx="0" cy="0"/>
        </a:xfrm>
      </p:grpSpPr>
      <p:sp>
        <p:nvSpPr>
          <p:cNvPr id="687" name="Google Shape;687;p24"/>
          <p:cNvSpPr txBox="1">
            <a:spLocks noGrp="1"/>
          </p:cNvSpPr>
          <p:nvPr>
            <p:ph type="body" idx="1"/>
          </p:nvPr>
        </p:nvSpPr>
        <p:spPr>
          <a:xfrm>
            <a:off x="1117006" y="1101456"/>
            <a:ext cx="7516935" cy="4042044"/>
          </a:xfrm>
          <a:prstGeom prst="rect">
            <a:avLst/>
          </a:prstGeom>
          <a:noFill/>
          <a:ln>
            <a:noFill/>
          </a:ln>
        </p:spPr>
        <p:txBody>
          <a:bodyPr spcFirstLastPara="1" wrap="square" lIns="91425" tIns="91425" rIns="91425" bIns="91425" anchor="ctr" anchorCtr="0">
            <a:noAutofit/>
          </a:bodyPr>
          <a:lstStyle/>
          <a:p>
            <a:pPr marL="76200" lvl="0" indent="0" algn="l" rtl="0">
              <a:lnSpc>
                <a:spcPct val="90000"/>
              </a:lnSpc>
              <a:spcBef>
                <a:spcPts val="600"/>
              </a:spcBef>
              <a:spcAft>
                <a:spcPts val="0"/>
              </a:spcAft>
              <a:buSzPts val="1400"/>
              <a:buNone/>
            </a:pPr>
            <a:r>
              <a:rPr lang="en-CA" sz="1300">
                <a:solidFill>
                  <a:srgbClr val="002060"/>
                </a:solidFill>
              </a:rPr>
              <a:t>Check the OCTE website for additional resources that can be used with this Customer Service Certification</a:t>
            </a:r>
            <a:endParaRPr/>
          </a:p>
          <a:p>
            <a:pPr marL="914400" lvl="1" indent="-317500" algn="l" rtl="0">
              <a:lnSpc>
                <a:spcPct val="90000"/>
              </a:lnSpc>
              <a:spcBef>
                <a:spcPts val="0"/>
              </a:spcBef>
              <a:spcAft>
                <a:spcPts val="0"/>
              </a:spcAft>
              <a:buSzPts val="1400"/>
              <a:buFont typeface="Arial"/>
              <a:buChar char="•"/>
            </a:pPr>
            <a:r>
              <a:rPr lang="en-CA" sz="1300" b="1">
                <a:solidFill>
                  <a:srgbClr val="002060"/>
                </a:solidFill>
              </a:rPr>
              <a:t>Sector Partner Experience: Your Inner Entrepreneur </a:t>
            </a:r>
            <a:r>
              <a:rPr lang="en-CA" sz="1300">
                <a:solidFill>
                  <a:srgbClr val="002060"/>
                </a:solidFill>
              </a:rPr>
              <a:t>reviews entrepreneurism, entrepreneurial traits and calculating the costs of running a Summer Company program</a:t>
            </a:r>
            <a:endParaRPr/>
          </a:p>
          <a:p>
            <a:pPr marL="914400" lvl="1" indent="-317500" algn="l" rtl="0">
              <a:lnSpc>
                <a:spcPct val="90000"/>
              </a:lnSpc>
              <a:spcBef>
                <a:spcPts val="0"/>
              </a:spcBef>
              <a:spcAft>
                <a:spcPts val="0"/>
              </a:spcAft>
              <a:buSzPts val="1400"/>
              <a:buFont typeface="Arial"/>
              <a:buChar char="•"/>
            </a:pPr>
            <a:r>
              <a:rPr lang="en-CA" sz="1300" b="1">
                <a:solidFill>
                  <a:srgbClr val="002060"/>
                </a:solidFill>
              </a:rPr>
              <a:t>Sector Partner Experience: Costs of Starting a Business </a:t>
            </a:r>
            <a:r>
              <a:rPr lang="en-CA" sz="1300">
                <a:solidFill>
                  <a:srgbClr val="002060"/>
                </a:solidFill>
              </a:rPr>
              <a:t>is in-depth research of planning a business a business idea and the associated costs</a:t>
            </a:r>
            <a:endParaRPr/>
          </a:p>
          <a:p>
            <a:pPr marL="914400" lvl="1" indent="-228600" algn="l" rtl="0">
              <a:lnSpc>
                <a:spcPct val="90000"/>
              </a:lnSpc>
              <a:spcBef>
                <a:spcPts val="0"/>
              </a:spcBef>
              <a:spcAft>
                <a:spcPts val="0"/>
              </a:spcAft>
              <a:buSzPts val="1400"/>
              <a:buFont typeface="Arial"/>
              <a:buNone/>
            </a:pPr>
            <a:endParaRPr sz="1300">
              <a:solidFill>
                <a:srgbClr val="002060"/>
              </a:solidFill>
            </a:endParaRPr>
          </a:p>
          <a:p>
            <a:pPr marL="533400" lvl="1" indent="-442913" algn="l" rtl="0">
              <a:lnSpc>
                <a:spcPct val="90000"/>
              </a:lnSpc>
              <a:spcBef>
                <a:spcPts val="0"/>
              </a:spcBef>
              <a:spcAft>
                <a:spcPts val="0"/>
              </a:spcAft>
              <a:buSzPts val="1400"/>
              <a:buNone/>
            </a:pPr>
            <a:r>
              <a:rPr lang="en-CA" sz="1300">
                <a:solidFill>
                  <a:srgbClr val="002060"/>
                </a:solidFill>
              </a:rPr>
              <a:t>Other Suggestions:</a:t>
            </a:r>
            <a:endParaRPr/>
          </a:p>
          <a:p>
            <a:pPr marL="376237" lvl="1" indent="-285750" algn="l" rtl="0">
              <a:lnSpc>
                <a:spcPct val="90000"/>
              </a:lnSpc>
              <a:spcBef>
                <a:spcPts val="0"/>
              </a:spcBef>
              <a:spcAft>
                <a:spcPts val="0"/>
              </a:spcAft>
              <a:buSzPts val="1400"/>
              <a:buFont typeface="Arial"/>
              <a:buChar char="•"/>
            </a:pPr>
            <a:r>
              <a:rPr lang="en-CA" sz="1300">
                <a:solidFill>
                  <a:srgbClr val="002060"/>
                </a:solidFill>
              </a:rPr>
              <a:t>  </a:t>
            </a:r>
            <a:r>
              <a:rPr lang="en-CA" sz="1200">
                <a:solidFill>
                  <a:srgbClr val="002060"/>
                </a:solidFill>
              </a:rPr>
              <a:t>Check the Speaker’s Notes for instructions, learning extensions and additional resources</a:t>
            </a:r>
            <a:endParaRPr/>
          </a:p>
          <a:p>
            <a:pPr marL="361950" lvl="0" indent="-285750" algn="l" rtl="0">
              <a:lnSpc>
                <a:spcPct val="90000"/>
              </a:lnSpc>
              <a:spcBef>
                <a:spcPts val="600"/>
              </a:spcBef>
              <a:spcAft>
                <a:spcPts val="0"/>
              </a:spcAft>
              <a:buSzPts val="1400"/>
              <a:buFont typeface="Arial"/>
              <a:buChar char="•"/>
            </a:pPr>
            <a:r>
              <a:rPr lang="en-CA" sz="1200">
                <a:solidFill>
                  <a:srgbClr val="002060"/>
                </a:solidFill>
              </a:rPr>
              <a:t>   Change or delete aspects to better suit student needs</a:t>
            </a:r>
            <a:endParaRPr/>
          </a:p>
          <a:p>
            <a:pPr marL="914400" lvl="1" indent="-317500" algn="l" rtl="0">
              <a:lnSpc>
                <a:spcPct val="90000"/>
              </a:lnSpc>
              <a:spcBef>
                <a:spcPts val="0"/>
              </a:spcBef>
              <a:spcAft>
                <a:spcPts val="0"/>
              </a:spcAft>
              <a:buSzPts val="1400"/>
              <a:buFont typeface="Arial"/>
              <a:buChar char="•"/>
            </a:pPr>
            <a:r>
              <a:rPr lang="en-CA" sz="1200">
                <a:solidFill>
                  <a:srgbClr val="002060"/>
                </a:solidFill>
              </a:rPr>
              <a:t>Add specific examples to the modules to address the students’ SHSM sector need</a:t>
            </a:r>
            <a:endParaRPr/>
          </a:p>
          <a:p>
            <a:pPr marL="457200" lvl="0" indent="-317500" algn="l" rtl="0">
              <a:lnSpc>
                <a:spcPct val="90000"/>
              </a:lnSpc>
              <a:spcBef>
                <a:spcPts val="600"/>
              </a:spcBef>
              <a:spcAft>
                <a:spcPts val="0"/>
              </a:spcAft>
              <a:buSzPts val="1400"/>
              <a:buFont typeface="Arial"/>
              <a:buChar char="•"/>
            </a:pPr>
            <a:r>
              <a:rPr lang="en-CA" sz="1200">
                <a:solidFill>
                  <a:srgbClr val="002060"/>
                </a:solidFill>
              </a:rPr>
              <a:t>Interaction and brainstorming is involved in the activities;  it would be beneficial for students to be working in small groups of 3 – 4</a:t>
            </a:r>
            <a:endParaRPr/>
          </a:p>
          <a:p>
            <a:pPr marL="457200" lvl="0" indent="-317500" algn="l" rtl="0">
              <a:lnSpc>
                <a:spcPct val="90000"/>
              </a:lnSpc>
              <a:spcBef>
                <a:spcPts val="600"/>
              </a:spcBef>
              <a:spcAft>
                <a:spcPts val="0"/>
              </a:spcAft>
              <a:buSzPts val="1400"/>
              <a:buFont typeface="Arial"/>
              <a:buChar char="•"/>
            </a:pPr>
            <a:r>
              <a:rPr lang="en-CA" sz="1200">
                <a:solidFill>
                  <a:srgbClr val="002060"/>
                </a:solidFill>
              </a:rPr>
              <a:t>There are reflective aspects for students to complete throughout each module; if using the certification over several days, teachers will need to consider collecting and assessing the student handout</a:t>
            </a:r>
            <a:endParaRPr/>
          </a:p>
          <a:p>
            <a:pPr marL="457200" lvl="0" indent="-317500" algn="l" rtl="0">
              <a:lnSpc>
                <a:spcPct val="90000"/>
              </a:lnSpc>
              <a:spcBef>
                <a:spcPts val="600"/>
              </a:spcBef>
              <a:spcAft>
                <a:spcPts val="0"/>
              </a:spcAft>
              <a:buSzPts val="1400"/>
              <a:buFont typeface="Arial"/>
              <a:buChar char="•"/>
            </a:pPr>
            <a:r>
              <a:rPr lang="en-CA" sz="1200">
                <a:solidFill>
                  <a:srgbClr val="002060"/>
                </a:solidFill>
              </a:rPr>
              <a:t>Chart paper, markers and sticky notes may also be useful</a:t>
            </a:r>
            <a:endParaRPr/>
          </a:p>
          <a:p>
            <a:pPr marL="457200" lvl="0" indent="-317500" algn="l" rtl="0">
              <a:lnSpc>
                <a:spcPct val="90000"/>
              </a:lnSpc>
              <a:spcBef>
                <a:spcPts val="600"/>
              </a:spcBef>
              <a:spcAft>
                <a:spcPts val="0"/>
              </a:spcAft>
              <a:buSzPts val="1400"/>
              <a:buFont typeface="Arial"/>
              <a:buChar char="•"/>
            </a:pPr>
            <a:r>
              <a:rPr lang="en-CA" sz="1200">
                <a:solidFill>
                  <a:srgbClr val="002060"/>
                </a:solidFill>
              </a:rPr>
              <a:t>Teachers should check all the links and resources prior to using the certification with students.</a:t>
            </a:r>
            <a:endParaRPr/>
          </a:p>
          <a:p>
            <a:pPr marL="76200" lvl="0" indent="0" algn="l" rtl="0">
              <a:lnSpc>
                <a:spcPct val="90000"/>
              </a:lnSpc>
              <a:spcBef>
                <a:spcPts val="600"/>
              </a:spcBef>
              <a:spcAft>
                <a:spcPts val="0"/>
              </a:spcAft>
              <a:buSzPts val="1400"/>
              <a:buNone/>
            </a:pPr>
            <a:endParaRPr sz="1350">
              <a:highlight>
                <a:srgbClr val="FFFF00"/>
              </a:highlight>
            </a:endParaRPr>
          </a:p>
          <a:p>
            <a:pPr marL="457200" lvl="0" indent="-228600" algn="l" rtl="0">
              <a:lnSpc>
                <a:spcPct val="90000"/>
              </a:lnSpc>
              <a:spcBef>
                <a:spcPts val="600"/>
              </a:spcBef>
              <a:spcAft>
                <a:spcPts val="0"/>
              </a:spcAft>
              <a:buSzPts val="1400"/>
              <a:buFont typeface="Noto Sans Symbols"/>
              <a:buNone/>
            </a:pPr>
            <a:endParaRPr sz="1350"/>
          </a:p>
          <a:p>
            <a:pPr marL="76200" lvl="0" indent="0" algn="l" rtl="0">
              <a:lnSpc>
                <a:spcPct val="90000"/>
              </a:lnSpc>
              <a:spcBef>
                <a:spcPts val="600"/>
              </a:spcBef>
              <a:spcAft>
                <a:spcPts val="0"/>
              </a:spcAft>
              <a:buSzPts val="1400"/>
              <a:buNone/>
            </a:pPr>
            <a:endParaRPr sz="1700"/>
          </a:p>
        </p:txBody>
      </p:sp>
      <p:pic>
        <p:nvPicPr>
          <p:cNvPr id="688" name="Google Shape;688;p24" descr="A close up of a sign&#10;&#10;Description generated with very high confidence"/>
          <p:cNvPicPr preferRelativeResize="0"/>
          <p:nvPr/>
        </p:nvPicPr>
        <p:blipFill rotWithShape="1">
          <a:blip r:embed="rId3">
            <a:alphaModFix/>
          </a:blip>
          <a:srcRect/>
          <a:stretch/>
        </p:blipFill>
        <p:spPr>
          <a:xfrm>
            <a:off x="6836568" y="206259"/>
            <a:ext cx="2194918" cy="380919"/>
          </a:xfrm>
          <a:prstGeom prst="rect">
            <a:avLst/>
          </a:prstGeom>
          <a:noFill/>
          <a:ln>
            <a:noFill/>
          </a:ln>
        </p:spPr>
      </p:pic>
      <p:sp>
        <p:nvSpPr>
          <p:cNvPr id="689" name="Google Shape;689;p24"/>
          <p:cNvSpPr/>
          <p:nvPr/>
        </p:nvSpPr>
        <p:spPr>
          <a:xfrm>
            <a:off x="214522" y="1738162"/>
            <a:ext cx="991959" cy="103357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4"/>
          <p:cNvSpPr txBox="1">
            <a:spLocks noGrp="1"/>
          </p:cNvSpPr>
          <p:nvPr>
            <p:ph type="title"/>
          </p:nvPr>
        </p:nvSpPr>
        <p:spPr>
          <a:xfrm>
            <a:off x="0" y="396718"/>
            <a:ext cx="70230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2400"/>
              <a:t>OCTE</a:t>
            </a:r>
            <a:r>
              <a:rPr lang="en-CA" sz="2400" b="1"/>
              <a:t> </a:t>
            </a:r>
            <a:r>
              <a:rPr lang="en-CA" sz="2400"/>
              <a:t>– Customer Service Certification </a:t>
            </a:r>
            <a:br>
              <a:rPr lang="en-CA" sz="2400"/>
            </a:br>
            <a:r>
              <a:rPr lang="en-CA" sz="2400" b="1"/>
              <a:t>Teacher Information</a:t>
            </a:r>
            <a:endParaRPr sz="24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42"/>
          <p:cNvSpPr txBox="1">
            <a:spLocks noGrp="1"/>
          </p:cNvSpPr>
          <p:nvPr>
            <p:ph type="title"/>
          </p:nvPr>
        </p:nvSpPr>
        <p:spPr>
          <a:xfrm>
            <a:off x="1827877" y="63889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886" name="Google Shape;886;p42"/>
          <p:cNvSpPr txBox="1">
            <a:spLocks noGrp="1"/>
          </p:cNvSpPr>
          <p:nvPr>
            <p:ph type="body" idx="1"/>
          </p:nvPr>
        </p:nvSpPr>
        <p:spPr>
          <a:xfrm>
            <a:off x="1827877" y="1164378"/>
            <a:ext cx="4944300" cy="281474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800">
                <a:solidFill>
                  <a:schemeClr val="dk1"/>
                </a:solidFill>
              </a:rPr>
              <a:t>How does the video clip, “Be Our Guest” from Disney’s Beauty and the Beast demonstrate Walt Disney’s idea of customer service?</a:t>
            </a:r>
            <a:endParaRPr/>
          </a:p>
          <a:p>
            <a:pPr marL="0" lvl="0" indent="0" algn="l" rtl="0">
              <a:lnSpc>
                <a:spcPct val="100000"/>
              </a:lnSpc>
              <a:spcBef>
                <a:spcPts val="600"/>
              </a:spcBef>
              <a:spcAft>
                <a:spcPts val="0"/>
              </a:spcAft>
              <a:buSzPts val="1400"/>
              <a:buNone/>
            </a:pPr>
            <a:endParaRPr sz="2800">
              <a:solidFill>
                <a:schemeClr val="dk1"/>
              </a:solidFill>
            </a:endParaRPr>
          </a:p>
          <a:p>
            <a:pPr marL="0" lvl="0" indent="0" algn="l" rtl="0">
              <a:lnSpc>
                <a:spcPct val="100000"/>
              </a:lnSpc>
              <a:spcBef>
                <a:spcPts val="600"/>
              </a:spcBef>
              <a:spcAft>
                <a:spcPts val="0"/>
              </a:spcAft>
              <a:buSzPts val="1400"/>
              <a:buNone/>
            </a:pPr>
            <a:r>
              <a:rPr lang="en-CA" sz="2000">
                <a:solidFill>
                  <a:schemeClr val="dk1"/>
                </a:solidFill>
              </a:rPr>
              <a:t>Discuss with other SHSM students or think about it on your own. Add your thoughts to your copy of the student handout.</a:t>
            </a:r>
            <a:endParaRPr sz="2000">
              <a:solidFill>
                <a:schemeClr val="dk1"/>
              </a:solidFill>
            </a:endParaRPr>
          </a:p>
        </p:txBody>
      </p:sp>
      <p:sp>
        <p:nvSpPr>
          <p:cNvPr id="887" name="Google Shape;887;p4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20</a:t>
            </a:fld>
            <a:endParaRPr/>
          </a:p>
        </p:txBody>
      </p:sp>
      <p:sp>
        <p:nvSpPr>
          <p:cNvPr id="888" name="Google Shape;888;p42"/>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42"/>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0" name="Google Shape;890;p42"/>
          <p:cNvGrpSpPr/>
          <p:nvPr/>
        </p:nvGrpSpPr>
        <p:grpSpPr>
          <a:xfrm>
            <a:off x="562257" y="1284190"/>
            <a:ext cx="901699" cy="645300"/>
            <a:chOff x="5255200" y="3006475"/>
            <a:chExt cx="511700" cy="378575"/>
          </a:xfrm>
        </p:grpSpPr>
        <p:sp>
          <p:nvSpPr>
            <p:cNvPr id="891" name="Google Shape;891;p4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892" name="Google Shape;892;p4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893" name="Google Shape;893;p42"/>
          <p:cNvGrpSpPr/>
          <p:nvPr/>
        </p:nvGrpSpPr>
        <p:grpSpPr>
          <a:xfrm>
            <a:off x="6641431" y="4309916"/>
            <a:ext cx="673769" cy="476288"/>
            <a:chOff x="1922075" y="1629000"/>
            <a:chExt cx="437200" cy="437200"/>
          </a:xfrm>
        </p:grpSpPr>
        <p:sp>
          <p:nvSpPr>
            <p:cNvPr id="894" name="Google Shape;894;p42"/>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42"/>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sp>
        <p:nvSpPr>
          <p:cNvPr id="900" name="Google Shape;900;p43"/>
          <p:cNvSpPr txBox="1">
            <a:spLocks noGrp="1"/>
          </p:cNvSpPr>
          <p:nvPr>
            <p:ph type="title"/>
          </p:nvPr>
        </p:nvSpPr>
        <p:spPr>
          <a:xfrm>
            <a:off x="13557" y="0"/>
            <a:ext cx="6002232"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Disney’s Beauty and the Beast – Be Our Guest</a:t>
            </a:r>
            <a:endParaRPr/>
          </a:p>
        </p:txBody>
      </p:sp>
      <p:sp>
        <p:nvSpPr>
          <p:cNvPr id="901" name="Google Shape;901;p4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21</a:t>
            </a:fld>
            <a:endParaRPr/>
          </a:p>
        </p:txBody>
      </p:sp>
      <p:pic>
        <p:nvPicPr>
          <p:cNvPr id="902" name="Google Shape;902;p43" title="Beauty and the Beast - Be Our Guest [High Quality]"/>
          <p:cNvPicPr preferRelativeResize="0"/>
          <p:nvPr/>
        </p:nvPicPr>
        <p:blipFill rotWithShape="1">
          <a:blip r:embed="rId3">
            <a:alphaModFix/>
          </a:blip>
          <a:srcRect/>
          <a:stretch/>
        </p:blipFill>
        <p:spPr>
          <a:xfrm>
            <a:off x="2032607" y="600789"/>
            <a:ext cx="5850499" cy="4387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fade">
                                      <p:cBhvr>
                                        <p:cTn id="7" dur="1"/>
                                        <p:tgtEl>
                                          <p:spTgt spid="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06"/>
        <p:cNvGrpSpPr/>
        <p:nvPr/>
      </p:nvGrpSpPr>
      <p:grpSpPr>
        <a:xfrm>
          <a:off x="0" y="0"/>
          <a:ext cx="0" cy="0"/>
          <a:chOff x="0" y="0"/>
          <a:chExt cx="0" cy="0"/>
        </a:xfrm>
      </p:grpSpPr>
      <p:sp>
        <p:nvSpPr>
          <p:cNvPr id="907" name="Google Shape;907;p44"/>
          <p:cNvSpPr txBox="1">
            <a:spLocks noGrp="1"/>
          </p:cNvSpPr>
          <p:nvPr>
            <p:ph type="title" idx="4294967295"/>
          </p:nvPr>
        </p:nvSpPr>
        <p:spPr>
          <a:xfrm>
            <a:off x="159569" y="176464"/>
            <a:ext cx="4203884" cy="172458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2800" b="1">
                <a:solidFill>
                  <a:schemeClr val="dk1"/>
                </a:solidFill>
              </a:rPr>
              <a:t>The “Disney Way” of Customer Service is recognized around the world!</a:t>
            </a:r>
            <a:endParaRPr/>
          </a:p>
        </p:txBody>
      </p:sp>
      <p:sp>
        <p:nvSpPr>
          <p:cNvPr id="908" name="Google Shape;908;p4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FFFFFF"/>
                </a:solidFill>
                <a:latin typeface="Nixie One"/>
                <a:ea typeface="Nixie One"/>
                <a:cs typeface="Nixie One"/>
                <a:sym typeface="Nixie One"/>
              </a:rPr>
              <a:t>22</a:t>
            </a:fld>
            <a:endParaRPr sz="1200" b="0" i="0" u="none" strike="noStrike" cap="none">
              <a:solidFill>
                <a:srgbClr val="FFFFFF"/>
              </a:solidFill>
              <a:latin typeface="Nixie One"/>
              <a:ea typeface="Nixie One"/>
              <a:cs typeface="Nixie One"/>
              <a:sym typeface="Nixie One"/>
            </a:endParaRPr>
          </a:p>
        </p:txBody>
      </p:sp>
      <p:sp>
        <p:nvSpPr>
          <p:cNvPr id="909" name="Google Shape;909;p44"/>
          <p:cNvSpPr txBox="1"/>
          <p:nvPr/>
        </p:nvSpPr>
        <p:spPr>
          <a:xfrm>
            <a:off x="6112279" y="1709457"/>
            <a:ext cx="2872152" cy="172458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9BBD5"/>
              </a:buClr>
              <a:buSzPts val="4000"/>
              <a:buFont typeface="Nixie One"/>
              <a:buNone/>
            </a:pPr>
            <a:r>
              <a:rPr lang="en-CA" sz="2000" b="1" i="0" u="none" strike="noStrike" cap="none">
                <a:solidFill>
                  <a:schemeClr val="dk1"/>
                </a:solidFill>
                <a:latin typeface="Nixie One"/>
                <a:ea typeface="Nixie One"/>
                <a:cs typeface="Nixie One"/>
                <a:sym typeface="Nixie One"/>
              </a:rPr>
              <a:t>The Disney Institute teaches other businesses about leadership and customer service.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9BBD5"/>
              </a:buClr>
              <a:buSzPts val="4000"/>
              <a:buFont typeface="Nixie One"/>
              <a:buNone/>
            </a:pPr>
            <a:endParaRPr sz="2000" b="1" i="0" u="none" strike="noStrike" cap="none">
              <a:solidFill>
                <a:schemeClr val="dk1"/>
              </a:solidFill>
              <a:latin typeface="Nixie One"/>
              <a:ea typeface="Nixie One"/>
              <a:cs typeface="Nixie One"/>
              <a:sym typeface="Nixie One"/>
            </a:endParaRPr>
          </a:p>
          <a:p>
            <a:pPr marL="0" marR="0" lvl="0" indent="0" algn="l" rtl="0">
              <a:lnSpc>
                <a:spcPct val="100000"/>
              </a:lnSpc>
              <a:spcBef>
                <a:spcPts val="0"/>
              </a:spcBef>
              <a:spcAft>
                <a:spcPts val="0"/>
              </a:spcAft>
              <a:buClr>
                <a:srgbClr val="19BBD5"/>
              </a:buClr>
              <a:buSzPts val="4000"/>
              <a:buFont typeface="Nixie One"/>
              <a:buNone/>
            </a:pPr>
            <a:r>
              <a:rPr lang="en-CA" sz="2000" b="1" i="0" u="none" strike="noStrike" cap="none">
                <a:solidFill>
                  <a:schemeClr val="dk1"/>
                </a:solidFill>
                <a:latin typeface="Nixie One"/>
                <a:ea typeface="Nixie One"/>
                <a:cs typeface="Nixie One"/>
                <a:sym typeface="Nixie One"/>
              </a:rPr>
              <a:t>The book, “Be Our Guest, Perfecting the Art of Customer Service” gives insights into Disney’s success.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sp>
        <p:nvSpPr>
          <p:cNvPr id="914" name="Google Shape;914;p4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23</a:t>
            </a:fld>
            <a:endParaRPr/>
          </a:p>
        </p:txBody>
      </p:sp>
      <p:pic>
        <p:nvPicPr>
          <p:cNvPr id="915" name="Google Shape;915;p45" descr="Diagram&#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16" name="Google Shape;916;p45"/>
          <p:cNvSpPr txBox="1"/>
          <p:nvPr/>
        </p:nvSpPr>
        <p:spPr>
          <a:xfrm>
            <a:off x="304800" y="288758"/>
            <a:ext cx="664143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Disney has 5 Keys for the Guest Experience: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920"/>
        <p:cNvGrpSpPr/>
        <p:nvPr/>
      </p:nvGrpSpPr>
      <p:grpSpPr>
        <a:xfrm>
          <a:off x="0" y="0"/>
          <a:ext cx="0" cy="0"/>
          <a:chOff x="0" y="0"/>
          <a:chExt cx="0" cy="0"/>
        </a:xfrm>
      </p:grpSpPr>
      <p:sp>
        <p:nvSpPr>
          <p:cNvPr id="921" name="Google Shape;921;p4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24</a:t>
            </a:fld>
            <a:endParaRPr sz="1200" b="0" i="0" u="none" strike="noStrike" cap="none">
              <a:solidFill>
                <a:srgbClr val="19BBD5"/>
              </a:solidFill>
              <a:latin typeface="Nixie One"/>
              <a:ea typeface="Nixie One"/>
              <a:cs typeface="Nixie One"/>
              <a:sym typeface="Nixie One"/>
            </a:endParaRPr>
          </a:p>
        </p:txBody>
      </p:sp>
      <p:pic>
        <p:nvPicPr>
          <p:cNvPr id="922" name="Google Shape;922;p46" title="“To All Who Come To This Happy Place: Welcome” | Disney Parks"/>
          <p:cNvPicPr preferRelativeResize="0"/>
          <p:nvPr/>
        </p:nvPicPr>
        <p:blipFill rotWithShape="1">
          <a:blip r:embed="rId3">
            <a:alphaModFix/>
          </a:blip>
          <a:srcRect/>
          <a:stretch/>
        </p:blipFill>
        <p:spPr>
          <a:xfrm>
            <a:off x="846964" y="714037"/>
            <a:ext cx="7206173" cy="4071488"/>
          </a:xfrm>
          <a:prstGeom prst="rect">
            <a:avLst/>
          </a:prstGeom>
          <a:noFill/>
          <a:ln>
            <a:noFill/>
          </a:ln>
        </p:spPr>
      </p:pic>
      <p:sp>
        <p:nvSpPr>
          <p:cNvPr id="923" name="Google Shape;923;p46"/>
          <p:cNvSpPr txBox="1"/>
          <p:nvPr/>
        </p:nvSpPr>
        <p:spPr>
          <a:xfrm>
            <a:off x="417095" y="240632"/>
            <a:ext cx="61120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Arial"/>
                <a:ea typeface="Arial"/>
                <a:cs typeface="Arial"/>
                <a:sym typeface="Arial"/>
              </a:rPr>
              <a:t>To All Who Come to this Happy Place: Welcome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fade">
                                      <p:cBhvr>
                                        <p:cTn id="7" dur="1"/>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27"/>
        <p:cNvGrpSpPr/>
        <p:nvPr/>
      </p:nvGrpSpPr>
      <p:grpSpPr>
        <a:xfrm>
          <a:off x="0" y="0"/>
          <a:ext cx="0" cy="0"/>
          <a:chOff x="0" y="0"/>
          <a:chExt cx="0" cy="0"/>
        </a:xfrm>
      </p:grpSpPr>
      <p:sp>
        <p:nvSpPr>
          <p:cNvPr id="928" name="Google Shape;928;p4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25</a:t>
            </a:fld>
            <a:endParaRPr/>
          </a:p>
        </p:txBody>
      </p:sp>
      <p:pic>
        <p:nvPicPr>
          <p:cNvPr id="929" name="Google Shape;929;p47" descr="Text&#10;&#10;Description automatically generated"/>
          <p:cNvPicPr preferRelativeResize="0"/>
          <p:nvPr/>
        </p:nvPicPr>
        <p:blipFill rotWithShape="1">
          <a:blip r:embed="rId3">
            <a:alphaModFix/>
          </a:blip>
          <a:srcRect/>
          <a:stretch/>
        </p:blipFill>
        <p:spPr>
          <a:xfrm>
            <a:off x="2671130" y="-75"/>
            <a:ext cx="4125113" cy="5143500"/>
          </a:xfrm>
          <a:prstGeom prst="rect">
            <a:avLst/>
          </a:prstGeom>
          <a:noFill/>
          <a:ln>
            <a:noFill/>
          </a:ln>
        </p:spPr>
      </p:pic>
      <p:sp>
        <p:nvSpPr>
          <p:cNvPr id="930" name="Google Shape;930;p47"/>
          <p:cNvSpPr txBox="1"/>
          <p:nvPr/>
        </p:nvSpPr>
        <p:spPr>
          <a:xfrm>
            <a:off x="188127" y="277945"/>
            <a:ext cx="2646947"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Disney’s </a:t>
            </a:r>
            <a:r>
              <a:rPr lang="en-CA" sz="2000" b="1" i="0" u="none" strike="noStrike" cap="none">
                <a:solidFill>
                  <a:srgbClr val="2C9DDE"/>
                </a:solidFill>
                <a:latin typeface="Arial"/>
                <a:ea typeface="Arial"/>
                <a:cs typeface="Arial"/>
                <a:sym typeface="Arial"/>
              </a:rPr>
              <a:t>7 Guest Service Guidelines </a:t>
            </a:r>
            <a:r>
              <a:rPr lang="en-CA" sz="2000" b="0" i="0" u="none" strike="noStrike" cap="none">
                <a:solidFill>
                  <a:schemeClr val="dk1"/>
                </a:solidFill>
                <a:latin typeface="Arial"/>
                <a:ea typeface="Arial"/>
                <a:cs typeface="Arial"/>
                <a:sym typeface="Arial"/>
              </a:rPr>
              <a:t>have been adapted over the years to align with their 5 Keys, but their commitment to exceptional guest experiences remains the same!</a:t>
            </a:r>
            <a:endParaRPr sz="1400" b="0" i="0" u="none" strike="noStrike" cap="none">
              <a:solidFill>
                <a:srgbClr val="000000"/>
              </a:solidFill>
              <a:latin typeface="Arial"/>
              <a:ea typeface="Arial"/>
              <a:cs typeface="Arial"/>
              <a:sym typeface="Arial"/>
            </a:endParaRPr>
          </a:p>
        </p:txBody>
      </p:sp>
      <p:sp>
        <p:nvSpPr>
          <p:cNvPr id="931" name="Google Shape;931;p47"/>
          <p:cNvSpPr txBox="1"/>
          <p:nvPr/>
        </p:nvSpPr>
        <p:spPr>
          <a:xfrm>
            <a:off x="7073374" y="384320"/>
            <a:ext cx="1831742"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These guidelines are the essential skills of customer service for any employee in any business!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chemeClr val="dk1"/>
                </a:solidFill>
                <a:latin typeface="Arial"/>
                <a:ea typeface="Arial"/>
                <a:cs typeface="Arial"/>
                <a:sym typeface="Arial"/>
              </a:rPr>
              <a:t>Be like the Seven Dwarfs!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48"/>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Reflect and Connect</a:t>
            </a:r>
            <a:endParaRPr/>
          </a:p>
        </p:txBody>
      </p:sp>
      <p:sp>
        <p:nvSpPr>
          <p:cNvPr id="937" name="Google Shape;937;p48"/>
          <p:cNvSpPr txBox="1">
            <a:spLocks noGrp="1"/>
          </p:cNvSpPr>
          <p:nvPr>
            <p:ph type="body" idx="1"/>
          </p:nvPr>
        </p:nvSpPr>
        <p:spPr>
          <a:xfrm>
            <a:off x="1311592" y="1741188"/>
            <a:ext cx="6659804" cy="387201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handout,  summarize Disney’s 7 Guest Guidelines</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Why are these guidelines useful for skills for all employees working in any company?</a:t>
            </a:r>
            <a:endParaRPr/>
          </a:p>
          <a:p>
            <a:pPr marL="0" lvl="0" indent="0" algn="l" rtl="0">
              <a:lnSpc>
                <a:spcPct val="100000"/>
              </a:lnSpc>
              <a:spcBef>
                <a:spcPts val="600"/>
              </a:spcBef>
              <a:spcAft>
                <a:spcPts val="0"/>
              </a:spcAft>
              <a:buSzPts val="1400"/>
              <a:buNone/>
            </a:pPr>
            <a:endParaRPr sz="1600">
              <a:solidFill>
                <a:schemeClr val="dk1"/>
              </a:solidFill>
            </a:endParaRPr>
          </a:p>
        </p:txBody>
      </p:sp>
      <p:sp>
        <p:nvSpPr>
          <p:cNvPr id="938" name="Google Shape;938;p4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26</a:t>
            </a:fld>
            <a:endParaRPr/>
          </a:p>
        </p:txBody>
      </p:sp>
      <p:sp>
        <p:nvSpPr>
          <p:cNvPr id="939" name="Google Shape;939;p48"/>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48"/>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1" name="Google Shape;941;p48"/>
          <p:cNvGrpSpPr/>
          <p:nvPr/>
        </p:nvGrpSpPr>
        <p:grpSpPr>
          <a:xfrm>
            <a:off x="562257" y="1284190"/>
            <a:ext cx="901699" cy="645300"/>
            <a:chOff x="5255200" y="3006475"/>
            <a:chExt cx="511700" cy="378575"/>
          </a:xfrm>
        </p:grpSpPr>
        <p:sp>
          <p:nvSpPr>
            <p:cNvPr id="942" name="Google Shape;942;p4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943" name="Google Shape;943;p4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944" name="Google Shape;944;p48"/>
          <p:cNvGrpSpPr/>
          <p:nvPr/>
        </p:nvGrpSpPr>
        <p:grpSpPr>
          <a:xfrm>
            <a:off x="7971396" y="471128"/>
            <a:ext cx="775254" cy="787574"/>
            <a:chOff x="1922075" y="1629000"/>
            <a:chExt cx="437200" cy="437201"/>
          </a:xfrm>
        </p:grpSpPr>
        <p:sp>
          <p:nvSpPr>
            <p:cNvPr id="945" name="Google Shape;945;p4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48"/>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7" name="Google Shape;947;p48"/>
          <p:cNvSpPr txBox="1"/>
          <p:nvPr/>
        </p:nvSpPr>
        <p:spPr>
          <a:xfrm>
            <a:off x="1311592" y="3731796"/>
            <a:ext cx="4722124" cy="523220"/>
          </a:xfrm>
          <a:prstGeom prst="rect">
            <a:avLst/>
          </a:prstGeom>
          <a:noFill/>
          <a:ln>
            <a:noFill/>
          </a:ln>
        </p:spPr>
        <p:txBody>
          <a:bodyPr spcFirstLastPara="1" wrap="square" lIns="91425" tIns="45700" rIns="91425" bIns="45700" anchor="t" anchorCtr="0">
            <a:spAutoFit/>
          </a:bodyPr>
          <a:lstStyle/>
          <a:p>
            <a:pPr marL="971550" marR="0" lvl="1" indent="-514350" algn="l" rtl="0">
              <a:lnSpc>
                <a:spcPct val="100000"/>
              </a:lnSpc>
              <a:spcBef>
                <a:spcPts val="0"/>
              </a:spcBef>
              <a:spcAft>
                <a:spcPts val="0"/>
              </a:spcAft>
              <a:buClr>
                <a:srgbClr val="2C9DDE"/>
              </a:buClr>
              <a:buSzPts val="1400"/>
              <a:buFont typeface="Arial"/>
              <a:buChar char="•"/>
            </a:pPr>
            <a:r>
              <a:rPr lang="en-CA" sz="1400" b="0" i="0" u="none" strike="noStrike" cap="none">
                <a:solidFill>
                  <a:schemeClr val="dk1"/>
                </a:solidFill>
                <a:latin typeface="Arial"/>
                <a:ea typeface="Arial"/>
                <a:cs typeface="Arial"/>
                <a:sym typeface="Arial"/>
              </a:rPr>
              <a:t>Discuss with other SHSM students or think about it on your 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49"/>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Investigate and Describe</a:t>
            </a:r>
            <a:endParaRPr/>
          </a:p>
        </p:txBody>
      </p:sp>
      <p:sp>
        <p:nvSpPr>
          <p:cNvPr id="953" name="Google Shape;953;p49"/>
          <p:cNvSpPr txBox="1">
            <a:spLocks noGrp="1"/>
          </p:cNvSpPr>
          <p:nvPr>
            <p:ph type="body" idx="1"/>
          </p:nvPr>
        </p:nvSpPr>
        <p:spPr>
          <a:xfrm>
            <a:off x="1178838" y="1590157"/>
            <a:ext cx="6659804" cy="387201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Watch video, </a:t>
            </a:r>
            <a:r>
              <a:rPr lang="en-CA" sz="2100" b="1">
                <a:solidFill>
                  <a:schemeClr val="dk1"/>
                </a:solidFill>
              </a:rPr>
              <a:t>“How to Approach Customer Service Like Disney” </a:t>
            </a:r>
            <a:endParaRPr/>
          </a:p>
          <a:p>
            <a:pPr marL="971550" lvl="1" indent="-514350" algn="l" rtl="0">
              <a:lnSpc>
                <a:spcPct val="100000"/>
              </a:lnSpc>
              <a:spcBef>
                <a:spcPts val="600"/>
              </a:spcBef>
              <a:spcAft>
                <a:spcPts val="0"/>
              </a:spcAft>
              <a:buSzPts val="1400"/>
              <a:buChar char="￭"/>
            </a:pPr>
            <a:r>
              <a:rPr lang="en-CA" sz="2100">
                <a:solidFill>
                  <a:schemeClr val="dk1"/>
                </a:solidFill>
              </a:rPr>
              <a:t>Alternative: Read the corresponding blog post:</a:t>
            </a:r>
            <a:endParaRPr/>
          </a:p>
          <a:p>
            <a:pPr marL="457200" lvl="1" indent="0" algn="l" rtl="0">
              <a:lnSpc>
                <a:spcPct val="100000"/>
              </a:lnSpc>
              <a:spcBef>
                <a:spcPts val="600"/>
              </a:spcBef>
              <a:spcAft>
                <a:spcPts val="0"/>
              </a:spcAft>
              <a:buSzPts val="1400"/>
              <a:buNone/>
            </a:pPr>
            <a:r>
              <a:rPr lang="en-CA" sz="1800"/>
              <a:t>https://blog.hubspot.com/service/disney-customer-service-model</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handout, describe </a:t>
            </a:r>
            <a:r>
              <a:rPr lang="en-CA" sz="2100" b="1">
                <a:solidFill>
                  <a:srgbClr val="5CF55F"/>
                </a:solidFill>
              </a:rPr>
              <a:t>three to five </a:t>
            </a:r>
            <a:r>
              <a:rPr lang="en-CA" sz="2100">
                <a:solidFill>
                  <a:schemeClr val="dk1"/>
                </a:solidFill>
              </a:rPr>
              <a:t>different methods Disney uses to provide outstanding customer service.</a:t>
            </a:r>
            <a:endParaRPr/>
          </a:p>
          <a:p>
            <a:pPr marL="971550" lvl="1" indent="-514350" algn="l" rtl="0">
              <a:lnSpc>
                <a:spcPct val="100000"/>
              </a:lnSpc>
              <a:spcBef>
                <a:spcPts val="600"/>
              </a:spcBef>
              <a:spcAft>
                <a:spcPts val="0"/>
              </a:spcAft>
              <a:buSzPts val="1400"/>
              <a:buFont typeface="Arial"/>
              <a:buChar char="•"/>
            </a:pPr>
            <a:r>
              <a:rPr lang="en-CA" sz="1600">
                <a:solidFill>
                  <a:schemeClr val="dk1"/>
                </a:solidFill>
              </a:rPr>
              <a:t>Discuss with other SHSM students or think about it on your own.</a:t>
            </a:r>
            <a:endParaRPr sz="1600">
              <a:solidFill>
                <a:schemeClr val="dk1"/>
              </a:solidFill>
            </a:endParaRPr>
          </a:p>
        </p:txBody>
      </p:sp>
      <p:sp>
        <p:nvSpPr>
          <p:cNvPr id="954" name="Google Shape;954;p4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27</a:t>
            </a:fld>
            <a:endParaRPr/>
          </a:p>
        </p:txBody>
      </p:sp>
      <p:sp>
        <p:nvSpPr>
          <p:cNvPr id="955" name="Google Shape;955;p49"/>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49"/>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7" name="Google Shape;957;p49"/>
          <p:cNvGrpSpPr/>
          <p:nvPr/>
        </p:nvGrpSpPr>
        <p:grpSpPr>
          <a:xfrm>
            <a:off x="562257" y="1284190"/>
            <a:ext cx="901699" cy="645300"/>
            <a:chOff x="5255200" y="3006475"/>
            <a:chExt cx="511700" cy="378575"/>
          </a:xfrm>
        </p:grpSpPr>
        <p:sp>
          <p:nvSpPr>
            <p:cNvPr id="958" name="Google Shape;958;p4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959" name="Google Shape;959;p4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960" name="Google Shape;960;p49"/>
          <p:cNvGrpSpPr/>
          <p:nvPr/>
        </p:nvGrpSpPr>
        <p:grpSpPr>
          <a:xfrm>
            <a:off x="7971396" y="471128"/>
            <a:ext cx="775254" cy="787574"/>
            <a:chOff x="1922075" y="1629000"/>
            <a:chExt cx="437200" cy="437201"/>
          </a:xfrm>
        </p:grpSpPr>
        <p:sp>
          <p:nvSpPr>
            <p:cNvPr id="961" name="Google Shape;961;p4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49"/>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966"/>
        <p:cNvGrpSpPr/>
        <p:nvPr/>
      </p:nvGrpSpPr>
      <p:grpSpPr>
        <a:xfrm>
          <a:off x="0" y="0"/>
          <a:ext cx="0" cy="0"/>
          <a:chOff x="0" y="0"/>
          <a:chExt cx="0" cy="0"/>
        </a:xfrm>
      </p:grpSpPr>
      <p:sp>
        <p:nvSpPr>
          <p:cNvPr id="967" name="Google Shape;967;p50"/>
          <p:cNvSpPr txBox="1">
            <a:spLocks noGrp="1"/>
          </p:cNvSpPr>
          <p:nvPr>
            <p:ph type="body" idx="1"/>
          </p:nvPr>
        </p:nvSpPr>
        <p:spPr>
          <a:xfrm>
            <a:off x="13557" y="20289"/>
            <a:ext cx="8229600"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How to Approach Customer Service Like Disney</a:t>
            </a:r>
            <a:endParaRPr/>
          </a:p>
        </p:txBody>
      </p:sp>
      <p:sp>
        <p:nvSpPr>
          <p:cNvPr id="968" name="Google Shape;968;p5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19BBD5"/>
                </a:solidFill>
                <a:latin typeface="Nixie One"/>
                <a:ea typeface="Nixie One"/>
                <a:cs typeface="Nixie One"/>
                <a:sym typeface="Nixie One"/>
              </a:rPr>
              <a:t>28</a:t>
            </a:fld>
            <a:endParaRPr sz="1200" b="0" i="0" u="none" strike="noStrike" cap="none">
              <a:solidFill>
                <a:srgbClr val="19BBD5"/>
              </a:solidFill>
              <a:latin typeface="Nixie One"/>
              <a:ea typeface="Nixie One"/>
              <a:cs typeface="Nixie One"/>
              <a:sym typeface="Nixie One"/>
            </a:endParaRPr>
          </a:p>
        </p:txBody>
      </p:sp>
      <p:pic>
        <p:nvPicPr>
          <p:cNvPr id="969" name="Google Shape;969;p50" title="How to Approach Customer Service Like Disney"/>
          <p:cNvPicPr preferRelativeResize="0"/>
          <p:nvPr/>
        </p:nvPicPr>
        <p:blipFill rotWithShape="1">
          <a:blip r:embed="rId3">
            <a:alphaModFix/>
          </a:blip>
          <a:srcRect/>
          <a:stretch/>
        </p:blipFill>
        <p:spPr>
          <a:xfrm>
            <a:off x="1023832" y="706607"/>
            <a:ext cx="7219325" cy="40789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fade">
                                      <p:cBhvr>
                                        <p:cTn id="7" dur="1"/>
                                        <p:tgtEl>
                                          <p:spTgt spid="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973"/>
        <p:cNvGrpSpPr/>
        <p:nvPr/>
      </p:nvGrpSpPr>
      <p:grpSpPr>
        <a:xfrm>
          <a:off x="0" y="0"/>
          <a:ext cx="0" cy="0"/>
          <a:chOff x="0" y="0"/>
          <a:chExt cx="0" cy="0"/>
        </a:xfrm>
      </p:grpSpPr>
      <p:sp>
        <p:nvSpPr>
          <p:cNvPr id="974" name="Google Shape;974;p51"/>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29</a:t>
            </a:fld>
            <a:endParaRPr/>
          </a:p>
        </p:txBody>
      </p:sp>
      <p:pic>
        <p:nvPicPr>
          <p:cNvPr id="975" name="Google Shape;975;p51" title="Be a hospitalian | Bobby Stuckey | TEDxBoulder"/>
          <p:cNvPicPr preferRelativeResize="0"/>
          <p:nvPr/>
        </p:nvPicPr>
        <p:blipFill rotWithShape="1">
          <a:blip r:embed="rId3">
            <a:alphaModFix/>
          </a:blip>
          <a:srcRect/>
          <a:stretch/>
        </p:blipFill>
        <p:spPr>
          <a:xfrm>
            <a:off x="1692011" y="1003294"/>
            <a:ext cx="7126942" cy="4026723"/>
          </a:xfrm>
          <a:prstGeom prst="rect">
            <a:avLst/>
          </a:prstGeom>
          <a:noFill/>
          <a:ln>
            <a:noFill/>
          </a:ln>
        </p:spPr>
      </p:pic>
      <p:sp>
        <p:nvSpPr>
          <p:cNvPr id="976" name="Google Shape;976;p51"/>
          <p:cNvSpPr txBox="1"/>
          <p:nvPr/>
        </p:nvSpPr>
        <p:spPr>
          <a:xfrm>
            <a:off x="287907" y="252248"/>
            <a:ext cx="82413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OPTIONAL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Be a Hospitalian (7:52)</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5"/>
                                        </p:tgtEl>
                                        <p:attrNameLst>
                                          <p:attrName>style.visibility</p:attrName>
                                        </p:attrNameLst>
                                      </p:cBhvr>
                                      <p:to>
                                        <p:strVal val="visible"/>
                                      </p:to>
                                    </p:set>
                                    <p:animEffect transition="in" filter="fade">
                                      <p:cBhvr>
                                        <p:cTn id="7" dur="1"/>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5"/>
          <p:cNvSpPr txBox="1">
            <a:spLocks noGrp="1"/>
          </p:cNvSpPr>
          <p:nvPr>
            <p:ph type="ctrTitle"/>
          </p:nvPr>
        </p:nvSpPr>
        <p:spPr>
          <a:xfrm>
            <a:off x="751116" y="2122454"/>
            <a:ext cx="7919356" cy="11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CA" sz="4000" b="1">
                <a:solidFill>
                  <a:schemeClr val="dk1"/>
                </a:solidFill>
              </a:rPr>
              <a:t>OCTE - </a:t>
            </a:r>
            <a:endParaRPr sz="4000" b="1">
              <a:solidFill>
                <a:schemeClr val="dk1"/>
              </a:solidFill>
            </a:endParaRPr>
          </a:p>
          <a:p>
            <a:pPr marL="0" lvl="0" indent="0" algn="ctr" rtl="0">
              <a:lnSpc>
                <a:spcPct val="100000"/>
              </a:lnSpc>
              <a:spcBef>
                <a:spcPts val="0"/>
              </a:spcBef>
              <a:spcAft>
                <a:spcPts val="0"/>
              </a:spcAft>
              <a:buSzPts val="4800"/>
              <a:buNone/>
            </a:pPr>
            <a:r>
              <a:rPr lang="en-CA" sz="4000" b="1">
                <a:solidFill>
                  <a:schemeClr val="dk1"/>
                </a:solidFill>
              </a:rPr>
              <a:t>Customer Service </a:t>
            </a:r>
            <a:br>
              <a:rPr lang="en-CA" sz="4000" b="1">
                <a:solidFill>
                  <a:schemeClr val="dk1"/>
                </a:solidFill>
              </a:rPr>
            </a:br>
            <a:r>
              <a:rPr lang="en-CA" sz="4000" b="1">
                <a:solidFill>
                  <a:schemeClr val="dk1"/>
                </a:solidFill>
              </a:rPr>
              <a:t>Certification</a:t>
            </a:r>
            <a:endParaRPr sz="4000" b="1" i="1">
              <a:solidFill>
                <a:schemeClr val="dk1"/>
              </a:solidFill>
            </a:endParaRPr>
          </a:p>
        </p:txBody>
      </p:sp>
      <p:sp>
        <p:nvSpPr>
          <p:cNvPr id="696" name="Google Shape;696;p25"/>
          <p:cNvSpPr/>
          <p:nvPr/>
        </p:nvSpPr>
        <p:spPr>
          <a:xfrm>
            <a:off x="3729788" y="145886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52"/>
          <p:cNvSpPr txBox="1">
            <a:spLocks noGrp="1"/>
          </p:cNvSpPr>
          <p:nvPr>
            <p:ph type="title"/>
          </p:nvPr>
        </p:nvSpPr>
        <p:spPr>
          <a:xfrm>
            <a:off x="2117711" y="1019927"/>
            <a:ext cx="6625237"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“Customer Service is not a department, it is an attitude”</a:t>
            </a:r>
            <a:endParaRPr/>
          </a:p>
        </p:txBody>
      </p:sp>
      <p:sp>
        <p:nvSpPr>
          <p:cNvPr id="982" name="Google Shape;982;p52"/>
          <p:cNvSpPr txBox="1">
            <a:spLocks noGrp="1"/>
          </p:cNvSpPr>
          <p:nvPr>
            <p:ph type="body" idx="1"/>
          </p:nvPr>
        </p:nvSpPr>
        <p:spPr>
          <a:xfrm>
            <a:off x="562256" y="1989221"/>
            <a:ext cx="7025660" cy="3015916"/>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Arial"/>
              <a:buChar char="◇"/>
            </a:pPr>
            <a:r>
              <a:rPr lang="en-CA" sz="2300">
                <a:solidFill>
                  <a:schemeClr val="dk1"/>
                </a:solidFill>
              </a:rPr>
              <a:t>Successful companies make a commitment to providing excellent customer service from </a:t>
            </a:r>
            <a:r>
              <a:rPr lang="en-CA" sz="2300" b="1">
                <a:solidFill>
                  <a:schemeClr val="dk1"/>
                </a:solidFill>
              </a:rPr>
              <a:t>ALL</a:t>
            </a:r>
            <a:r>
              <a:rPr lang="en-CA" sz="2300">
                <a:solidFill>
                  <a:schemeClr val="dk1"/>
                </a:solidFill>
              </a:rPr>
              <a:t> employees</a:t>
            </a:r>
            <a:endParaRPr/>
          </a:p>
          <a:p>
            <a:pPr marL="457200" lvl="0" indent="-317500" algn="l" rtl="0">
              <a:lnSpc>
                <a:spcPct val="100000"/>
              </a:lnSpc>
              <a:spcBef>
                <a:spcPts val="600"/>
              </a:spcBef>
              <a:spcAft>
                <a:spcPts val="0"/>
              </a:spcAft>
              <a:buSzPts val="1400"/>
              <a:buFont typeface="Arial"/>
              <a:buChar char="◇"/>
            </a:pPr>
            <a:r>
              <a:rPr lang="en-CA" sz="2300">
                <a:solidFill>
                  <a:schemeClr val="dk1"/>
                </a:solidFill>
              </a:rPr>
              <a:t>Regular training and coaching for staff help further develop their customer service traits and skills</a:t>
            </a:r>
            <a:endParaRPr/>
          </a:p>
          <a:p>
            <a:pPr marL="457200" lvl="0" indent="-317500" algn="l" rtl="0">
              <a:lnSpc>
                <a:spcPct val="100000"/>
              </a:lnSpc>
              <a:spcBef>
                <a:spcPts val="600"/>
              </a:spcBef>
              <a:spcAft>
                <a:spcPts val="0"/>
              </a:spcAft>
              <a:buSzPts val="1400"/>
              <a:buFont typeface="Arial"/>
              <a:buChar char="◇"/>
            </a:pPr>
            <a:r>
              <a:rPr lang="en-CA" sz="2300">
                <a:solidFill>
                  <a:schemeClr val="dk1"/>
                </a:solidFill>
              </a:rPr>
              <a:t>Employees will often develop an </a:t>
            </a:r>
            <a:r>
              <a:rPr lang="en-CA" sz="2300" b="1">
                <a:solidFill>
                  <a:srgbClr val="FFFF00"/>
                </a:solidFill>
              </a:rPr>
              <a:t>Action Plan</a:t>
            </a:r>
            <a:r>
              <a:rPr lang="en-CA" sz="2300" b="1">
                <a:solidFill>
                  <a:schemeClr val="dk1"/>
                </a:solidFill>
              </a:rPr>
              <a:t> </a:t>
            </a:r>
            <a:r>
              <a:rPr lang="en-CA" sz="2300">
                <a:solidFill>
                  <a:schemeClr val="dk1"/>
                </a:solidFill>
              </a:rPr>
              <a:t>to further develop their Customer Service skills</a:t>
            </a:r>
            <a:endParaRPr/>
          </a:p>
        </p:txBody>
      </p:sp>
      <p:sp>
        <p:nvSpPr>
          <p:cNvPr id="983" name="Google Shape;983;p5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30</a:t>
            </a:fld>
            <a:endParaRPr/>
          </a:p>
        </p:txBody>
      </p:sp>
      <p:sp>
        <p:nvSpPr>
          <p:cNvPr id="984" name="Google Shape;984;p52"/>
          <p:cNvSpPr txBox="1"/>
          <p:nvPr/>
        </p:nvSpPr>
        <p:spPr>
          <a:xfrm>
            <a:off x="5213684" y="1505623"/>
            <a:ext cx="444366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9BBD5"/>
                </a:solidFill>
                <a:latin typeface="Arial"/>
                <a:ea typeface="Arial"/>
                <a:cs typeface="Arial"/>
                <a:sym typeface="Arial"/>
              </a:rPr>
              <a:t>David Forman, Internet Entrepreneur</a:t>
            </a:r>
            <a:endParaRPr sz="1400" b="0" i="0" u="none" strike="noStrike" cap="none">
              <a:solidFill>
                <a:srgbClr val="000000"/>
              </a:solidFill>
              <a:latin typeface="Arial"/>
              <a:ea typeface="Arial"/>
              <a:cs typeface="Arial"/>
              <a:sym typeface="Arial"/>
            </a:endParaRPr>
          </a:p>
        </p:txBody>
      </p:sp>
      <p:sp>
        <p:nvSpPr>
          <p:cNvPr id="985" name="Google Shape;985;p52"/>
          <p:cNvSpPr/>
          <p:nvPr/>
        </p:nvSpPr>
        <p:spPr>
          <a:xfrm>
            <a:off x="8025063" y="3966487"/>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53"/>
          <p:cNvSpPr txBox="1">
            <a:spLocks noGrp="1"/>
          </p:cNvSpPr>
          <p:nvPr>
            <p:ph type="title"/>
          </p:nvPr>
        </p:nvSpPr>
        <p:spPr>
          <a:xfrm>
            <a:off x="2101668" y="831881"/>
            <a:ext cx="623557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Your Customer Service Skills </a:t>
            </a:r>
            <a:br>
              <a:rPr lang="en-CA" sz="3000"/>
            </a:br>
            <a:r>
              <a:rPr lang="en-CA" sz="3000"/>
              <a:t>Action Plan</a:t>
            </a:r>
            <a:endParaRPr/>
          </a:p>
        </p:txBody>
      </p:sp>
      <p:sp>
        <p:nvSpPr>
          <p:cNvPr id="991" name="Google Shape;991;p53"/>
          <p:cNvSpPr txBox="1">
            <a:spLocks noGrp="1"/>
          </p:cNvSpPr>
          <p:nvPr>
            <p:ph type="body" idx="1"/>
          </p:nvPr>
        </p:nvSpPr>
        <p:spPr>
          <a:xfrm>
            <a:off x="1086190" y="1328488"/>
            <a:ext cx="6512311" cy="2711114"/>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600"/>
              </a:spcBef>
              <a:spcAft>
                <a:spcPts val="0"/>
              </a:spcAft>
              <a:buSzPts val="1400"/>
              <a:buNone/>
            </a:pPr>
            <a:r>
              <a:rPr lang="en-CA" sz="2000" b="1">
                <a:solidFill>
                  <a:schemeClr val="dk1"/>
                </a:solidFill>
              </a:rPr>
              <a:t>Refer to your student handout</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Read through the list of  customer service </a:t>
            </a:r>
            <a:r>
              <a:rPr lang="en-CA" sz="2000" b="1">
                <a:solidFill>
                  <a:schemeClr val="dk1"/>
                </a:solidFill>
              </a:rPr>
              <a:t>skills</a:t>
            </a:r>
            <a:r>
              <a:rPr lang="en-CA" sz="2000">
                <a:solidFill>
                  <a:schemeClr val="dk1"/>
                </a:solidFill>
              </a:rPr>
              <a:t> and list of customer service </a:t>
            </a:r>
            <a:r>
              <a:rPr lang="en-CA" sz="2000" b="1">
                <a:solidFill>
                  <a:schemeClr val="dk1"/>
                </a:solidFill>
              </a:rPr>
              <a:t>traits</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Use the organizer in the student handout to indicate  which  skills and traits are  </a:t>
            </a:r>
            <a:r>
              <a:rPr lang="en-CA" sz="2000" b="1">
                <a:solidFill>
                  <a:srgbClr val="FFFF00"/>
                </a:solidFill>
              </a:rPr>
              <a:t>Super Star</a:t>
            </a:r>
            <a:r>
              <a:rPr lang="en-CA" sz="2000">
                <a:solidFill>
                  <a:schemeClr val="dk1"/>
                </a:solidFill>
              </a:rPr>
              <a:t>, </a:t>
            </a:r>
            <a:r>
              <a:rPr lang="en-CA" sz="2000" b="1">
                <a:solidFill>
                  <a:srgbClr val="5CF55F"/>
                </a:solidFill>
              </a:rPr>
              <a:t>So-So</a:t>
            </a:r>
            <a:r>
              <a:rPr lang="en-CA" sz="2000">
                <a:solidFill>
                  <a:schemeClr val="dk1"/>
                </a:solidFill>
              </a:rPr>
              <a:t> and </a:t>
            </a:r>
            <a:r>
              <a:rPr lang="en-CA" sz="2000" b="1">
                <a:solidFill>
                  <a:srgbClr val="53FFE9"/>
                </a:solidFill>
              </a:rPr>
              <a:t>Need to Develop</a:t>
            </a:r>
            <a:r>
              <a:rPr lang="en-CA" sz="2000">
                <a:solidFill>
                  <a:srgbClr val="53FFE9"/>
                </a:solidFill>
              </a:rPr>
              <a:t> </a:t>
            </a:r>
            <a:endParaRPr sz="2000" b="1">
              <a:solidFill>
                <a:srgbClr val="53FFE9"/>
              </a:solidFill>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Identify one skill and one trait in the </a:t>
            </a:r>
            <a:r>
              <a:rPr lang="en-CA" sz="2000" b="1">
                <a:solidFill>
                  <a:srgbClr val="5CF55F"/>
                </a:solidFill>
              </a:rPr>
              <a:t>So-So </a:t>
            </a:r>
            <a:r>
              <a:rPr lang="en-CA" sz="2000">
                <a:solidFill>
                  <a:schemeClr val="dk1"/>
                </a:solidFill>
              </a:rPr>
              <a:t>and </a:t>
            </a:r>
            <a:r>
              <a:rPr lang="en-CA" sz="2000" b="1">
                <a:solidFill>
                  <a:srgbClr val="00E1C6"/>
                </a:solidFill>
              </a:rPr>
              <a:t>Need to Develop</a:t>
            </a:r>
            <a:r>
              <a:rPr lang="en-CA" sz="2000">
                <a:solidFill>
                  <a:schemeClr val="dk1"/>
                </a:solidFill>
              </a:rPr>
              <a:t> that you want to improve</a:t>
            </a:r>
            <a:endParaRPr/>
          </a:p>
          <a:p>
            <a:pPr marL="596900" lvl="0" indent="-457200" algn="l" rtl="0">
              <a:lnSpc>
                <a:spcPct val="100000"/>
              </a:lnSpc>
              <a:spcBef>
                <a:spcPts val="600"/>
              </a:spcBef>
              <a:spcAft>
                <a:spcPts val="0"/>
              </a:spcAft>
              <a:buSzPts val="1400"/>
              <a:buFont typeface="Arial"/>
              <a:buAutoNum type="arabicPeriod"/>
            </a:pPr>
            <a:r>
              <a:rPr lang="en-CA" sz="2000">
                <a:solidFill>
                  <a:schemeClr val="dk1"/>
                </a:solidFill>
              </a:rPr>
              <a:t>Describe at least one strategy to improve for each of the identified skill and trait.</a:t>
            </a:r>
            <a:endParaRPr/>
          </a:p>
          <a:p>
            <a:pPr marL="596900" lvl="0" indent="-368300" algn="l" rtl="0">
              <a:lnSpc>
                <a:spcPct val="100000"/>
              </a:lnSpc>
              <a:spcBef>
                <a:spcPts val="600"/>
              </a:spcBef>
              <a:spcAft>
                <a:spcPts val="0"/>
              </a:spcAft>
              <a:buSzPts val="1400"/>
              <a:buFont typeface="Arial"/>
              <a:buNone/>
            </a:pPr>
            <a:endParaRPr sz="2000"/>
          </a:p>
          <a:p>
            <a:pPr marL="457200" lvl="0" indent="-228600" algn="l" rtl="0">
              <a:lnSpc>
                <a:spcPct val="100000"/>
              </a:lnSpc>
              <a:spcBef>
                <a:spcPts val="600"/>
              </a:spcBef>
              <a:spcAft>
                <a:spcPts val="0"/>
              </a:spcAft>
              <a:buSzPts val="1400"/>
              <a:buFont typeface="Arial"/>
              <a:buNone/>
            </a:pPr>
            <a:endParaRPr sz="2000"/>
          </a:p>
        </p:txBody>
      </p:sp>
      <p:sp>
        <p:nvSpPr>
          <p:cNvPr id="992" name="Google Shape;992;p5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31</a:t>
            </a:fld>
            <a:endParaRPr/>
          </a:p>
        </p:txBody>
      </p:sp>
      <p:grpSp>
        <p:nvGrpSpPr>
          <p:cNvPr id="993" name="Google Shape;993;p53"/>
          <p:cNvGrpSpPr/>
          <p:nvPr/>
        </p:nvGrpSpPr>
        <p:grpSpPr>
          <a:xfrm>
            <a:off x="7780268" y="703732"/>
            <a:ext cx="850384" cy="840626"/>
            <a:chOff x="1922075" y="1629000"/>
            <a:chExt cx="437200" cy="437200"/>
          </a:xfrm>
        </p:grpSpPr>
        <p:sp>
          <p:nvSpPr>
            <p:cNvPr id="994" name="Google Shape;994;p53"/>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53"/>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6" name="Google Shape;996;p53"/>
          <p:cNvSpPr/>
          <p:nvPr/>
        </p:nvSpPr>
        <p:spPr>
          <a:xfrm>
            <a:off x="8057810" y="3997447"/>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54"/>
          <p:cNvSpPr txBox="1">
            <a:spLocks noGrp="1"/>
          </p:cNvSpPr>
          <p:nvPr>
            <p:ph type="title"/>
          </p:nvPr>
        </p:nvSpPr>
        <p:spPr>
          <a:xfrm>
            <a:off x="1758063" y="877985"/>
            <a:ext cx="7131032"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solidFill>
                  <a:schemeClr val="dk1"/>
                </a:solidFill>
              </a:rPr>
              <a:t>Employees who stand out in their work have these Customer Service </a:t>
            </a:r>
            <a:r>
              <a:rPr lang="en-CA" sz="3000" b="1" u="sng">
                <a:solidFill>
                  <a:srgbClr val="5CF55F"/>
                </a:solidFill>
              </a:rPr>
              <a:t>SKILLS</a:t>
            </a:r>
            <a:r>
              <a:rPr lang="en-CA" sz="3000" b="1">
                <a:solidFill>
                  <a:schemeClr val="dk1"/>
                </a:solidFill>
              </a:rPr>
              <a:t>:</a:t>
            </a:r>
            <a:endParaRPr/>
          </a:p>
        </p:txBody>
      </p:sp>
      <p:sp>
        <p:nvSpPr>
          <p:cNvPr id="1002" name="Google Shape;1002;p54"/>
          <p:cNvSpPr txBox="1">
            <a:spLocks noGrp="1"/>
          </p:cNvSpPr>
          <p:nvPr>
            <p:ph type="body" idx="1"/>
          </p:nvPr>
        </p:nvSpPr>
        <p:spPr>
          <a:xfrm>
            <a:off x="1005580" y="1354727"/>
            <a:ext cx="2667300" cy="2663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000">
                <a:solidFill>
                  <a:schemeClr val="dk1"/>
                </a:solidFill>
              </a:rPr>
              <a:t>Friendly</a:t>
            </a:r>
            <a:endParaRPr/>
          </a:p>
          <a:p>
            <a:pPr marL="457200" lvl="0" indent="-317500" algn="l" rtl="0">
              <a:lnSpc>
                <a:spcPct val="100000"/>
              </a:lnSpc>
              <a:spcBef>
                <a:spcPts val="600"/>
              </a:spcBef>
              <a:spcAft>
                <a:spcPts val="0"/>
              </a:spcAft>
              <a:buSzPts val="1400"/>
              <a:buChar char="◇"/>
            </a:pPr>
            <a:r>
              <a:rPr lang="en-CA" sz="2000">
                <a:solidFill>
                  <a:schemeClr val="dk1"/>
                </a:solidFill>
              </a:rPr>
              <a:t>Quick</a:t>
            </a:r>
            <a:endParaRPr/>
          </a:p>
          <a:p>
            <a:pPr marL="457200" lvl="0" indent="-317500" algn="l" rtl="0">
              <a:lnSpc>
                <a:spcPct val="100000"/>
              </a:lnSpc>
              <a:spcBef>
                <a:spcPts val="600"/>
              </a:spcBef>
              <a:spcAft>
                <a:spcPts val="0"/>
              </a:spcAft>
              <a:buSzPts val="1400"/>
              <a:buChar char="◇"/>
            </a:pPr>
            <a:r>
              <a:rPr lang="en-CA" sz="2000">
                <a:solidFill>
                  <a:schemeClr val="dk1"/>
                </a:solidFill>
              </a:rPr>
              <a:t>Efficient</a:t>
            </a:r>
            <a:endParaRPr/>
          </a:p>
          <a:p>
            <a:pPr marL="457200" lvl="0" indent="-317500" algn="l" rtl="0">
              <a:lnSpc>
                <a:spcPct val="100000"/>
              </a:lnSpc>
              <a:spcBef>
                <a:spcPts val="600"/>
              </a:spcBef>
              <a:spcAft>
                <a:spcPts val="0"/>
              </a:spcAft>
              <a:buSzPts val="1400"/>
              <a:buChar char="◇"/>
            </a:pPr>
            <a:r>
              <a:rPr lang="en-CA" sz="2000">
                <a:solidFill>
                  <a:schemeClr val="dk1"/>
                </a:solidFill>
              </a:rPr>
              <a:t>Eager to please</a:t>
            </a:r>
            <a:endParaRPr/>
          </a:p>
          <a:p>
            <a:pPr marL="457200" lvl="0" indent="-317500" algn="l" rtl="0">
              <a:lnSpc>
                <a:spcPct val="100000"/>
              </a:lnSpc>
              <a:spcBef>
                <a:spcPts val="600"/>
              </a:spcBef>
              <a:spcAft>
                <a:spcPts val="0"/>
              </a:spcAft>
              <a:buSzPts val="1400"/>
              <a:buChar char="◇"/>
            </a:pPr>
            <a:r>
              <a:rPr lang="en-CA" sz="2000">
                <a:solidFill>
                  <a:schemeClr val="dk1"/>
                </a:solidFill>
              </a:rPr>
              <a:t>Knowledgeable</a:t>
            </a:r>
            <a:endParaRPr/>
          </a:p>
          <a:p>
            <a:pPr marL="457200" lvl="0" indent="-317500" algn="l" rtl="0">
              <a:lnSpc>
                <a:spcPct val="100000"/>
              </a:lnSpc>
              <a:spcBef>
                <a:spcPts val="600"/>
              </a:spcBef>
              <a:spcAft>
                <a:spcPts val="0"/>
              </a:spcAft>
              <a:buSzPts val="1400"/>
              <a:buChar char="◇"/>
            </a:pPr>
            <a:r>
              <a:rPr lang="en-CA" sz="2000">
                <a:solidFill>
                  <a:schemeClr val="dk1"/>
                </a:solidFill>
              </a:rPr>
              <a:t>Optimistic</a:t>
            </a:r>
            <a:endParaRPr/>
          </a:p>
          <a:p>
            <a:pPr marL="457200" lvl="0" indent="-317500" algn="l" rtl="0">
              <a:lnSpc>
                <a:spcPct val="100000"/>
              </a:lnSpc>
              <a:spcBef>
                <a:spcPts val="600"/>
              </a:spcBef>
              <a:spcAft>
                <a:spcPts val="0"/>
              </a:spcAft>
              <a:buSzPts val="1400"/>
              <a:buChar char="◇"/>
            </a:pPr>
            <a:r>
              <a:rPr lang="en-CA" sz="2000">
                <a:solidFill>
                  <a:schemeClr val="dk1"/>
                </a:solidFill>
              </a:rPr>
              <a:t>Diligent</a:t>
            </a:r>
            <a:endParaRPr/>
          </a:p>
        </p:txBody>
      </p:sp>
      <p:sp>
        <p:nvSpPr>
          <p:cNvPr id="1003" name="Google Shape;1003;p54"/>
          <p:cNvSpPr txBox="1">
            <a:spLocks noGrp="1"/>
          </p:cNvSpPr>
          <p:nvPr>
            <p:ph type="body" idx="2"/>
          </p:nvPr>
        </p:nvSpPr>
        <p:spPr>
          <a:xfrm>
            <a:off x="4339525" y="1373153"/>
            <a:ext cx="2667300" cy="2663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000">
                <a:solidFill>
                  <a:schemeClr val="dk1"/>
                </a:solidFill>
              </a:rPr>
              <a:t>Attentive</a:t>
            </a:r>
            <a:endParaRPr/>
          </a:p>
          <a:p>
            <a:pPr marL="457200" lvl="0" indent="-317500" algn="l" rtl="0">
              <a:lnSpc>
                <a:spcPct val="100000"/>
              </a:lnSpc>
              <a:spcBef>
                <a:spcPts val="600"/>
              </a:spcBef>
              <a:spcAft>
                <a:spcPts val="0"/>
              </a:spcAft>
              <a:buSzPts val="1400"/>
              <a:buChar char="◇"/>
            </a:pPr>
            <a:r>
              <a:rPr lang="en-CA" sz="2000">
                <a:solidFill>
                  <a:schemeClr val="dk1"/>
                </a:solidFill>
              </a:rPr>
              <a:t>Creatively helpful</a:t>
            </a:r>
            <a:endParaRPr/>
          </a:p>
          <a:p>
            <a:pPr marL="457200" lvl="0" indent="-317500" algn="l" rtl="0">
              <a:lnSpc>
                <a:spcPct val="100000"/>
              </a:lnSpc>
              <a:spcBef>
                <a:spcPts val="600"/>
              </a:spcBef>
              <a:spcAft>
                <a:spcPts val="0"/>
              </a:spcAft>
              <a:buSzPts val="1400"/>
              <a:buChar char="◇"/>
            </a:pPr>
            <a:r>
              <a:rPr lang="en-CA" sz="2000">
                <a:solidFill>
                  <a:schemeClr val="dk1"/>
                </a:solidFill>
              </a:rPr>
              <a:t>Empathetic</a:t>
            </a:r>
            <a:endParaRPr/>
          </a:p>
          <a:p>
            <a:pPr marL="457200" lvl="0" indent="-317500" algn="l" rtl="0">
              <a:lnSpc>
                <a:spcPct val="100000"/>
              </a:lnSpc>
              <a:spcBef>
                <a:spcPts val="600"/>
              </a:spcBef>
              <a:spcAft>
                <a:spcPts val="0"/>
              </a:spcAft>
              <a:buSzPts val="1400"/>
              <a:buChar char="◇"/>
            </a:pPr>
            <a:r>
              <a:rPr lang="en-CA" sz="2000">
                <a:solidFill>
                  <a:schemeClr val="dk1"/>
                </a:solidFill>
              </a:rPr>
              <a:t>Poised</a:t>
            </a:r>
            <a:endParaRPr/>
          </a:p>
          <a:p>
            <a:pPr marL="457200" lvl="0" indent="-317500" algn="l" rtl="0">
              <a:lnSpc>
                <a:spcPct val="100000"/>
              </a:lnSpc>
              <a:spcBef>
                <a:spcPts val="600"/>
              </a:spcBef>
              <a:spcAft>
                <a:spcPts val="0"/>
              </a:spcAft>
              <a:buSzPts val="1400"/>
              <a:buChar char="◇"/>
            </a:pPr>
            <a:r>
              <a:rPr lang="en-CA" sz="2000">
                <a:solidFill>
                  <a:schemeClr val="dk1"/>
                </a:solidFill>
              </a:rPr>
              <a:t>Upbeat</a:t>
            </a:r>
            <a:endParaRPr/>
          </a:p>
          <a:p>
            <a:pPr marL="457200" lvl="0" indent="-317500" algn="l" rtl="0">
              <a:lnSpc>
                <a:spcPct val="100000"/>
              </a:lnSpc>
              <a:spcBef>
                <a:spcPts val="600"/>
              </a:spcBef>
              <a:spcAft>
                <a:spcPts val="0"/>
              </a:spcAft>
              <a:buSzPts val="1400"/>
              <a:buChar char="◇"/>
            </a:pPr>
            <a:r>
              <a:rPr lang="en-CA" sz="2000">
                <a:solidFill>
                  <a:schemeClr val="dk1"/>
                </a:solidFill>
              </a:rPr>
              <a:t>Honest and fair</a:t>
            </a:r>
            <a:endParaRPr/>
          </a:p>
          <a:p>
            <a:pPr marL="457200" lvl="0" indent="-317500" algn="l" rtl="0">
              <a:lnSpc>
                <a:spcPct val="100000"/>
              </a:lnSpc>
              <a:spcBef>
                <a:spcPts val="600"/>
              </a:spcBef>
              <a:spcAft>
                <a:spcPts val="0"/>
              </a:spcAft>
              <a:buSzPts val="1400"/>
              <a:buChar char="◇"/>
            </a:pPr>
            <a:r>
              <a:rPr lang="en-CA" sz="2000">
                <a:solidFill>
                  <a:schemeClr val="dk1"/>
                </a:solidFill>
              </a:rPr>
              <a:t>Solution-oriented</a:t>
            </a:r>
            <a:endParaRPr/>
          </a:p>
        </p:txBody>
      </p:sp>
      <p:sp>
        <p:nvSpPr>
          <p:cNvPr id="1004" name="Google Shape;1004;p5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32</a:t>
            </a:fld>
            <a:endParaRPr/>
          </a:p>
        </p:txBody>
      </p:sp>
      <p:sp>
        <p:nvSpPr>
          <p:cNvPr id="1005" name="Google Shape;1005;p54"/>
          <p:cNvSpPr txBox="1"/>
          <p:nvPr/>
        </p:nvSpPr>
        <p:spPr>
          <a:xfrm>
            <a:off x="1998288" y="4108429"/>
            <a:ext cx="5008537" cy="135419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600"/>
              </a:spcBef>
              <a:spcAft>
                <a:spcPts val="0"/>
              </a:spcAft>
              <a:buClr>
                <a:srgbClr val="19BBD5"/>
              </a:buClr>
              <a:buSzPts val="1400"/>
              <a:buFont typeface="Arial"/>
              <a:buChar char="◇"/>
            </a:pPr>
            <a:r>
              <a:rPr lang="en-CA" sz="2000" b="0" i="0" u="none" strike="noStrike" cap="none">
                <a:solidFill>
                  <a:schemeClr val="dk1"/>
                </a:solidFill>
                <a:latin typeface="Arial"/>
                <a:ea typeface="Arial"/>
                <a:cs typeface="Arial"/>
                <a:sym typeface="Arial"/>
              </a:rPr>
              <a:t>Able to understand customers’ requests</a:t>
            </a:r>
            <a:endParaRPr sz="1400" b="0" i="0" u="none" strike="noStrike" cap="none">
              <a:solidFill>
                <a:srgbClr val="000000"/>
              </a:solidFill>
              <a:latin typeface="Arial"/>
              <a:ea typeface="Arial"/>
              <a:cs typeface="Arial"/>
              <a:sym typeface="Arial"/>
            </a:endParaRPr>
          </a:p>
        </p:txBody>
      </p:sp>
      <p:sp>
        <p:nvSpPr>
          <p:cNvPr id="1006" name="Google Shape;1006;p54"/>
          <p:cNvSpPr/>
          <p:nvPr/>
        </p:nvSpPr>
        <p:spPr>
          <a:xfrm>
            <a:off x="8047240" y="3951343"/>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55"/>
          <p:cNvSpPr txBox="1">
            <a:spLocks noGrp="1"/>
          </p:cNvSpPr>
          <p:nvPr>
            <p:ph type="title"/>
          </p:nvPr>
        </p:nvSpPr>
        <p:spPr>
          <a:xfrm>
            <a:off x="1687504" y="942075"/>
            <a:ext cx="7131032"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solidFill>
                  <a:schemeClr val="dk1"/>
                </a:solidFill>
              </a:rPr>
              <a:t>Employees who stand in their work have these Customer Service </a:t>
            </a:r>
            <a:r>
              <a:rPr lang="en-CA" sz="3000" b="1" u="sng">
                <a:solidFill>
                  <a:srgbClr val="FFFF00"/>
                </a:solidFill>
              </a:rPr>
              <a:t>TRAITS</a:t>
            </a:r>
            <a:r>
              <a:rPr lang="en-CA" sz="3000" b="1">
                <a:solidFill>
                  <a:srgbClr val="FFFF00"/>
                </a:solidFill>
              </a:rPr>
              <a:t>:</a:t>
            </a:r>
            <a:endParaRPr/>
          </a:p>
        </p:txBody>
      </p:sp>
      <p:sp>
        <p:nvSpPr>
          <p:cNvPr id="1012" name="Google Shape;1012;p55"/>
          <p:cNvSpPr txBox="1">
            <a:spLocks noGrp="1"/>
          </p:cNvSpPr>
          <p:nvPr>
            <p:ph type="body" idx="1"/>
          </p:nvPr>
        </p:nvSpPr>
        <p:spPr>
          <a:xfrm>
            <a:off x="1166692" y="1578425"/>
            <a:ext cx="6582462" cy="3430798"/>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Listen attentively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Maintain a positive attitude </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Speak clearly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Avoid technical terms or fancy words</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Give customers a feeling of confidence in them, the information they give and the company</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Make every customer feel important</a:t>
            </a:r>
            <a:endParaRPr/>
          </a:p>
          <a:p>
            <a:pPr marL="457200" lvl="0" indent="-317500" algn="l" rtl="0">
              <a:lnSpc>
                <a:spcPct val="100000"/>
              </a:lnSpc>
              <a:spcBef>
                <a:spcPts val="600"/>
              </a:spcBef>
              <a:spcAft>
                <a:spcPts val="0"/>
              </a:spcAft>
              <a:buSzPts val="1400"/>
              <a:buFont typeface="Noto Sans Symbols"/>
              <a:buChar char="✔"/>
            </a:pPr>
            <a:r>
              <a:rPr lang="en-CA" sz="2000">
                <a:solidFill>
                  <a:schemeClr val="dk1"/>
                </a:solidFill>
              </a:rPr>
              <a:t>Calm customers that are annoyed, frustrated, upset</a:t>
            </a:r>
            <a:endParaRPr/>
          </a:p>
        </p:txBody>
      </p:sp>
      <p:sp>
        <p:nvSpPr>
          <p:cNvPr id="1013" name="Google Shape;1013;p5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33</a:t>
            </a:fld>
            <a:endParaRPr/>
          </a:p>
        </p:txBody>
      </p:sp>
      <p:sp>
        <p:nvSpPr>
          <p:cNvPr id="1014" name="Google Shape;1014;p55"/>
          <p:cNvSpPr/>
          <p:nvPr/>
        </p:nvSpPr>
        <p:spPr>
          <a:xfrm>
            <a:off x="8040768" y="3955508"/>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8"/>
        <p:cNvGrpSpPr/>
        <p:nvPr/>
      </p:nvGrpSpPr>
      <p:grpSpPr>
        <a:xfrm>
          <a:off x="0" y="0"/>
          <a:ext cx="0" cy="0"/>
          <a:chOff x="0" y="0"/>
          <a:chExt cx="0" cy="0"/>
        </a:xfrm>
      </p:grpSpPr>
      <p:sp>
        <p:nvSpPr>
          <p:cNvPr id="1019" name="Google Shape;1019;p56"/>
          <p:cNvSpPr txBox="1">
            <a:spLocks noGrp="1"/>
          </p:cNvSpPr>
          <p:nvPr>
            <p:ph type="title"/>
          </p:nvPr>
        </p:nvSpPr>
        <p:spPr>
          <a:xfrm>
            <a:off x="1522071" y="1372998"/>
            <a:ext cx="5714848"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b="1">
                <a:solidFill>
                  <a:srgbClr val="002060"/>
                </a:solidFill>
              </a:rPr>
              <a:t>Essential Skills and Traits: </a:t>
            </a:r>
            <a:br>
              <a:rPr lang="en-CA" b="1">
                <a:solidFill>
                  <a:srgbClr val="002060"/>
                </a:solidFill>
              </a:rPr>
            </a:br>
            <a:r>
              <a:rPr lang="en-CA" b="1">
                <a:solidFill>
                  <a:srgbClr val="002060"/>
                </a:solidFill>
              </a:rPr>
              <a:t>Optional Resources</a:t>
            </a:r>
            <a:endParaRPr b="1">
              <a:solidFill>
                <a:srgbClr val="002060"/>
              </a:solidFill>
            </a:endParaRPr>
          </a:p>
        </p:txBody>
      </p:sp>
      <p:sp>
        <p:nvSpPr>
          <p:cNvPr id="1020" name="Google Shape;1020;p5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7"/>
          <p:cNvSpPr txBox="1">
            <a:spLocks noGrp="1"/>
          </p:cNvSpPr>
          <p:nvPr>
            <p:ph type="subTitle" idx="1"/>
          </p:nvPr>
        </p:nvSpPr>
        <p:spPr>
          <a:xfrm>
            <a:off x="991285" y="1898692"/>
            <a:ext cx="104986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1026" name="Google Shape;1026;p57"/>
          <p:cNvSpPr txBox="1"/>
          <p:nvPr/>
        </p:nvSpPr>
        <p:spPr>
          <a:xfrm>
            <a:off x="396875" y="1853419"/>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3</a:t>
            </a:r>
            <a:endParaRPr sz="1400" b="1" i="0" u="none" strike="noStrike" cap="none">
              <a:solidFill>
                <a:srgbClr val="FFFFFF"/>
              </a:solidFill>
              <a:latin typeface="Arial"/>
              <a:ea typeface="Arial"/>
              <a:cs typeface="Arial"/>
              <a:sym typeface="Arial"/>
            </a:endParaRPr>
          </a:p>
        </p:txBody>
      </p:sp>
      <p:sp>
        <p:nvSpPr>
          <p:cNvPr id="1027" name="Google Shape;1027;p57"/>
          <p:cNvSpPr/>
          <p:nvPr/>
        </p:nvSpPr>
        <p:spPr>
          <a:xfrm>
            <a:off x="829281" y="155059"/>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8" name="Google Shape;1028;p57"/>
          <p:cNvPicPr preferRelativeResize="0"/>
          <p:nvPr/>
        </p:nvPicPr>
        <p:blipFill rotWithShape="1">
          <a:blip r:embed="rId3">
            <a:alphaModFix/>
          </a:blip>
          <a:srcRect/>
          <a:stretch/>
        </p:blipFill>
        <p:spPr>
          <a:xfrm>
            <a:off x="2724806" y="1479700"/>
            <a:ext cx="4317813" cy="2190600"/>
          </a:xfrm>
          <a:prstGeom prst="rect">
            <a:avLst/>
          </a:prstGeom>
          <a:noFill/>
          <a:ln>
            <a:noFill/>
          </a:ln>
        </p:spPr>
      </p:pic>
      <p:sp>
        <p:nvSpPr>
          <p:cNvPr id="1029" name="Google Shape;1029;p57"/>
          <p:cNvSpPr/>
          <p:nvPr/>
        </p:nvSpPr>
        <p:spPr>
          <a:xfrm>
            <a:off x="931110" y="3545727"/>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0" name="Google Shape;1030;p57"/>
          <p:cNvSpPr/>
          <p:nvPr/>
        </p:nvSpPr>
        <p:spPr>
          <a:xfrm>
            <a:off x="135944" y="1604273"/>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19B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8"/>
          <p:cNvSpPr txBox="1">
            <a:spLocks noGrp="1"/>
          </p:cNvSpPr>
          <p:nvPr>
            <p:ph type="body" idx="1"/>
          </p:nvPr>
        </p:nvSpPr>
        <p:spPr>
          <a:xfrm>
            <a:off x="1186895" y="1287130"/>
            <a:ext cx="6994578" cy="2742743"/>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CA" sz="2800" b="1" i="0">
                <a:solidFill>
                  <a:schemeClr val="dk1"/>
                </a:solidFill>
                <a:latin typeface="Lato"/>
                <a:ea typeface="Lato"/>
                <a:cs typeface="Lato"/>
                <a:sym typeface="Lato"/>
              </a:rPr>
              <a:t>“Surprise &amp; Delight doesn’t refer to special promotions or exclusive deals… there is no “catch”. Customers are simply treated to something of value, completely out of the blue, with no strings attached.”</a:t>
            </a:r>
            <a:endParaRPr sz="28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36" name="Google Shape;1036;p5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36</a:t>
            </a:fld>
            <a:endParaRPr/>
          </a:p>
        </p:txBody>
      </p:sp>
      <p:sp>
        <p:nvSpPr>
          <p:cNvPr id="1037" name="Google Shape;1037;p58"/>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58"/>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br>
              <a:rPr lang="en-CA"/>
            </a:br>
            <a:endParaRPr/>
          </a:p>
        </p:txBody>
      </p:sp>
      <p:sp>
        <p:nvSpPr>
          <p:cNvPr id="1039" name="Google Shape;1039;p58"/>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58"/>
          <p:cNvSpPr txBox="1"/>
          <p:nvPr/>
        </p:nvSpPr>
        <p:spPr>
          <a:xfrm>
            <a:off x="1895845" y="4714748"/>
            <a:ext cx="6285628"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CA" sz="900" b="0" i="0" u="none" strike="noStrike" cap="none">
                <a:solidFill>
                  <a:schemeClr val="dk1"/>
                </a:solidFill>
                <a:latin typeface="Arial"/>
                <a:ea typeface="Arial"/>
                <a:cs typeface="Arial"/>
                <a:sym typeface="Arial"/>
              </a:rPr>
              <a:t>Resource: https://stampme.com/what-is-surprise-and-delight-and-why-is-it-so-effective/.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59"/>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1046" name="Google Shape;1046;p59"/>
          <p:cNvSpPr txBox="1">
            <a:spLocks noGrp="1"/>
          </p:cNvSpPr>
          <p:nvPr>
            <p:ph type="body" idx="1"/>
          </p:nvPr>
        </p:nvSpPr>
        <p:spPr>
          <a:xfrm>
            <a:off x="1898620" y="1741800"/>
            <a:ext cx="4944300" cy="215643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How does the restaurant featured in the video “surprise and delight” their customer?</a:t>
            </a:r>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047" name="Google Shape;1047;p5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37</a:t>
            </a:fld>
            <a:endParaRPr/>
          </a:p>
        </p:txBody>
      </p:sp>
      <p:sp>
        <p:nvSpPr>
          <p:cNvPr id="1048" name="Google Shape;1048;p59"/>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59"/>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59"/>
          <p:cNvGrpSpPr/>
          <p:nvPr/>
        </p:nvGrpSpPr>
        <p:grpSpPr>
          <a:xfrm>
            <a:off x="562257" y="1284190"/>
            <a:ext cx="901699" cy="645300"/>
            <a:chOff x="5255200" y="3006475"/>
            <a:chExt cx="511700" cy="378575"/>
          </a:xfrm>
        </p:grpSpPr>
        <p:sp>
          <p:nvSpPr>
            <p:cNvPr id="1051" name="Google Shape;1051;p5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052" name="Google Shape;1052;p5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053" name="Google Shape;1053;p59"/>
          <p:cNvGrpSpPr/>
          <p:nvPr/>
        </p:nvGrpSpPr>
        <p:grpSpPr>
          <a:xfrm>
            <a:off x="6435292" y="4098796"/>
            <a:ext cx="673769" cy="476288"/>
            <a:chOff x="1922075" y="1629000"/>
            <a:chExt cx="437200" cy="437200"/>
          </a:xfrm>
        </p:grpSpPr>
        <p:sp>
          <p:nvSpPr>
            <p:cNvPr id="1054" name="Google Shape;1054;p5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5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6" name="Google Shape;1056;p59"/>
          <p:cNvSpPr txBox="1"/>
          <p:nvPr/>
        </p:nvSpPr>
        <p:spPr>
          <a:xfrm>
            <a:off x="1699013" y="4353160"/>
            <a:ext cx="473627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Add your thoughts to your copy of the student handout.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60"/>
        <p:cNvGrpSpPr/>
        <p:nvPr/>
      </p:nvGrpSpPr>
      <p:grpSpPr>
        <a:xfrm>
          <a:off x="0" y="0"/>
          <a:ext cx="0" cy="0"/>
          <a:chOff x="0" y="0"/>
          <a:chExt cx="0" cy="0"/>
        </a:xfrm>
      </p:grpSpPr>
      <p:sp>
        <p:nvSpPr>
          <p:cNvPr id="1061" name="Google Shape;1061;p6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38</a:t>
            </a:fld>
            <a:endParaRPr/>
          </a:p>
        </p:txBody>
      </p:sp>
      <p:pic>
        <p:nvPicPr>
          <p:cNvPr id="1062" name="Google Shape;1062;p60" title="Blind Woman Gets Chocolate Braille Birthday Surprise"/>
          <p:cNvPicPr preferRelativeResize="0"/>
          <p:nvPr/>
        </p:nvPicPr>
        <p:blipFill rotWithShape="1">
          <a:blip r:embed="rId3">
            <a:alphaModFix/>
          </a:blip>
          <a:srcRect/>
          <a:stretch/>
        </p:blipFill>
        <p:spPr>
          <a:xfrm>
            <a:off x="889000" y="454899"/>
            <a:ext cx="7664824" cy="4330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
                                        <p:tgtEl>
                                          <p:spTgt spid="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61"/>
          <p:cNvSpPr txBox="1">
            <a:spLocks noGrp="1"/>
          </p:cNvSpPr>
          <p:nvPr>
            <p:ph type="body" idx="1"/>
          </p:nvPr>
        </p:nvSpPr>
        <p:spPr>
          <a:xfrm>
            <a:off x="806116" y="1523883"/>
            <a:ext cx="6994578" cy="3325397"/>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400">
                <a:solidFill>
                  <a:schemeClr val="dk1"/>
                </a:solidFill>
              </a:rPr>
              <a:t>“Surprise and Delight” customer service goes above and beyond the typical customer experience</a:t>
            </a:r>
            <a:endParaRPr sz="2400">
              <a:solidFill>
                <a:schemeClr val="dk1"/>
              </a:solidFill>
            </a:endParaRPr>
          </a:p>
          <a:p>
            <a:pPr marL="457200" lvl="0" indent="-317500" algn="l" rtl="0">
              <a:lnSpc>
                <a:spcPct val="100000"/>
              </a:lnSpc>
              <a:spcBef>
                <a:spcPts val="0"/>
              </a:spcBef>
              <a:spcAft>
                <a:spcPts val="0"/>
              </a:spcAft>
              <a:buSzPts val="1400"/>
              <a:buChar char="◇"/>
            </a:pPr>
            <a:r>
              <a:rPr lang="en-CA" sz="2400">
                <a:solidFill>
                  <a:schemeClr val="dk1"/>
                </a:solidFill>
              </a:rPr>
              <a:t>The gestures can be small and inexpensive :</a:t>
            </a:r>
            <a:endParaRPr/>
          </a:p>
          <a:p>
            <a:pPr marL="914400" lvl="1" indent="-317500" algn="l" rtl="0">
              <a:lnSpc>
                <a:spcPct val="100000"/>
              </a:lnSpc>
              <a:spcBef>
                <a:spcPts val="0"/>
              </a:spcBef>
              <a:spcAft>
                <a:spcPts val="0"/>
              </a:spcAft>
              <a:buSzPts val="1400"/>
              <a:buChar char="◇"/>
            </a:pPr>
            <a:r>
              <a:rPr lang="en-CA" sz="2400">
                <a:solidFill>
                  <a:schemeClr val="dk1"/>
                </a:solidFill>
              </a:rPr>
              <a:t>Thank you cards, birthday acknowledgements, a giveaway, company swag</a:t>
            </a:r>
            <a:endParaRPr/>
          </a:p>
          <a:p>
            <a:pPr marL="457200" lvl="0" indent="-317500" algn="l" rtl="0">
              <a:lnSpc>
                <a:spcPct val="100000"/>
              </a:lnSpc>
              <a:spcBef>
                <a:spcPts val="600"/>
              </a:spcBef>
              <a:spcAft>
                <a:spcPts val="0"/>
              </a:spcAft>
              <a:buSzPts val="1400"/>
              <a:buFont typeface="Arial"/>
              <a:buChar char="◇"/>
            </a:pPr>
            <a:r>
              <a:rPr lang="en-CA" sz="2400">
                <a:solidFill>
                  <a:schemeClr val="dk1"/>
                </a:solidFill>
              </a:rPr>
              <a:t>Some companies, like WestJet, make it an annual event that goes viral</a:t>
            </a:r>
            <a:endParaRPr/>
          </a:p>
          <a:p>
            <a:pPr marL="139700" lvl="0" indent="0" algn="l" rtl="0">
              <a:lnSpc>
                <a:spcPct val="100000"/>
              </a:lnSpc>
              <a:spcBef>
                <a:spcPts val="600"/>
              </a:spcBef>
              <a:spcAft>
                <a:spcPts val="0"/>
              </a:spcAft>
              <a:buSzPts val="1400"/>
              <a:buNone/>
            </a:pPr>
            <a:endParaRPr sz="2000">
              <a:solidFill>
                <a:schemeClr val="dk1"/>
              </a:solidFill>
            </a:endParaRPr>
          </a:p>
          <a:p>
            <a:pPr marL="139700" lvl="0" indent="0" algn="l" rtl="0">
              <a:lnSpc>
                <a:spcPct val="100000"/>
              </a:lnSpc>
              <a:spcBef>
                <a:spcPts val="0"/>
              </a:spcBef>
              <a:spcAft>
                <a:spcPts val="0"/>
              </a:spcAft>
              <a:buSzPts val="1400"/>
              <a:buNone/>
            </a:pPr>
            <a:endParaRPr sz="20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68" name="Google Shape;1068;p6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39</a:t>
            </a:fld>
            <a:endParaRPr/>
          </a:p>
        </p:txBody>
      </p:sp>
      <p:sp>
        <p:nvSpPr>
          <p:cNvPr id="1069" name="Google Shape;1069;p61"/>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61"/>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Surprise and Delight </a:t>
            </a:r>
            <a:br>
              <a:rPr lang="en-CA"/>
            </a:br>
            <a:endParaRPr/>
          </a:p>
        </p:txBody>
      </p:sp>
      <p:sp>
        <p:nvSpPr>
          <p:cNvPr id="1071" name="Google Shape;1071;p61"/>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6"/>
          <p:cNvSpPr txBox="1">
            <a:spLocks noGrp="1"/>
          </p:cNvSpPr>
          <p:nvPr>
            <p:ph type="title"/>
          </p:nvPr>
        </p:nvSpPr>
        <p:spPr>
          <a:xfrm>
            <a:off x="1786339" y="460155"/>
            <a:ext cx="7038321"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500" b="1">
                <a:solidFill>
                  <a:schemeClr val="dk1"/>
                </a:solidFill>
              </a:rPr>
              <a:t>Customer Service Certification Roadmap</a:t>
            </a:r>
            <a:endParaRPr sz="2500" b="1">
              <a:solidFill>
                <a:schemeClr val="dk1"/>
              </a:solidFill>
            </a:endParaRPr>
          </a:p>
        </p:txBody>
      </p:sp>
      <p:sp>
        <p:nvSpPr>
          <p:cNvPr id="702" name="Google Shape;702;p2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a:t>
            </a:fld>
            <a:endParaRPr/>
          </a:p>
        </p:txBody>
      </p:sp>
      <p:sp>
        <p:nvSpPr>
          <p:cNvPr id="703" name="Google Shape;703;p26"/>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26"/>
          <p:cNvSpPr/>
          <p:nvPr/>
        </p:nvSpPr>
        <p:spPr>
          <a:xfrm>
            <a:off x="0" y="26758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dk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05" name="Google Shape;705;p26"/>
          <p:cNvGrpSpPr/>
          <p:nvPr/>
        </p:nvGrpSpPr>
        <p:grpSpPr>
          <a:xfrm>
            <a:off x="1786339" y="2008201"/>
            <a:ext cx="473400" cy="473400"/>
            <a:chOff x="1786339" y="1703401"/>
            <a:chExt cx="473400" cy="473400"/>
          </a:xfrm>
        </p:grpSpPr>
        <p:sp>
          <p:nvSpPr>
            <p:cNvPr id="706" name="Google Shape;706;p26"/>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07" name="Google Shape;707;p26"/>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1</a:t>
              </a:r>
              <a:endParaRPr sz="1000" b="1" i="0" u="none" strike="noStrike" cap="none">
                <a:solidFill>
                  <a:schemeClr val="dk1"/>
                </a:solidFill>
                <a:latin typeface="Arial"/>
                <a:ea typeface="Arial"/>
                <a:cs typeface="Arial"/>
                <a:sym typeface="Arial"/>
              </a:endParaRPr>
            </a:p>
          </p:txBody>
        </p:sp>
      </p:grpSp>
      <p:grpSp>
        <p:nvGrpSpPr>
          <p:cNvPr id="708" name="Google Shape;708;p26"/>
          <p:cNvGrpSpPr/>
          <p:nvPr/>
        </p:nvGrpSpPr>
        <p:grpSpPr>
          <a:xfrm>
            <a:off x="3814414" y="2008201"/>
            <a:ext cx="473400" cy="473400"/>
            <a:chOff x="3814414" y="1703401"/>
            <a:chExt cx="473400" cy="473400"/>
          </a:xfrm>
        </p:grpSpPr>
        <p:sp>
          <p:nvSpPr>
            <p:cNvPr id="709" name="Google Shape;709;p26"/>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10" name="Google Shape;710;p26"/>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3</a:t>
              </a:r>
              <a:endParaRPr sz="1000" b="1" i="0" u="none" strike="noStrike" cap="none">
                <a:solidFill>
                  <a:schemeClr val="dk1"/>
                </a:solidFill>
                <a:latin typeface="Arial"/>
                <a:ea typeface="Arial"/>
                <a:cs typeface="Arial"/>
                <a:sym typeface="Arial"/>
              </a:endParaRPr>
            </a:p>
          </p:txBody>
        </p:sp>
      </p:grpSp>
      <p:grpSp>
        <p:nvGrpSpPr>
          <p:cNvPr id="711" name="Google Shape;711;p26"/>
          <p:cNvGrpSpPr/>
          <p:nvPr/>
        </p:nvGrpSpPr>
        <p:grpSpPr>
          <a:xfrm>
            <a:off x="5842489" y="2008201"/>
            <a:ext cx="473400" cy="473400"/>
            <a:chOff x="5842489" y="1703401"/>
            <a:chExt cx="473400" cy="473400"/>
          </a:xfrm>
        </p:grpSpPr>
        <p:sp>
          <p:nvSpPr>
            <p:cNvPr id="712" name="Google Shape;712;p26"/>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13" name="Google Shape;713;p26"/>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5</a:t>
              </a:r>
              <a:endParaRPr sz="1000" b="1" i="0" u="none" strike="noStrike" cap="none">
                <a:solidFill>
                  <a:schemeClr val="dk1"/>
                </a:solidFill>
                <a:latin typeface="Arial"/>
                <a:ea typeface="Arial"/>
                <a:cs typeface="Arial"/>
                <a:sym typeface="Arial"/>
              </a:endParaRPr>
            </a:p>
          </p:txBody>
        </p:sp>
      </p:grpSp>
      <p:sp>
        <p:nvSpPr>
          <p:cNvPr id="714" name="Google Shape;714;p26"/>
          <p:cNvSpPr/>
          <p:nvPr/>
        </p:nvSpPr>
        <p:spPr>
          <a:xfrm rot="-2675711">
            <a:off x="6950142" y="39504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15" name="Google Shape;715;p26"/>
          <p:cNvSpPr/>
          <p:nvPr/>
        </p:nvSpPr>
        <p:spPr>
          <a:xfrm rot="24289" flipH="1">
            <a:off x="7050464" y="40573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p:txBody>
      </p:sp>
      <p:grpSp>
        <p:nvGrpSpPr>
          <p:cNvPr id="716" name="Google Shape;716;p26"/>
          <p:cNvGrpSpPr/>
          <p:nvPr/>
        </p:nvGrpSpPr>
        <p:grpSpPr>
          <a:xfrm>
            <a:off x="4852739" y="3881100"/>
            <a:ext cx="473400" cy="473400"/>
            <a:chOff x="4852739" y="3576300"/>
            <a:chExt cx="473400" cy="473400"/>
          </a:xfrm>
        </p:grpSpPr>
        <p:sp>
          <p:nvSpPr>
            <p:cNvPr id="717" name="Google Shape;717;p26"/>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18" name="Google Shape;718;p26"/>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4</a:t>
              </a:r>
              <a:endParaRPr sz="1000" b="1" i="0" u="none" strike="noStrike" cap="none">
                <a:solidFill>
                  <a:schemeClr val="dk1"/>
                </a:solidFill>
                <a:latin typeface="Arial"/>
                <a:ea typeface="Arial"/>
                <a:cs typeface="Arial"/>
                <a:sym typeface="Arial"/>
              </a:endParaRPr>
            </a:p>
          </p:txBody>
        </p:sp>
      </p:grpSp>
      <p:grpSp>
        <p:nvGrpSpPr>
          <p:cNvPr id="719" name="Google Shape;719;p26"/>
          <p:cNvGrpSpPr/>
          <p:nvPr/>
        </p:nvGrpSpPr>
        <p:grpSpPr>
          <a:xfrm>
            <a:off x="2824664" y="3881100"/>
            <a:ext cx="473400" cy="473400"/>
            <a:chOff x="2824664" y="3576300"/>
            <a:chExt cx="473400" cy="473400"/>
          </a:xfrm>
        </p:grpSpPr>
        <p:sp>
          <p:nvSpPr>
            <p:cNvPr id="720" name="Google Shape;720;p26"/>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21" name="Google Shape;721;p26"/>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2</a:t>
              </a:r>
              <a:endParaRPr sz="1000" b="1" i="0" u="none" strike="noStrike" cap="none">
                <a:solidFill>
                  <a:schemeClr val="dk1"/>
                </a:solidFill>
                <a:latin typeface="Arial"/>
                <a:ea typeface="Arial"/>
                <a:cs typeface="Arial"/>
                <a:sym typeface="Arial"/>
              </a:endParaRPr>
            </a:p>
          </p:txBody>
        </p:sp>
      </p:grpSp>
      <p:sp>
        <p:nvSpPr>
          <p:cNvPr id="722" name="Google Shape;722;p26"/>
          <p:cNvSpPr txBox="1"/>
          <p:nvPr/>
        </p:nvSpPr>
        <p:spPr>
          <a:xfrm>
            <a:off x="1300632" y="1443670"/>
            <a:ext cx="144481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00E1C6"/>
                </a:solidFill>
                <a:latin typeface="Arial"/>
                <a:ea typeface="Arial"/>
                <a:cs typeface="Arial"/>
                <a:sym typeface="Arial"/>
              </a:rPr>
              <a:t>Module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Definition and Relevance</a:t>
            </a:r>
            <a:endParaRPr sz="1200" b="1" i="0" u="none" strike="noStrike" cap="none">
              <a:solidFill>
                <a:schemeClr val="dk1"/>
              </a:solidFill>
              <a:latin typeface="Arial"/>
              <a:ea typeface="Arial"/>
              <a:cs typeface="Arial"/>
              <a:sym typeface="Arial"/>
            </a:endParaRPr>
          </a:p>
        </p:txBody>
      </p:sp>
      <p:sp>
        <p:nvSpPr>
          <p:cNvPr id="723" name="Google Shape;723;p26"/>
          <p:cNvSpPr txBox="1"/>
          <p:nvPr/>
        </p:nvSpPr>
        <p:spPr>
          <a:xfrm>
            <a:off x="3377205" y="1443670"/>
            <a:ext cx="1286400" cy="55063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2C9DDE"/>
                </a:solidFill>
                <a:latin typeface="Arial"/>
                <a:ea typeface="Arial"/>
                <a:cs typeface="Arial"/>
                <a:sym typeface="Arial"/>
              </a:rPr>
              <a:t>Module 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Surprise and Delight!</a:t>
            </a:r>
            <a:endParaRPr sz="1200" b="1" i="0" u="none" strike="noStrike" cap="none">
              <a:solidFill>
                <a:schemeClr val="dk1"/>
              </a:solidFill>
              <a:latin typeface="Arial"/>
              <a:ea typeface="Arial"/>
              <a:cs typeface="Arial"/>
              <a:sym typeface="Arial"/>
            </a:endParaRPr>
          </a:p>
        </p:txBody>
      </p:sp>
      <p:sp>
        <p:nvSpPr>
          <p:cNvPr id="724" name="Google Shape;724;p26"/>
          <p:cNvSpPr txBox="1"/>
          <p:nvPr/>
        </p:nvSpPr>
        <p:spPr>
          <a:xfrm>
            <a:off x="5436010" y="14609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4C4ED5"/>
                </a:solidFill>
                <a:latin typeface="Arial"/>
                <a:ea typeface="Arial"/>
                <a:cs typeface="Arial"/>
                <a:sym typeface="Arial"/>
              </a:rPr>
              <a:t>Module 5:</a:t>
            </a:r>
            <a:r>
              <a:rPr lang="en-CA" sz="1400" b="0" i="0" u="none" strike="noStrike" cap="none">
                <a:solidFill>
                  <a:srgbClr val="4C4ED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Customer Service in your SHSM Sector</a:t>
            </a:r>
            <a:endParaRPr sz="1200" b="1" i="0" u="none" strike="noStrike" cap="none">
              <a:solidFill>
                <a:schemeClr val="dk1"/>
              </a:solidFill>
              <a:latin typeface="Arial"/>
              <a:ea typeface="Arial"/>
              <a:cs typeface="Arial"/>
              <a:sym typeface="Arial"/>
            </a:endParaRPr>
          </a:p>
        </p:txBody>
      </p:sp>
      <p:sp>
        <p:nvSpPr>
          <p:cNvPr id="725" name="Google Shape;725;p26"/>
          <p:cNvSpPr txBox="1"/>
          <p:nvPr/>
        </p:nvSpPr>
        <p:spPr>
          <a:xfrm>
            <a:off x="241817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19BBD5"/>
                </a:solidFill>
                <a:latin typeface="Arial"/>
                <a:ea typeface="Arial"/>
                <a:cs typeface="Arial"/>
                <a:sym typeface="Arial"/>
              </a:rPr>
              <a:t>Module 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Essential Skills and  Traits</a:t>
            </a:r>
            <a:endParaRPr sz="1200" b="1" i="0" u="none" strike="noStrike" cap="none">
              <a:solidFill>
                <a:schemeClr val="dk1"/>
              </a:solidFill>
              <a:latin typeface="Arial"/>
              <a:ea typeface="Arial"/>
              <a:cs typeface="Arial"/>
              <a:sym typeface="Arial"/>
            </a:endParaRPr>
          </a:p>
        </p:txBody>
      </p:sp>
      <p:sp>
        <p:nvSpPr>
          <p:cNvPr id="726" name="Google Shape;726;p26"/>
          <p:cNvSpPr txBox="1"/>
          <p:nvPr/>
        </p:nvSpPr>
        <p:spPr>
          <a:xfrm>
            <a:off x="444625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3274E1"/>
                </a:solidFill>
                <a:latin typeface="Arial"/>
                <a:ea typeface="Arial"/>
                <a:cs typeface="Arial"/>
                <a:sym typeface="Arial"/>
              </a:rPr>
              <a:t>Module 4: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Typical Customer Scenarios</a:t>
            </a:r>
            <a:endParaRPr sz="1400" b="0" i="0" u="none" strike="noStrike" cap="none">
              <a:solidFill>
                <a:srgbClr val="000000"/>
              </a:solidFill>
              <a:latin typeface="Arial"/>
              <a:ea typeface="Arial"/>
              <a:cs typeface="Arial"/>
              <a:sym typeface="Arial"/>
            </a:endParaRPr>
          </a:p>
        </p:txBody>
      </p:sp>
      <p:sp>
        <p:nvSpPr>
          <p:cNvPr id="727" name="Google Shape;727;p26"/>
          <p:cNvSpPr txBox="1"/>
          <p:nvPr/>
        </p:nvSpPr>
        <p:spPr>
          <a:xfrm>
            <a:off x="6474335" y="43684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5CF55F"/>
                </a:solidFill>
                <a:latin typeface="Arial"/>
                <a:ea typeface="Arial"/>
                <a:cs typeface="Arial"/>
                <a:sym typeface="Arial"/>
              </a:rPr>
              <a:t>Optional: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Sector Partner Experience</a:t>
            </a:r>
            <a:endParaRPr sz="1200" b="1" i="0" u="none" strike="noStrike" cap="none">
              <a:solidFill>
                <a:schemeClr val="dk1"/>
              </a:solidFill>
              <a:latin typeface="Arial"/>
              <a:ea typeface="Arial"/>
              <a:cs typeface="Arial"/>
              <a:sym typeface="Arial"/>
            </a:endParaRPr>
          </a:p>
        </p:txBody>
      </p:sp>
      <p:sp>
        <p:nvSpPr>
          <p:cNvPr id="728" name="Google Shape;728;p26"/>
          <p:cNvSpPr/>
          <p:nvPr/>
        </p:nvSpPr>
        <p:spPr>
          <a:xfrm>
            <a:off x="745955" y="1502596"/>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6"/>
          <p:cNvSpPr/>
          <p:nvPr/>
        </p:nvSpPr>
        <p:spPr>
          <a:xfrm>
            <a:off x="6994098" y="3966925"/>
            <a:ext cx="248174" cy="279705"/>
          </a:xfrm>
          <a:prstGeom prst="star5">
            <a:avLst>
              <a:gd name="adj" fmla="val 19098"/>
              <a:gd name="hf" fmla="val 105146"/>
              <a:gd name="vf" fmla="val 11055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1075"/>
        <p:cNvGrpSpPr/>
        <p:nvPr/>
      </p:nvGrpSpPr>
      <p:grpSpPr>
        <a:xfrm>
          <a:off x="0" y="0"/>
          <a:ext cx="0" cy="0"/>
          <a:chOff x="0" y="0"/>
          <a:chExt cx="0" cy="0"/>
        </a:xfrm>
      </p:grpSpPr>
      <p:sp>
        <p:nvSpPr>
          <p:cNvPr id="1076" name="Google Shape;1076;p6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40</a:t>
            </a:fld>
            <a:endParaRPr/>
          </a:p>
        </p:txBody>
      </p:sp>
      <p:pic>
        <p:nvPicPr>
          <p:cNvPr id="1077" name="Google Shape;1077;p62" descr="30 Motivational Jeff Bezos Quotes for Business Owners (2021) | Wealthy  Gorilla"/>
          <p:cNvPicPr preferRelativeResize="0"/>
          <p:nvPr/>
        </p:nvPicPr>
        <p:blipFill rotWithShape="1">
          <a:blip r:embed="rId3">
            <a:alphaModFix/>
          </a:blip>
          <a:srcRect/>
          <a:stretch/>
        </p:blipFill>
        <p:spPr>
          <a:xfrm>
            <a:off x="13557" y="0"/>
            <a:ext cx="9116886" cy="526310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63"/>
          <p:cNvSpPr txBox="1">
            <a:spLocks noGrp="1"/>
          </p:cNvSpPr>
          <p:nvPr>
            <p:ph type="body" idx="1"/>
          </p:nvPr>
        </p:nvSpPr>
        <p:spPr>
          <a:xfrm>
            <a:off x="1062723" y="1362859"/>
            <a:ext cx="6994579" cy="2789022"/>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Char char="◇"/>
            </a:pPr>
            <a:r>
              <a:rPr lang="en-CA" sz="2100">
                <a:solidFill>
                  <a:schemeClr val="dk1"/>
                </a:solidFill>
              </a:rPr>
              <a:t>A very effective method of thanking and appreciating customers</a:t>
            </a:r>
            <a:endParaRPr/>
          </a:p>
          <a:p>
            <a:pPr marL="457200" lvl="0" indent="-317500" algn="l" rtl="0">
              <a:lnSpc>
                <a:spcPct val="100000"/>
              </a:lnSpc>
              <a:spcBef>
                <a:spcPts val="600"/>
              </a:spcBef>
              <a:spcAft>
                <a:spcPts val="0"/>
              </a:spcAft>
              <a:buSzPts val="1400"/>
              <a:buChar char="◇"/>
            </a:pPr>
            <a:r>
              <a:rPr lang="en-CA" sz="2100">
                <a:solidFill>
                  <a:schemeClr val="dk1"/>
                </a:solidFill>
              </a:rPr>
              <a:t>Creates connections with customers</a:t>
            </a:r>
            <a:endParaRPr/>
          </a:p>
          <a:p>
            <a:pPr marL="457200" lvl="0" indent="-317500" algn="l" rtl="0">
              <a:lnSpc>
                <a:spcPct val="100000"/>
              </a:lnSpc>
              <a:spcBef>
                <a:spcPts val="600"/>
              </a:spcBef>
              <a:spcAft>
                <a:spcPts val="0"/>
              </a:spcAft>
              <a:buSzPts val="1400"/>
              <a:buChar char="◇"/>
            </a:pPr>
            <a:r>
              <a:rPr lang="en-CA" sz="2100">
                <a:solidFill>
                  <a:schemeClr val="dk1"/>
                </a:solidFill>
              </a:rPr>
              <a:t>Builds long-term relationships with customers</a:t>
            </a:r>
            <a:endParaRPr/>
          </a:p>
          <a:p>
            <a:pPr marL="457200" lvl="0" indent="-317500" algn="l" rtl="0">
              <a:lnSpc>
                <a:spcPct val="100000"/>
              </a:lnSpc>
              <a:spcBef>
                <a:spcPts val="600"/>
              </a:spcBef>
              <a:spcAft>
                <a:spcPts val="0"/>
              </a:spcAft>
              <a:buSzPts val="1400"/>
              <a:buChar char="◇"/>
            </a:pPr>
            <a:r>
              <a:rPr lang="en-CA" sz="2100">
                <a:solidFill>
                  <a:schemeClr val="dk1"/>
                </a:solidFill>
              </a:rPr>
              <a:t>Builds further loyalty with existing customers</a:t>
            </a:r>
            <a:endParaRPr/>
          </a:p>
          <a:p>
            <a:pPr marL="457200" lvl="0" indent="-317500" algn="l" rtl="0">
              <a:lnSpc>
                <a:spcPct val="100000"/>
              </a:lnSpc>
              <a:spcBef>
                <a:spcPts val="600"/>
              </a:spcBef>
              <a:spcAft>
                <a:spcPts val="0"/>
              </a:spcAft>
              <a:buSzPts val="1400"/>
              <a:buChar char="◇"/>
            </a:pPr>
            <a:r>
              <a:rPr lang="en-CA" sz="2100">
                <a:solidFill>
                  <a:schemeClr val="dk1"/>
                </a:solidFill>
              </a:rPr>
              <a:t>Creates positive word-of-mouth </a:t>
            </a:r>
            <a:endParaRPr/>
          </a:p>
          <a:p>
            <a:pPr marL="457200" lvl="0" indent="-317500" algn="l" rtl="0">
              <a:lnSpc>
                <a:spcPct val="100000"/>
              </a:lnSpc>
              <a:spcBef>
                <a:spcPts val="600"/>
              </a:spcBef>
              <a:spcAft>
                <a:spcPts val="0"/>
              </a:spcAft>
              <a:buSzPts val="1400"/>
              <a:buChar char="◇"/>
            </a:pPr>
            <a:r>
              <a:rPr lang="en-CA" sz="2100">
                <a:solidFill>
                  <a:schemeClr val="dk1"/>
                </a:solidFill>
              </a:rPr>
              <a:t>A very effective marketing strategy as well</a:t>
            </a:r>
            <a:endParaRPr/>
          </a:p>
          <a:p>
            <a:pPr marL="139700" lvl="0" indent="0" algn="l" rtl="0">
              <a:lnSpc>
                <a:spcPct val="100000"/>
              </a:lnSpc>
              <a:spcBef>
                <a:spcPts val="600"/>
              </a:spcBef>
              <a:spcAft>
                <a:spcPts val="0"/>
              </a:spcAft>
              <a:buSzPts val="1400"/>
              <a:buNone/>
            </a:pPr>
            <a:endParaRPr sz="2200">
              <a:solidFill>
                <a:schemeClr val="dk1"/>
              </a:solidFill>
            </a:endParaRPr>
          </a:p>
          <a:p>
            <a:pPr marL="139700" lvl="0" indent="0" algn="l" rtl="0">
              <a:lnSpc>
                <a:spcPct val="100000"/>
              </a:lnSpc>
              <a:spcBef>
                <a:spcPts val="600"/>
              </a:spcBef>
              <a:spcAft>
                <a:spcPts val="0"/>
              </a:spcAft>
              <a:buSzPts val="1400"/>
              <a:buNone/>
            </a:pPr>
            <a:r>
              <a:rPr lang="en-CA" sz="2000" b="1">
                <a:solidFill>
                  <a:schemeClr val="dk1"/>
                </a:solidFill>
              </a:rPr>
              <a:t>All of these benefits creates more business for the business!</a:t>
            </a:r>
            <a:endParaRPr/>
          </a:p>
          <a:p>
            <a:pPr marL="457200" lvl="0" indent="-228600" algn="l" rtl="0">
              <a:lnSpc>
                <a:spcPct val="100000"/>
              </a:lnSpc>
              <a:spcBef>
                <a:spcPts val="600"/>
              </a:spcBef>
              <a:spcAft>
                <a:spcPts val="0"/>
              </a:spcAft>
              <a:buSzPts val="1400"/>
              <a:buNone/>
            </a:pPr>
            <a:endParaRPr sz="2000">
              <a:solidFill>
                <a:schemeClr val="dk1"/>
              </a:solidFill>
            </a:endParaRPr>
          </a:p>
          <a:p>
            <a:pPr marL="0" lvl="0" indent="0" algn="l" rtl="0">
              <a:lnSpc>
                <a:spcPct val="100000"/>
              </a:lnSpc>
              <a:spcBef>
                <a:spcPts val="600"/>
              </a:spcBef>
              <a:spcAft>
                <a:spcPts val="0"/>
              </a:spcAft>
              <a:buSzPts val="1400"/>
              <a:buNone/>
            </a:pPr>
            <a:endParaRPr sz="2000">
              <a:solidFill>
                <a:schemeClr val="dk1"/>
              </a:solidFill>
            </a:endParaRPr>
          </a:p>
        </p:txBody>
      </p:sp>
      <p:sp>
        <p:nvSpPr>
          <p:cNvPr id="1083" name="Google Shape;1083;p6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41</a:t>
            </a:fld>
            <a:endParaRPr/>
          </a:p>
        </p:txBody>
      </p:sp>
      <p:sp>
        <p:nvSpPr>
          <p:cNvPr id="1084" name="Google Shape;1084;p63"/>
          <p:cNvSpPr/>
          <p:nvPr/>
        </p:nvSpPr>
        <p:spPr>
          <a:xfrm>
            <a:off x="8025063" y="3915025"/>
            <a:ext cx="312821" cy="314172"/>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63"/>
          <p:cNvSpPr txBox="1">
            <a:spLocks noGrp="1"/>
          </p:cNvSpPr>
          <p:nvPr>
            <p:ph type="title"/>
          </p:nvPr>
        </p:nvSpPr>
        <p:spPr>
          <a:xfrm>
            <a:off x="1783661" y="1412950"/>
            <a:ext cx="6994579"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Benefits of Surprise and Delight </a:t>
            </a:r>
            <a:br>
              <a:rPr lang="en-CA"/>
            </a:br>
            <a:endParaRPr/>
          </a:p>
        </p:txBody>
      </p:sp>
      <p:sp>
        <p:nvSpPr>
          <p:cNvPr id="1086" name="Google Shape;1086;p63"/>
          <p:cNvSpPr/>
          <p:nvPr/>
        </p:nvSpPr>
        <p:spPr>
          <a:xfrm>
            <a:off x="723974" y="1486454"/>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FF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87" name="Google Shape;1087;p63"/>
          <p:cNvGrpSpPr/>
          <p:nvPr/>
        </p:nvGrpSpPr>
        <p:grpSpPr>
          <a:xfrm>
            <a:off x="8778240" y="3783372"/>
            <a:ext cx="303698" cy="445825"/>
            <a:chOff x="655600" y="3183978"/>
            <a:chExt cx="490627" cy="720234"/>
          </a:xfrm>
        </p:grpSpPr>
        <p:sp>
          <p:nvSpPr>
            <p:cNvPr id="1088" name="Google Shape;1088;p63"/>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9" name="Google Shape;1089;p63"/>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0" name="Google Shape;1090;p63"/>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1" name="Google Shape;1091;p63"/>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92" name="Google Shape;1092;p63"/>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1096"/>
        <p:cNvGrpSpPr/>
        <p:nvPr/>
      </p:nvGrpSpPr>
      <p:grpSpPr>
        <a:xfrm>
          <a:off x="0" y="0"/>
          <a:ext cx="0" cy="0"/>
          <a:chOff x="0" y="0"/>
          <a:chExt cx="0" cy="0"/>
        </a:xfrm>
      </p:grpSpPr>
      <p:pic>
        <p:nvPicPr>
          <p:cNvPr id="1097" name="Google Shape;1097;p64" descr="surprise and delight"/>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65"/>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Investigate and Describe</a:t>
            </a:r>
            <a:endParaRPr sz="3000"/>
          </a:p>
        </p:txBody>
      </p:sp>
      <p:sp>
        <p:nvSpPr>
          <p:cNvPr id="1103" name="Google Shape;1103;p65"/>
          <p:cNvSpPr txBox="1">
            <a:spLocks noGrp="1"/>
          </p:cNvSpPr>
          <p:nvPr>
            <p:ph type="body" idx="1"/>
          </p:nvPr>
        </p:nvSpPr>
        <p:spPr>
          <a:xfrm>
            <a:off x="1463956" y="1382874"/>
            <a:ext cx="6336043" cy="3581601"/>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Watch one (or all!) of the videos that show a company surprising and delighting their customers.</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In the student handout, describe the surprise and delight strategy for </a:t>
            </a:r>
            <a:r>
              <a:rPr lang="en-CA" sz="2100" b="1">
                <a:solidFill>
                  <a:schemeClr val="dk1"/>
                </a:solidFill>
              </a:rPr>
              <a:t>one</a:t>
            </a:r>
            <a:r>
              <a:rPr lang="en-CA" sz="2100">
                <a:solidFill>
                  <a:schemeClr val="dk1"/>
                </a:solidFill>
              </a:rPr>
              <a:t> of the companies.</a:t>
            </a:r>
            <a:endParaRPr/>
          </a:p>
          <a:p>
            <a:pPr marL="971550" lvl="1" indent="-514350" algn="l" rtl="0">
              <a:lnSpc>
                <a:spcPct val="100000"/>
              </a:lnSpc>
              <a:spcBef>
                <a:spcPts val="600"/>
              </a:spcBef>
              <a:spcAft>
                <a:spcPts val="0"/>
              </a:spcAft>
              <a:buSzPts val="1400"/>
              <a:buFont typeface="Arial"/>
              <a:buChar char="•"/>
            </a:pPr>
            <a:r>
              <a:rPr lang="en-CA" sz="1800">
                <a:solidFill>
                  <a:schemeClr val="dk1"/>
                </a:solidFill>
              </a:rPr>
              <a:t>Discuss with other SHSM students or think about it on your own.</a:t>
            </a:r>
            <a:endParaRPr/>
          </a:p>
          <a:p>
            <a:pPr marL="514350" lvl="0" indent="-514350" algn="l" rtl="0">
              <a:lnSpc>
                <a:spcPct val="100000"/>
              </a:lnSpc>
              <a:spcBef>
                <a:spcPts val="600"/>
              </a:spcBef>
              <a:spcAft>
                <a:spcPts val="0"/>
              </a:spcAft>
              <a:buSzPts val="1400"/>
              <a:buFont typeface="Arial"/>
              <a:buAutoNum type="arabicPeriod"/>
            </a:pPr>
            <a:r>
              <a:rPr lang="en-CA" sz="2100">
                <a:solidFill>
                  <a:schemeClr val="dk1"/>
                </a:solidFill>
              </a:rPr>
              <a:t>Explain the way in which the surprise and delight strategy creates a connection with the customer</a:t>
            </a:r>
            <a:endParaRPr sz="2100">
              <a:solidFill>
                <a:schemeClr val="dk1"/>
              </a:solidFill>
            </a:endParaRPr>
          </a:p>
        </p:txBody>
      </p:sp>
      <p:sp>
        <p:nvSpPr>
          <p:cNvPr id="1104" name="Google Shape;1104;p6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43</a:t>
            </a:fld>
            <a:endParaRPr/>
          </a:p>
        </p:txBody>
      </p:sp>
      <p:sp>
        <p:nvSpPr>
          <p:cNvPr id="1105" name="Google Shape;1105;p65"/>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65"/>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7" name="Google Shape;1107;p65"/>
          <p:cNvGrpSpPr/>
          <p:nvPr/>
        </p:nvGrpSpPr>
        <p:grpSpPr>
          <a:xfrm>
            <a:off x="562257" y="1284190"/>
            <a:ext cx="901699" cy="645300"/>
            <a:chOff x="5255200" y="3006475"/>
            <a:chExt cx="511700" cy="378575"/>
          </a:xfrm>
        </p:grpSpPr>
        <p:sp>
          <p:nvSpPr>
            <p:cNvPr id="1108" name="Google Shape;1108;p65"/>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109" name="Google Shape;1109;p65"/>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110" name="Google Shape;1110;p65"/>
          <p:cNvGrpSpPr/>
          <p:nvPr/>
        </p:nvGrpSpPr>
        <p:grpSpPr>
          <a:xfrm>
            <a:off x="7971396" y="471128"/>
            <a:ext cx="775254" cy="787574"/>
            <a:chOff x="1922075" y="1629000"/>
            <a:chExt cx="437200" cy="437201"/>
          </a:xfrm>
        </p:grpSpPr>
        <p:sp>
          <p:nvSpPr>
            <p:cNvPr id="1111" name="Google Shape;1111;p65"/>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65"/>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sp>
        <p:nvSpPr>
          <p:cNvPr id="1117" name="Google Shape;1117;p66"/>
          <p:cNvSpPr txBox="1">
            <a:spLocks noGrp="1"/>
          </p:cNvSpPr>
          <p:nvPr>
            <p:ph type="title"/>
          </p:nvPr>
        </p:nvSpPr>
        <p:spPr>
          <a:xfrm>
            <a:off x="0" y="0"/>
            <a:ext cx="4944300"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400" b="1">
                <a:solidFill>
                  <a:schemeClr val="dk1"/>
                </a:solidFill>
              </a:rPr>
              <a:t>Coca Cola Happiness Machine</a:t>
            </a:r>
            <a:endParaRPr/>
          </a:p>
        </p:txBody>
      </p:sp>
      <p:sp>
        <p:nvSpPr>
          <p:cNvPr id="1118" name="Google Shape;1118;p6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44</a:t>
            </a:fld>
            <a:endParaRPr/>
          </a:p>
        </p:txBody>
      </p:sp>
      <p:pic>
        <p:nvPicPr>
          <p:cNvPr id="1119" name="Google Shape;1119;p66" title="Coca-Cola Happiness Machine at the World of Coca-Cola in Atlanta"/>
          <p:cNvPicPr preferRelativeResize="0"/>
          <p:nvPr/>
        </p:nvPicPr>
        <p:blipFill rotWithShape="1">
          <a:blip r:embed="rId3">
            <a:alphaModFix/>
          </a:blip>
          <a:srcRect/>
          <a:stretch/>
        </p:blipFill>
        <p:spPr>
          <a:xfrm>
            <a:off x="914400" y="645300"/>
            <a:ext cx="7541998" cy="42612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9"/>
                                        </p:tgtEl>
                                        <p:attrNameLst>
                                          <p:attrName>style.visibility</p:attrName>
                                        </p:attrNameLst>
                                      </p:cBhvr>
                                      <p:to>
                                        <p:strVal val="visible"/>
                                      </p:to>
                                    </p:set>
                                    <p:animEffect transition="in" filter="fade">
                                      <p:cBhvr>
                                        <p:cTn id="7" dur="1"/>
                                        <p:tgtEl>
                                          <p:spTgt spid="1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1123"/>
        <p:cNvGrpSpPr/>
        <p:nvPr/>
      </p:nvGrpSpPr>
      <p:grpSpPr>
        <a:xfrm>
          <a:off x="0" y="0"/>
          <a:ext cx="0" cy="0"/>
          <a:chOff x="0" y="0"/>
          <a:chExt cx="0" cy="0"/>
        </a:xfrm>
      </p:grpSpPr>
      <p:sp>
        <p:nvSpPr>
          <p:cNvPr id="1124" name="Google Shape;1124;p6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45</a:t>
            </a:fld>
            <a:endParaRPr/>
          </a:p>
        </p:txBody>
      </p:sp>
      <p:pic>
        <p:nvPicPr>
          <p:cNvPr id="1125" name="Google Shape;1125;p67" title="Coca-Cola Happiness Truck Poland"/>
          <p:cNvPicPr preferRelativeResize="0"/>
          <p:nvPr/>
        </p:nvPicPr>
        <p:blipFill rotWithShape="1">
          <a:blip r:embed="rId3">
            <a:alphaModFix/>
          </a:blip>
          <a:srcRect/>
          <a:stretch/>
        </p:blipFill>
        <p:spPr>
          <a:xfrm>
            <a:off x="562257" y="496475"/>
            <a:ext cx="7746274" cy="4376645"/>
          </a:xfrm>
          <a:prstGeom prst="rect">
            <a:avLst/>
          </a:prstGeom>
          <a:noFill/>
          <a:ln>
            <a:noFill/>
          </a:ln>
        </p:spPr>
      </p:pic>
      <p:sp>
        <p:nvSpPr>
          <p:cNvPr id="1126" name="Google Shape;1126;p67"/>
          <p:cNvSpPr txBox="1"/>
          <p:nvPr/>
        </p:nvSpPr>
        <p:spPr>
          <a:xfrm>
            <a:off x="13557" y="96365"/>
            <a:ext cx="83316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FFFFFF"/>
                </a:solidFill>
                <a:latin typeface="Nixie One"/>
                <a:ea typeface="Nixie One"/>
                <a:cs typeface="Nixie One"/>
                <a:sym typeface="Nixie One"/>
              </a:rPr>
              <a:t>Coke Happiness Truck, Poland </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5"/>
                                        </p:tgtEl>
                                        <p:attrNameLst>
                                          <p:attrName>style.visibility</p:attrName>
                                        </p:attrNameLst>
                                      </p:cBhvr>
                                      <p:to>
                                        <p:strVal val="visible"/>
                                      </p:to>
                                    </p:set>
                                    <p:animEffect transition="in" filter="fade">
                                      <p:cBhvr>
                                        <p:cTn id="7" dur="1"/>
                                        <p:tgtEl>
                                          <p:spTgt spid="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1130"/>
        <p:cNvGrpSpPr/>
        <p:nvPr/>
      </p:nvGrpSpPr>
      <p:grpSpPr>
        <a:xfrm>
          <a:off x="0" y="0"/>
          <a:ext cx="0" cy="0"/>
          <a:chOff x="0" y="0"/>
          <a:chExt cx="0" cy="0"/>
        </a:xfrm>
      </p:grpSpPr>
      <p:sp>
        <p:nvSpPr>
          <p:cNvPr id="1131" name="Google Shape;1131;p6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46</a:t>
            </a:fld>
            <a:endParaRPr/>
          </a:p>
        </p:txBody>
      </p:sp>
      <p:pic>
        <p:nvPicPr>
          <p:cNvPr id="1132" name="Google Shape;1132;p68" title="Sometimes you just want to say thank you #TDThanksYou"/>
          <p:cNvPicPr preferRelativeResize="0"/>
          <p:nvPr/>
        </p:nvPicPr>
        <p:blipFill rotWithShape="1">
          <a:blip r:embed="rId3">
            <a:alphaModFix/>
          </a:blip>
          <a:srcRect/>
          <a:stretch/>
        </p:blipFill>
        <p:spPr>
          <a:xfrm>
            <a:off x="718158" y="609635"/>
            <a:ext cx="7707684" cy="4354840"/>
          </a:xfrm>
          <a:prstGeom prst="rect">
            <a:avLst/>
          </a:prstGeom>
          <a:noFill/>
          <a:ln>
            <a:noFill/>
          </a:ln>
        </p:spPr>
      </p:pic>
      <p:sp>
        <p:nvSpPr>
          <p:cNvPr id="1133" name="Google Shape;1133;p68"/>
          <p:cNvSpPr txBox="1"/>
          <p:nvPr/>
        </p:nvSpPr>
        <p:spPr>
          <a:xfrm>
            <a:off x="0" y="-30980"/>
            <a:ext cx="871292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CA" sz="2400" b="1" i="0" u="none" strike="noStrike" cap="none">
                <a:solidFill>
                  <a:srgbClr val="FFFFFF"/>
                </a:solidFill>
                <a:latin typeface="Nixie One"/>
                <a:ea typeface="Nixie One"/>
                <a:cs typeface="Nixie One"/>
                <a:sym typeface="Nixie One"/>
              </a:rPr>
              <a:t>TD Bank – ATM (Automated Thank You Machine) #tdthanksyou</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2"/>
                                        </p:tgtEl>
                                        <p:attrNameLst>
                                          <p:attrName>style.visibility</p:attrName>
                                        </p:attrNameLst>
                                      </p:cBhvr>
                                      <p:to>
                                        <p:strVal val="visible"/>
                                      </p:to>
                                    </p:set>
                                    <p:animEffect transition="in" filter="fade">
                                      <p:cBhvr>
                                        <p:cTn id="7" dur="1"/>
                                        <p:tgtEl>
                                          <p:spTgt spid="1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1137"/>
        <p:cNvGrpSpPr/>
        <p:nvPr/>
      </p:nvGrpSpPr>
      <p:grpSpPr>
        <a:xfrm>
          <a:off x="0" y="0"/>
          <a:ext cx="0" cy="0"/>
          <a:chOff x="0" y="0"/>
          <a:chExt cx="0" cy="0"/>
        </a:xfrm>
      </p:grpSpPr>
      <p:sp>
        <p:nvSpPr>
          <p:cNvPr id="1138" name="Google Shape;1138;p69"/>
          <p:cNvSpPr txBox="1">
            <a:spLocks noGrp="1"/>
          </p:cNvSpPr>
          <p:nvPr>
            <p:ph type="title"/>
          </p:nvPr>
        </p:nvSpPr>
        <p:spPr>
          <a:xfrm>
            <a:off x="0" y="0"/>
            <a:ext cx="4944300"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Kleenex – #sharekleenexcare</a:t>
            </a:r>
            <a:endParaRPr/>
          </a:p>
        </p:txBody>
      </p:sp>
      <p:sp>
        <p:nvSpPr>
          <p:cNvPr id="1139" name="Google Shape;1139;p6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47</a:t>
            </a:fld>
            <a:endParaRPr/>
          </a:p>
        </p:txBody>
      </p:sp>
      <p:pic>
        <p:nvPicPr>
          <p:cNvPr id="1140" name="Google Shape;1140;p69" title="Kleenex and Hurrier #ShareKleenexCare"/>
          <p:cNvPicPr preferRelativeResize="0"/>
          <p:nvPr/>
        </p:nvPicPr>
        <p:blipFill rotWithShape="1">
          <a:blip r:embed="rId3">
            <a:alphaModFix/>
          </a:blip>
          <a:srcRect/>
          <a:stretch/>
        </p:blipFill>
        <p:spPr>
          <a:xfrm>
            <a:off x="679269" y="490445"/>
            <a:ext cx="7993797" cy="42950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0"/>
                                        </p:tgtEl>
                                        <p:attrNameLst>
                                          <p:attrName>style.visibility</p:attrName>
                                        </p:attrNameLst>
                                      </p:cBhvr>
                                      <p:to>
                                        <p:strVal val="visible"/>
                                      </p:to>
                                    </p:set>
                                    <p:animEffect transition="in" filter="fade">
                                      <p:cBhvr>
                                        <p:cTn id="7" dur="1"/>
                                        <p:tgtEl>
                                          <p:spTgt spid="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1145" name="Google Shape;1145;p7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48</a:t>
            </a:fld>
            <a:endParaRPr/>
          </a:p>
        </p:txBody>
      </p:sp>
      <p:pic>
        <p:nvPicPr>
          <p:cNvPr id="1146" name="Google Shape;1146;p70" title="WestJet Christmas Miracle: The Season to Give"/>
          <p:cNvPicPr preferRelativeResize="0"/>
          <p:nvPr/>
        </p:nvPicPr>
        <p:blipFill rotWithShape="1">
          <a:blip r:embed="rId3">
            <a:alphaModFix/>
          </a:blip>
          <a:srcRect/>
          <a:stretch/>
        </p:blipFill>
        <p:spPr>
          <a:xfrm>
            <a:off x="1006609" y="717423"/>
            <a:ext cx="7516906" cy="4247052"/>
          </a:xfrm>
          <a:prstGeom prst="rect">
            <a:avLst/>
          </a:prstGeom>
          <a:noFill/>
          <a:ln>
            <a:noFill/>
          </a:ln>
        </p:spPr>
      </p:pic>
      <p:sp>
        <p:nvSpPr>
          <p:cNvPr id="1147" name="Google Shape;1147;p70"/>
          <p:cNvSpPr txBox="1"/>
          <p:nvPr/>
        </p:nvSpPr>
        <p:spPr>
          <a:xfrm>
            <a:off x="13557" y="179025"/>
            <a:ext cx="76282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WestJet Christmas Commercial 2020 – Pandemic Response</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
                                        </p:tgtEl>
                                        <p:attrNameLst>
                                          <p:attrName>style.visibility</p:attrName>
                                        </p:attrNameLst>
                                      </p:cBhvr>
                                      <p:to>
                                        <p:strVal val="visible"/>
                                      </p:to>
                                    </p:set>
                                    <p:animEffect transition="in" filter="fade">
                                      <p:cBhvr>
                                        <p:cTn id="7" dur="1"/>
                                        <p:tgtEl>
                                          <p:spTgt spid="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1151"/>
        <p:cNvGrpSpPr/>
        <p:nvPr/>
      </p:nvGrpSpPr>
      <p:grpSpPr>
        <a:xfrm>
          <a:off x="0" y="0"/>
          <a:ext cx="0" cy="0"/>
          <a:chOff x="0" y="0"/>
          <a:chExt cx="0" cy="0"/>
        </a:xfrm>
      </p:grpSpPr>
      <p:sp>
        <p:nvSpPr>
          <p:cNvPr id="1152" name="Google Shape;1152;p7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49</a:t>
            </a:fld>
            <a:endParaRPr/>
          </a:p>
        </p:txBody>
      </p:sp>
      <p:pic>
        <p:nvPicPr>
          <p:cNvPr id="1153" name="Google Shape;1153;p71" title="WestJet Christmas Miracle: Real-time Giving"/>
          <p:cNvPicPr preferRelativeResize="0"/>
          <p:nvPr/>
        </p:nvPicPr>
        <p:blipFill rotWithShape="1">
          <a:blip r:embed="rId3">
            <a:alphaModFix/>
          </a:blip>
          <a:srcRect/>
          <a:stretch/>
        </p:blipFill>
        <p:spPr>
          <a:xfrm>
            <a:off x="820270" y="725020"/>
            <a:ext cx="7503459" cy="4239455"/>
          </a:xfrm>
          <a:prstGeom prst="rect">
            <a:avLst/>
          </a:prstGeom>
          <a:noFill/>
          <a:ln>
            <a:noFill/>
          </a:ln>
        </p:spPr>
      </p:pic>
      <p:sp>
        <p:nvSpPr>
          <p:cNvPr id="1154" name="Google Shape;1154;p71"/>
          <p:cNvSpPr txBox="1"/>
          <p:nvPr/>
        </p:nvSpPr>
        <p:spPr>
          <a:xfrm>
            <a:off x="-1" y="179025"/>
            <a:ext cx="892193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WestJet Real Time Christmas Giving, 2013   </a:t>
            </a:r>
            <a:r>
              <a:rPr lang="en-CA" sz="1200" b="0" i="0" u="none" strike="noStrike" cap="none">
                <a:solidFill>
                  <a:schemeClr val="dk1"/>
                </a:solidFill>
                <a:latin typeface="Arial"/>
                <a:ea typeface="Arial"/>
                <a:cs typeface="Arial"/>
                <a:sym typeface="Arial"/>
              </a:rPr>
              <a:t>(You may need a Kleenex!)</a:t>
            </a:r>
            <a:endParaRPr sz="12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3"/>
                                        </p:tgtEl>
                                        <p:attrNameLst>
                                          <p:attrName>style.visibility</p:attrName>
                                        </p:attrNameLst>
                                      </p:cBhvr>
                                      <p:to>
                                        <p:strVal val="visible"/>
                                      </p:to>
                                    </p:set>
                                    <p:animEffect transition="in" filter="fade">
                                      <p:cBhvr>
                                        <p:cTn id="7" dur="1"/>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33"/>
        <p:cNvGrpSpPr/>
        <p:nvPr/>
      </p:nvGrpSpPr>
      <p:grpSpPr>
        <a:xfrm>
          <a:off x="0" y="0"/>
          <a:ext cx="0" cy="0"/>
          <a:chOff x="0" y="0"/>
          <a:chExt cx="0" cy="0"/>
        </a:xfrm>
      </p:grpSpPr>
      <p:sp>
        <p:nvSpPr>
          <p:cNvPr id="734" name="Google Shape;734;p27"/>
          <p:cNvSpPr txBox="1">
            <a:spLocks noGrp="1"/>
          </p:cNvSpPr>
          <p:nvPr>
            <p:ph type="title"/>
          </p:nvPr>
        </p:nvSpPr>
        <p:spPr>
          <a:xfrm>
            <a:off x="160574" y="195558"/>
            <a:ext cx="7700058"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2000" b="1">
                <a:solidFill>
                  <a:schemeClr val="dk1"/>
                </a:solidFill>
              </a:rPr>
              <a:t>Have you ever experienced Customer Service like this?</a:t>
            </a:r>
            <a:endParaRPr/>
          </a:p>
        </p:txBody>
      </p:sp>
      <p:sp>
        <p:nvSpPr>
          <p:cNvPr id="735" name="Google Shape;735;p2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a:t>
            </a:fld>
            <a:endParaRPr/>
          </a:p>
        </p:txBody>
      </p:sp>
      <p:pic>
        <p:nvPicPr>
          <p:cNvPr id="736" name="Google Shape;736;p27" title="Customer Service Compilation"/>
          <p:cNvPicPr preferRelativeResize="0"/>
          <p:nvPr/>
        </p:nvPicPr>
        <p:blipFill rotWithShape="1">
          <a:blip r:embed="rId3">
            <a:alphaModFix/>
          </a:blip>
          <a:srcRect/>
          <a:stretch/>
        </p:blipFill>
        <p:spPr>
          <a:xfrm>
            <a:off x="1628273" y="635073"/>
            <a:ext cx="5590674" cy="41930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Effect transition="in" filter="fade">
                                      <p:cBhvr>
                                        <p:cTn id="7" dur="1"/>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72"/>
          <p:cNvSpPr txBox="1">
            <a:spLocks noGrp="1"/>
          </p:cNvSpPr>
          <p:nvPr>
            <p:ph type="title"/>
          </p:nvPr>
        </p:nvSpPr>
        <p:spPr>
          <a:xfrm>
            <a:off x="1749500" y="638890"/>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a:t>Brainstorm </a:t>
            </a:r>
            <a:endParaRPr sz="3000"/>
          </a:p>
        </p:txBody>
      </p:sp>
      <p:sp>
        <p:nvSpPr>
          <p:cNvPr id="1160" name="Google Shape;1160;p72"/>
          <p:cNvSpPr txBox="1">
            <a:spLocks noGrp="1"/>
          </p:cNvSpPr>
          <p:nvPr>
            <p:ph type="body" idx="1"/>
          </p:nvPr>
        </p:nvSpPr>
        <p:spPr>
          <a:xfrm>
            <a:off x="1530606" y="1284190"/>
            <a:ext cx="6176480" cy="3106083"/>
          </a:xfrm>
          <a:prstGeom prst="rect">
            <a:avLst/>
          </a:prstGeom>
          <a:noFill/>
          <a:ln>
            <a:noFill/>
          </a:ln>
        </p:spPr>
        <p:txBody>
          <a:bodyPr spcFirstLastPara="1" wrap="square" lIns="91425" tIns="91425" rIns="91425" bIns="91425" anchor="t" anchorCtr="0">
            <a:noAutofit/>
          </a:bodyPr>
          <a:lstStyle/>
          <a:p>
            <a:pPr marL="514350" lvl="0" indent="-514350" algn="l" rtl="0">
              <a:lnSpc>
                <a:spcPct val="100000"/>
              </a:lnSpc>
              <a:spcBef>
                <a:spcPts val="600"/>
              </a:spcBef>
              <a:spcAft>
                <a:spcPts val="0"/>
              </a:spcAft>
              <a:buSzPts val="1400"/>
              <a:buFont typeface="Arial"/>
              <a:buAutoNum type="arabicPeriod"/>
            </a:pPr>
            <a:r>
              <a:rPr lang="en-CA" sz="2400">
                <a:solidFill>
                  <a:schemeClr val="dk1"/>
                </a:solidFill>
              </a:rPr>
              <a:t>Think about a local small business that is related to your SHSM sector; identify it on your student handout</a:t>
            </a:r>
            <a:endParaRPr/>
          </a:p>
          <a:p>
            <a:pPr marL="514350" lvl="0" indent="-514350" algn="l" rtl="0">
              <a:lnSpc>
                <a:spcPct val="100000"/>
              </a:lnSpc>
              <a:spcBef>
                <a:spcPts val="600"/>
              </a:spcBef>
              <a:spcAft>
                <a:spcPts val="0"/>
              </a:spcAft>
              <a:buSzPts val="1400"/>
              <a:buFont typeface="Arial"/>
              <a:buAutoNum type="arabicPeriod"/>
            </a:pPr>
            <a:r>
              <a:rPr lang="en-CA" sz="2400">
                <a:solidFill>
                  <a:schemeClr val="dk1"/>
                </a:solidFill>
              </a:rPr>
              <a:t>In your student handout, list </a:t>
            </a:r>
            <a:r>
              <a:rPr lang="en-CA" sz="2400" b="1">
                <a:solidFill>
                  <a:schemeClr val="dk1"/>
                </a:solidFill>
              </a:rPr>
              <a:t>two to four  </a:t>
            </a:r>
            <a:r>
              <a:rPr lang="en-CA" sz="2400">
                <a:solidFill>
                  <a:schemeClr val="dk1"/>
                </a:solidFill>
              </a:rPr>
              <a:t>“surprise and delight” strategies that the business could use.</a:t>
            </a:r>
            <a:endParaRPr/>
          </a:p>
          <a:p>
            <a:pPr marL="971550" lvl="1" indent="-514350" algn="l" rtl="0">
              <a:lnSpc>
                <a:spcPct val="100000"/>
              </a:lnSpc>
              <a:spcBef>
                <a:spcPts val="600"/>
              </a:spcBef>
              <a:spcAft>
                <a:spcPts val="0"/>
              </a:spcAft>
              <a:buSzPts val="1400"/>
              <a:buChar char="￭"/>
            </a:pPr>
            <a:r>
              <a:rPr lang="en-CA" sz="1600">
                <a:solidFill>
                  <a:schemeClr val="dk1"/>
                </a:solidFill>
              </a:rPr>
              <a:t>They can be inexpensive ideas or a larger in scale</a:t>
            </a:r>
            <a:endParaRPr/>
          </a:p>
          <a:p>
            <a:pPr marL="971550" lvl="1" indent="-514350" algn="l" rtl="0">
              <a:lnSpc>
                <a:spcPct val="100000"/>
              </a:lnSpc>
              <a:spcBef>
                <a:spcPts val="600"/>
              </a:spcBef>
              <a:spcAft>
                <a:spcPts val="0"/>
              </a:spcAft>
              <a:buSzPts val="1400"/>
              <a:buChar char="￭"/>
            </a:pPr>
            <a:r>
              <a:rPr lang="en-CA" sz="1600">
                <a:solidFill>
                  <a:schemeClr val="dk1"/>
                </a:solidFill>
              </a:rPr>
              <a:t>Use the internet to help you come up with some ideas!</a:t>
            </a:r>
            <a:endParaRPr/>
          </a:p>
          <a:p>
            <a:pPr marL="0" lvl="0" indent="0" algn="l" rtl="0">
              <a:lnSpc>
                <a:spcPct val="100000"/>
              </a:lnSpc>
              <a:spcBef>
                <a:spcPts val="600"/>
              </a:spcBef>
              <a:spcAft>
                <a:spcPts val="0"/>
              </a:spcAft>
              <a:buSzPts val="1400"/>
              <a:buNone/>
            </a:pPr>
            <a:endParaRPr sz="2400">
              <a:solidFill>
                <a:schemeClr val="dk1"/>
              </a:solidFill>
            </a:endParaRPr>
          </a:p>
          <a:p>
            <a:pPr marL="0" lvl="0" indent="0" algn="l" rtl="0">
              <a:lnSpc>
                <a:spcPct val="100000"/>
              </a:lnSpc>
              <a:spcBef>
                <a:spcPts val="600"/>
              </a:spcBef>
              <a:spcAft>
                <a:spcPts val="0"/>
              </a:spcAft>
              <a:buSzPts val="1400"/>
              <a:buNone/>
            </a:pPr>
            <a:endParaRPr sz="2400">
              <a:solidFill>
                <a:schemeClr val="dk1"/>
              </a:solidFill>
            </a:endParaRPr>
          </a:p>
        </p:txBody>
      </p:sp>
      <p:sp>
        <p:nvSpPr>
          <p:cNvPr id="1161" name="Google Shape;1161;p7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50</a:t>
            </a:fld>
            <a:endParaRPr/>
          </a:p>
        </p:txBody>
      </p:sp>
      <p:sp>
        <p:nvSpPr>
          <p:cNvPr id="1162" name="Google Shape;1162;p72"/>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72"/>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4" name="Google Shape;1164;p72"/>
          <p:cNvGrpSpPr/>
          <p:nvPr/>
        </p:nvGrpSpPr>
        <p:grpSpPr>
          <a:xfrm>
            <a:off x="562257" y="1284190"/>
            <a:ext cx="901699" cy="645300"/>
            <a:chOff x="5255200" y="3006475"/>
            <a:chExt cx="511700" cy="378575"/>
          </a:xfrm>
        </p:grpSpPr>
        <p:sp>
          <p:nvSpPr>
            <p:cNvPr id="1165" name="Google Shape;1165;p72"/>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166" name="Google Shape;1166;p72"/>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167" name="Google Shape;1167;p72"/>
          <p:cNvGrpSpPr/>
          <p:nvPr/>
        </p:nvGrpSpPr>
        <p:grpSpPr>
          <a:xfrm>
            <a:off x="7394501" y="638890"/>
            <a:ext cx="990078" cy="645300"/>
            <a:chOff x="1922075" y="1629000"/>
            <a:chExt cx="437200" cy="437200"/>
          </a:xfrm>
        </p:grpSpPr>
        <p:sp>
          <p:nvSpPr>
            <p:cNvPr id="1168" name="Google Shape;1168;p72"/>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72"/>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0" name="Google Shape;1170;p72"/>
          <p:cNvSpPr txBox="1"/>
          <p:nvPr/>
        </p:nvSpPr>
        <p:spPr>
          <a:xfrm>
            <a:off x="2098238" y="4631636"/>
            <a:ext cx="594472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(Discuss with other SHSM students or think about it on your 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dk1"/>
        </a:solidFill>
        <a:effectLst/>
      </p:bgPr>
    </p:bg>
    <p:spTree>
      <p:nvGrpSpPr>
        <p:cNvPr id="1" name="Shape 1174"/>
        <p:cNvGrpSpPr/>
        <p:nvPr/>
      </p:nvGrpSpPr>
      <p:grpSpPr>
        <a:xfrm>
          <a:off x="0" y="0"/>
          <a:ext cx="0" cy="0"/>
          <a:chOff x="0" y="0"/>
          <a:chExt cx="0" cy="0"/>
        </a:xfrm>
      </p:grpSpPr>
      <p:sp>
        <p:nvSpPr>
          <p:cNvPr id="1175" name="Google Shape;1175;p73"/>
          <p:cNvSpPr txBox="1">
            <a:spLocks noGrp="1"/>
          </p:cNvSpPr>
          <p:nvPr>
            <p:ph type="sldNum" idx="12"/>
          </p:nvPr>
        </p:nvSpPr>
        <p:spPr>
          <a:xfrm>
            <a:off x="13557" y="4785525"/>
            <a:ext cx="548700" cy="3579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rgbClr val="000000"/>
              </a:buClr>
              <a:buSzPts val="1200"/>
              <a:buFont typeface="Nixie One"/>
              <a:buNone/>
            </a:pPr>
            <a:fld id="{00000000-1234-1234-1234-123412341234}" type="slidenum">
              <a:rPr lang="en-CA"/>
              <a:t>51</a:t>
            </a:fld>
            <a:endParaRPr/>
          </a:p>
        </p:txBody>
      </p:sp>
      <p:pic>
        <p:nvPicPr>
          <p:cNvPr id="1176" name="Google Shape;1176;p73" title="Popsicle Moments: Finding A New Flavor of Customer Service | Darren Ross | TEDxSantaBarbara"/>
          <p:cNvPicPr preferRelativeResize="0"/>
          <p:nvPr/>
        </p:nvPicPr>
        <p:blipFill rotWithShape="1">
          <a:blip r:embed="rId3">
            <a:alphaModFix/>
          </a:blip>
          <a:srcRect/>
          <a:stretch/>
        </p:blipFill>
        <p:spPr>
          <a:xfrm>
            <a:off x="1674254" y="1013377"/>
            <a:ext cx="6676371" cy="3772149"/>
          </a:xfrm>
          <a:prstGeom prst="rect">
            <a:avLst/>
          </a:prstGeom>
          <a:noFill/>
          <a:ln>
            <a:noFill/>
          </a:ln>
        </p:spPr>
      </p:pic>
      <p:sp>
        <p:nvSpPr>
          <p:cNvPr id="1177" name="Google Shape;1177;p73"/>
          <p:cNvSpPr txBox="1"/>
          <p:nvPr/>
        </p:nvSpPr>
        <p:spPr>
          <a:xfrm>
            <a:off x="218941" y="141668"/>
            <a:ext cx="7817400" cy="1116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OPTIONAL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002060"/>
                </a:solidFill>
                <a:latin typeface="Arial"/>
                <a:ea typeface="Arial"/>
                <a:cs typeface="Arial"/>
                <a:sym typeface="Arial"/>
              </a:rPr>
              <a:t>Video: Popsicle Moments: Finding a New Flavour of Customer Service (15:03)</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6"/>
                                        </p:tgtEl>
                                        <p:attrNameLst>
                                          <p:attrName>style.visibility</p:attrName>
                                        </p:attrNameLst>
                                      </p:cBhvr>
                                      <p:to>
                                        <p:strVal val="visible"/>
                                      </p:to>
                                    </p:set>
                                    <p:animEffect transition="in" filter="fade">
                                      <p:cBhvr>
                                        <p:cTn id="7" dur="1"/>
                                        <p:tgtEl>
                                          <p:spTgt spid="1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74"/>
          <p:cNvSpPr txBox="1">
            <a:spLocks noGrp="1"/>
          </p:cNvSpPr>
          <p:nvPr>
            <p:ph type="ctrTitle"/>
          </p:nvPr>
        </p:nvSpPr>
        <p:spPr>
          <a:xfrm>
            <a:off x="2743200" y="17357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Typical Customer Scenarios</a:t>
            </a:r>
            <a:endParaRPr b="1">
              <a:solidFill>
                <a:schemeClr val="dk1"/>
              </a:solidFill>
            </a:endParaRPr>
          </a:p>
        </p:txBody>
      </p:sp>
      <p:sp>
        <p:nvSpPr>
          <p:cNvPr id="1183" name="Google Shape;1183;p74"/>
          <p:cNvSpPr txBox="1">
            <a:spLocks noGrp="1"/>
          </p:cNvSpPr>
          <p:nvPr>
            <p:ph type="subTitle" idx="1"/>
          </p:nvPr>
        </p:nvSpPr>
        <p:spPr>
          <a:xfrm>
            <a:off x="1032940" y="1997354"/>
            <a:ext cx="82027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solidFill>
                  <a:schemeClr val="dk1"/>
                </a:solidFill>
              </a:rPr>
              <a:t>Module</a:t>
            </a:r>
            <a:endParaRPr b="1">
              <a:solidFill>
                <a:schemeClr val="dk1"/>
              </a:solidFill>
            </a:endParaRPr>
          </a:p>
        </p:txBody>
      </p:sp>
      <p:sp>
        <p:nvSpPr>
          <p:cNvPr id="1184" name="Google Shape;1184;p74"/>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4</a:t>
            </a:r>
            <a:endParaRPr sz="1400" b="1" i="0" u="none" strike="noStrike" cap="none">
              <a:solidFill>
                <a:srgbClr val="FFFFFF"/>
              </a:solidFill>
              <a:latin typeface="Arial"/>
              <a:ea typeface="Arial"/>
              <a:cs typeface="Arial"/>
              <a:sym typeface="Arial"/>
            </a:endParaRPr>
          </a:p>
        </p:txBody>
      </p:sp>
      <p:sp>
        <p:nvSpPr>
          <p:cNvPr id="1185" name="Google Shape;1185;p74"/>
          <p:cNvSpPr/>
          <p:nvPr/>
        </p:nvSpPr>
        <p:spPr>
          <a:xfrm>
            <a:off x="829281" y="16709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75"/>
          <p:cNvSpPr txBox="1">
            <a:spLocks noGrp="1"/>
          </p:cNvSpPr>
          <p:nvPr>
            <p:ph type="body" idx="1"/>
          </p:nvPr>
        </p:nvSpPr>
        <p:spPr>
          <a:xfrm>
            <a:off x="2136544" y="2791206"/>
            <a:ext cx="5452259" cy="81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sz="3600" b="1">
                <a:solidFill>
                  <a:schemeClr val="dk1"/>
                </a:solidFill>
              </a:rPr>
              <a:t>It takes months to find a customer…and seconds to lose one.</a:t>
            </a:r>
            <a:endParaRPr/>
          </a:p>
          <a:p>
            <a:pPr marL="0" lvl="0" indent="0" algn="l" rtl="0">
              <a:lnSpc>
                <a:spcPct val="100000"/>
              </a:lnSpc>
              <a:spcBef>
                <a:spcPts val="600"/>
              </a:spcBef>
              <a:spcAft>
                <a:spcPts val="0"/>
              </a:spcAft>
              <a:buSzPts val="2400"/>
              <a:buNone/>
            </a:pPr>
            <a:endParaRPr sz="2800" b="1"/>
          </a:p>
          <a:p>
            <a:pPr marL="0" lvl="0" indent="0" algn="r" rtl="0">
              <a:lnSpc>
                <a:spcPct val="100000"/>
              </a:lnSpc>
              <a:spcBef>
                <a:spcPts val="600"/>
              </a:spcBef>
              <a:spcAft>
                <a:spcPts val="0"/>
              </a:spcAft>
              <a:buSzPts val="2400"/>
              <a:buNone/>
            </a:pPr>
            <a:r>
              <a:rPr lang="en-CA" sz="2800">
                <a:solidFill>
                  <a:schemeClr val="dk1"/>
                </a:solidFill>
              </a:rPr>
              <a:t>Vince Lombardi,</a:t>
            </a:r>
            <a:endParaRPr/>
          </a:p>
          <a:p>
            <a:pPr marL="0" lvl="0" indent="0" algn="r" rtl="0">
              <a:lnSpc>
                <a:spcPct val="100000"/>
              </a:lnSpc>
              <a:spcBef>
                <a:spcPts val="600"/>
              </a:spcBef>
              <a:spcAft>
                <a:spcPts val="0"/>
              </a:spcAft>
              <a:buSzPts val="2400"/>
              <a:buNone/>
            </a:pPr>
            <a:r>
              <a:rPr lang="en-CA" sz="1400">
                <a:solidFill>
                  <a:schemeClr val="dk1"/>
                </a:solidFill>
              </a:rPr>
              <a:t>American football coach and executive in the NFL.</a:t>
            </a:r>
            <a:endParaRPr sz="1400">
              <a:solidFill>
                <a:schemeClr val="dk1"/>
              </a:solidFill>
            </a:endParaRPr>
          </a:p>
        </p:txBody>
      </p:sp>
      <p:sp>
        <p:nvSpPr>
          <p:cNvPr id="1191" name="Google Shape;1191;p7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53</a:t>
            </a:fld>
            <a:endParaRPr/>
          </a:p>
        </p:txBody>
      </p:sp>
      <p:sp>
        <p:nvSpPr>
          <p:cNvPr id="1192" name="Google Shape;1192;p75"/>
          <p:cNvSpPr/>
          <p:nvPr/>
        </p:nvSpPr>
        <p:spPr>
          <a:xfrm>
            <a:off x="842207"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6"/>
          <p:cNvSpPr txBox="1">
            <a:spLocks noGrp="1"/>
          </p:cNvSpPr>
          <p:nvPr>
            <p:ph type="ctrTitle"/>
          </p:nvPr>
        </p:nvSpPr>
        <p:spPr>
          <a:xfrm>
            <a:off x="2433561" y="3115675"/>
            <a:ext cx="62082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a:t>Watch the following three videos, keeping in mind the customer service skills and traits being demonstrated. (Or not being demonstrated!)</a:t>
            </a:r>
            <a:endParaRPr/>
          </a:p>
        </p:txBody>
      </p:sp>
      <p:sp>
        <p:nvSpPr>
          <p:cNvPr id="1198" name="Google Shape;1198;p76"/>
          <p:cNvSpPr txBox="1">
            <a:spLocks noGrp="1"/>
          </p:cNvSpPr>
          <p:nvPr>
            <p:ph type="sldNum" idx="4294967295"/>
          </p:nvPr>
        </p:nvSpPr>
        <p:spPr>
          <a:xfrm>
            <a:off x="0" y="4786313"/>
            <a:ext cx="547688" cy="3571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54</a:t>
            </a:fld>
            <a:endParaRPr/>
          </a:p>
        </p:txBody>
      </p:sp>
      <p:grpSp>
        <p:nvGrpSpPr>
          <p:cNvPr id="1199" name="Google Shape;1199;p76"/>
          <p:cNvGrpSpPr/>
          <p:nvPr/>
        </p:nvGrpSpPr>
        <p:grpSpPr>
          <a:xfrm>
            <a:off x="1042738" y="2153054"/>
            <a:ext cx="850232" cy="837392"/>
            <a:chOff x="3955900" y="2984500"/>
            <a:chExt cx="414000" cy="422525"/>
          </a:xfrm>
        </p:grpSpPr>
        <p:sp>
          <p:nvSpPr>
            <p:cNvPr id="1200" name="Google Shape;1200;p7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7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7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1206"/>
        <p:cNvGrpSpPr/>
        <p:nvPr/>
      </p:nvGrpSpPr>
      <p:grpSpPr>
        <a:xfrm>
          <a:off x="0" y="0"/>
          <a:ext cx="0" cy="0"/>
          <a:chOff x="0" y="0"/>
          <a:chExt cx="0" cy="0"/>
        </a:xfrm>
      </p:grpSpPr>
      <p:sp>
        <p:nvSpPr>
          <p:cNvPr id="1207" name="Google Shape;1207;p77"/>
          <p:cNvSpPr txBox="1">
            <a:spLocks noGrp="1"/>
          </p:cNvSpPr>
          <p:nvPr>
            <p:ph type="body" idx="1"/>
          </p:nvPr>
        </p:nvSpPr>
        <p:spPr>
          <a:xfrm>
            <a:off x="0" y="165434"/>
            <a:ext cx="6416842"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Big Bang Theory: Sheldon Shopping for Electronics</a:t>
            </a:r>
            <a:endParaRPr/>
          </a:p>
        </p:txBody>
      </p:sp>
      <p:sp>
        <p:nvSpPr>
          <p:cNvPr id="1208" name="Google Shape;1208;p77"/>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55</a:t>
            </a:fld>
            <a:endParaRPr/>
          </a:p>
        </p:txBody>
      </p:sp>
      <p:pic>
        <p:nvPicPr>
          <p:cNvPr id="1209" name="Google Shape;1209;p77" title="The Big Bang Theory - Sheldon Shopping in the Electronics Department"/>
          <p:cNvPicPr preferRelativeResize="0"/>
          <p:nvPr/>
        </p:nvPicPr>
        <p:blipFill rotWithShape="1">
          <a:blip r:embed="rId3">
            <a:alphaModFix/>
          </a:blip>
          <a:srcRect/>
          <a:stretch/>
        </p:blipFill>
        <p:spPr>
          <a:xfrm>
            <a:off x="3192379" y="685034"/>
            <a:ext cx="5614737" cy="4211053"/>
          </a:xfrm>
          <a:prstGeom prst="rect">
            <a:avLst/>
          </a:prstGeom>
          <a:noFill/>
          <a:ln>
            <a:noFill/>
          </a:ln>
        </p:spPr>
      </p:pic>
      <p:sp>
        <p:nvSpPr>
          <p:cNvPr id="1210" name="Google Shape;1210;p77"/>
          <p:cNvSpPr txBox="1"/>
          <p:nvPr/>
        </p:nvSpPr>
        <p:spPr>
          <a:xfrm>
            <a:off x="336884" y="1020658"/>
            <a:ext cx="2599672" cy="1769902"/>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360"/>
              </a:spcBef>
              <a:spcAft>
                <a:spcPts val="0"/>
              </a:spcAft>
              <a:buClr>
                <a:srgbClr val="19BBD5"/>
              </a:buClr>
              <a:buSzPts val="1400"/>
              <a:buFont typeface="Arial"/>
              <a:buNone/>
            </a:pPr>
            <a:r>
              <a:rPr lang="en-CA" sz="1800" b="0" i="0" u="none" strike="noStrike" cap="none">
                <a:solidFill>
                  <a:schemeClr val="dk1"/>
                </a:solidFill>
                <a:latin typeface="Arial"/>
                <a:ea typeface="Arial"/>
                <a:cs typeface="Arial"/>
                <a:sym typeface="Arial"/>
              </a:rPr>
              <a:t>	In what ways is Sheldon providing excellent customer service?</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360"/>
              </a:spcBef>
              <a:spcAft>
                <a:spcPts val="0"/>
              </a:spcAft>
              <a:buClr>
                <a:srgbClr val="19BBD5"/>
              </a:buClr>
              <a:buSzPts val="1400"/>
              <a:buFont typeface="Arial"/>
              <a:buNone/>
            </a:pPr>
            <a:endParaRPr sz="18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Clr>
                <a:srgbClr val="19BBD5"/>
              </a:buClr>
              <a:buSzPts val="1400"/>
              <a:buFont typeface="Arial"/>
              <a:buNone/>
            </a:pPr>
            <a:r>
              <a:rPr lang="en-CA" sz="1800" b="0" i="0" u="none" strike="noStrike" cap="none">
                <a:solidFill>
                  <a:schemeClr val="dk1"/>
                </a:solidFill>
                <a:latin typeface="Arial"/>
                <a:ea typeface="Arial"/>
                <a:cs typeface="Arial"/>
                <a:sym typeface="Arial"/>
              </a:rPr>
              <a:t>	How does this clip demonstrate an issue with the customer service being provided by the store?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fade">
                                      <p:cBhvr>
                                        <p:cTn id="7" dur="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1214"/>
        <p:cNvGrpSpPr/>
        <p:nvPr/>
      </p:nvGrpSpPr>
      <p:grpSpPr>
        <a:xfrm>
          <a:off x="0" y="0"/>
          <a:ext cx="0" cy="0"/>
          <a:chOff x="0" y="0"/>
          <a:chExt cx="0" cy="0"/>
        </a:xfrm>
      </p:grpSpPr>
      <p:sp>
        <p:nvSpPr>
          <p:cNvPr id="1215" name="Google Shape;1215;p78"/>
          <p:cNvSpPr txBox="1">
            <a:spLocks noGrp="1"/>
          </p:cNvSpPr>
          <p:nvPr>
            <p:ph type="body" idx="1"/>
          </p:nvPr>
        </p:nvSpPr>
        <p:spPr>
          <a:xfrm>
            <a:off x="13557" y="50230"/>
            <a:ext cx="8229600" cy="519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360"/>
              </a:spcBef>
              <a:spcAft>
                <a:spcPts val="0"/>
              </a:spcAft>
              <a:buSzPts val="1400"/>
              <a:buNone/>
            </a:pPr>
            <a:r>
              <a:rPr lang="en-CA" sz="2000" b="1">
                <a:solidFill>
                  <a:schemeClr val="dk1"/>
                </a:solidFill>
              </a:rPr>
              <a:t>Love Actually – Gift Wrapping Scene</a:t>
            </a:r>
            <a:endParaRPr/>
          </a:p>
        </p:txBody>
      </p:sp>
      <p:sp>
        <p:nvSpPr>
          <p:cNvPr id="1216" name="Google Shape;1216;p7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56</a:t>
            </a:fld>
            <a:endParaRPr/>
          </a:p>
        </p:txBody>
      </p:sp>
      <p:sp>
        <p:nvSpPr>
          <p:cNvPr id="1217" name="Google Shape;1217;p78"/>
          <p:cNvSpPr txBox="1"/>
          <p:nvPr/>
        </p:nvSpPr>
        <p:spPr>
          <a:xfrm>
            <a:off x="417878" y="1620253"/>
            <a:ext cx="2196985"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How is the employee providing excellent customer service?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How is the employee </a:t>
            </a:r>
            <a:r>
              <a:rPr lang="en-CA" sz="1800" b="1" i="0" u="sng" strike="noStrike" cap="none">
                <a:solidFill>
                  <a:schemeClr val="dk1"/>
                </a:solidFill>
                <a:latin typeface="Arial"/>
                <a:ea typeface="Arial"/>
                <a:cs typeface="Arial"/>
                <a:sym typeface="Arial"/>
              </a:rPr>
              <a:t>not </a:t>
            </a:r>
            <a:r>
              <a:rPr lang="en-CA" sz="1800" b="0" i="0" u="none" strike="noStrike" cap="none">
                <a:solidFill>
                  <a:schemeClr val="dk1"/>
                </a:solidFill>
                <a:latin typeface="Arial"/>
                <a:ea typeface="Arial"/>
                <a:cs typeface="Arial"/>
                <a:sym typeface="Arial"/>
              </a:rPr>
              <a:t>providing  excellent customer service?</a:t>
            </a:r>
            <a:endParaRPr sz="1400" b="0" i="0" u="none" strike="noStrike" cap="none">
              <a:solidFill>
                <a:srgbClr val="000000"/>
              </a:solidFill>
              <a:latin typeface="Arial"/>
              <a:ea typeface="Arial"/>
              <a:cs typeface="Arial"/>
              <a:sym typeface="Arial"/>
            </a:endParaRPr>
          </a:p>
        </p:txBody>
      </p:sp>
      <p:pic>
        <p:nvPicPr>
          <p:cNvPr id="1218" name="Google Shape;1218;p78" title="Service &amp; Operational Excellence (Rowan Atkinson as Rufus, Gift Wrapping Scene, Love Actually)"/>
          <p:cNvPicPr preferRelativeResize="0"/>
          <p:nvPr/>
        </p:nvPicPr>
        <p:blipFill rotWithShape="1">
          <a:blip r:embed="rId3">
            <a:alphaModFix/>
          </a:blip>
          <a:srcRect/>
          <a:stretch/>
        </p:blipFill>
        <p:spPr>
          <a:xfrm>
            <a:off x="2933032" y="1138990"/>
            <a:ext cx="5857790" cy="33096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1"/>
                                        <p:tgtEl>
                                          <p:spTgt spid="1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1222"/>
        <p:cNvGrpSpPr/>
        <p:nvPr/>
      </p:nvGrpSpPr>
      <p:grpSpPr>
        <a:xfrm>
          <a:off x="0" y="0"/>
          <a:ext cx="0" cy="0"/>
          <a:chOff x="0" y="0"/>
          <a:chExt cx="0" cy="0"/>
        </a:xfrm>
      </p:grpSpPr>
      <p:sp>
        <p:nvSpPr>
          <p:cNvPr id="1223" name="Google Shape;1223;p7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57</a:t>
            </a:fld>
            <a:endParaRPr/>
          </a:p>
        </p:txBody>
      </p:sp>
      <p:pic>
        <p:nvPicPr>
          <p:cNvPr id="1224" name="Google Shape;1224;p79" title="Friends   Rachel waitressing"/>
          <p:cNvPicPr preferRelativeResize="0"/>
          <p:nvPr/>
        </p:nvPicPr>
        <p:blipFill rotWithShape="1">
          <a:blip r:embed="rId3">
            <a:alphaModFix/>
          </a:blip>
          <a:srcRect/>
          <a:stretch/>
        </p:blipFill>
        <p:spPr>
          <a:xfrm>
            <a:off x="3038603" y="515210"/>
            <a:ext cx="5932354" cy="4449265"/>
          </a:xfrm>
          <a:prstGeom prst="rect">
            <a:avLst/>
          </a:prstGeom>
          <a:noFill/>
          <a:ln>
            <a:noFill/>
          </a:ln>
        </p:spPr>
      </p:pic>
      <p:sp>
        <p:nvSpPr>
          <p:cNvPr id="1225" name="Google Shape;1225;p79"/>
          <p:cNvSpPr txBox="1"/>
          <p:nvPr/>
        </p:nvSpPr>
        <p:spPr>
          <a:xfrm>
            <a:off x="13557" y="115100"/>
            <a:ext cx="4572000" cy="400110"/>
          </a:xfrm>
          <a:prstGeom prst="rect">
            <a:avLst/>
          </a:prstGeom>
          <a:noFill/>
          <a:ln>
            <a:noFill/>
          </a:ln>
        </p:spPr>
        <p:txBody>
          <a:bodyPr spcFirstLastPara="1" wrap="square" lIns="91425" tIns="45700" rIns="91425" bIns="45700" anchor="t" anchorCtr="0">
            <a:spAutoFit/>
          </a:bodyPr>
          <a:lstStyle/>
          <a:p>
            <a:pPr marL="457200" marR="0" lvl="0" indent="-228600" algn="l" rtl="0">
              <a:lnSpc>
                <a:spcPct val="100000"/>
              </a:lnSpc>
              <a:spcBef>
                <a:spcPts val="0"/>
              </a:spcBef>
              <a:spcAft>
                <a:spcPts val="0"/>
              </a:spcAft>
              <a:buClr>
                <a:srgbClr val="19BBD5"/>
              </a:buClr>
              <a:buSzPts val="1400"/>
              <a:buFont typeface="Arial"/>
              <a:buNone/>
            </a:pPr>
            <a:r>
              <a:rPr lang="en-CA" sz="2000" b="1" i="0" u="none" strike="noStrike" cap="none">
                <a:solidFill>
                  <a:srgbClr val="FFFFFF"/>
                </a:solidFill>
                <a:latin typeface="Arial"/>
                <a:ea typeface="Arial"/>
                <a:cs typeface="Arial"/>
                <a:sym typeface="Arial"/>
              </a:rPr>
              <a:t>Friends – Rachel as a Server</a:t>
            </a:r>
            <a:endParaRPr sz="1400" b="0" i="0" u="none" strike="noStrike" cap="none">
              <a:solidFill>
                <a:srgbClr val="000000"/>
              </a:solidFill>
              <a:latin typeface="Arial"/>
              <a:ea typeface="Arial"/>
              <a:cs typeface="Arial"/>
              <a:sym typeface="Arial"/>
            </a:endParaRPr>
          </a:p>
        </p:txBody>
      </p:sp>
      <p:sp>
        <p:nvSpPr>
          <p:cNvPr id="1226" name="Google Shape;1226;p79"/>
          <p:cNvSpPr txBox="1"/>
          <p:nvPr/>
        </p:nvSpPr>
        <p:spPr>
          <a:xfrm>
            <a:off x="562257" y="1524000"/>
            <a:ext cx="205260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In what ways does Rachel not provide excellent customer service?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1"/>
                                        <p:tgtEl>
                                          <p:spTgt spid="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80"/>
          <p:cNvSpPr txBox="1">
            <a:spLocks noGrp="1"/>
          </p:cNvSpPr>
          <p:nvPr>
            <p:ph type="title"/>
          </p:nvPr>
        </p:nvSpPr>
        <p:spPr>
          <a:xfrm>
            <a:off x="1732700" y="1735600"/>
            <a:ext cx="718671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What would YOU do in the following situations when a customer…</a:t>
            </a:r>
            <a:endParaRPr/>
          </a:p>
        </p:txBody>
      </p:sp>
      <p:sp>
        <p:nvSpPr>
          <p:cNvPr id="1232" name="Google Shape;1232;p80"/>
          <p:cNvSpPr txBox="1">
            <a:spLocks noGrp="1"/>
          </p:cNvSpPr>
          <p:nvPr>
            <p:ph type="body" idx="1"/>
          </p:nvPr>
        </p:nvSpPr>
        <p:spPr>
          <a:xfrm>
            <a:off x="339214" y="2419575"/>
            <a:ext cx="2632351"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…asks a question about a product that you do not know how to answer. </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respond?</a:t>
            </a:r>
            <a:endParaRPr/>
          </a:p>
        </p:txBody>
      </p:sp>
      <p:sp>
        <p:nvSpPr>
          <p:cNvPr id="1233" name="Google Shape;1233;p80"/>
          <p:cNvSpPr txBox="1">
            <a:spLocks noGrp="1"/>
          </p:cNvSpPr>
          <p:nvPr>
            <p:ph type="body" idx="2"/>
          </p:nvPr>
        </p:nvSpPr>
        <p:spPr>
          <a:xfrm>
            <a:off x="3142896" y="2240625"/>
            <a:ext cx="2632351"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…arrives ten minutes before closing time wanting to purchase several items.</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or do?</a:t>
            </a:r>
            <a:endParaRPr/>
          </a:p>
          <a:p>
            <a:pPr marL="0" lvl="0" indent="0" algn="l" rtl="0">
              <a:lnSpc>
                <a:spcPct val="100000"/>
              </a:lnSpc>
              <a:spcBef>
                <a:spcPts val="600"/>
              </a:spcBef>
              <a:spcAft>
                <a:spcPts val="0"/>
              </a:spcAft>
              <a:buSzPts val="1400"/>
              <a:buNone/>
            </a:pPr>
            <a:endParaRPr sz="1000"/>
          </a:p>
        </p:txBody>
      </p:sp>
      <p:sp>
        <p:nvSpPr>
          <p:cNvPr id="1234" name="Google Shape;1234;p80"/>
          <p:cNvSpPr txBox="1">
            <a:spLocks noGrp="1"/>
          </p:cNvSpPr>
          <p:nvPr>
            <p:ph type="body" idx="3"/>
          </p:nvPr>
        </p:nvSpPr>
        <p:spPr>
          <a:xfrm>
            <a:off x="6437524" y="2240625"/>
            <a:ext cx="2481887"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…interrupts you while you are helping another customer. </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or do?</a:t>
            </a:r>
            <a:endParaRPr/>
          </a:p>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endParaRPr sz="1000"/>
          </a:p>
        </p:txBody>
      </p:sp>
      <p:sp>
        <p:nvSpPr>
          <p:cNvPr id="1235" name="Google Shape;1235;p8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81"/>
          <p:cNvSpPr txBox="1">
            <a:spLocks noGrp="1"/>
          </p:cNvSpPr>
          <p:nvPr>
            <p:ph type="title"/>
          </p:nvPr>
        </p:nvSpPr>
        <p:spPr>
          <a:xfrm>
            <a:off x="1732700" y="1735600"/>
            <a:ext cx="7186711"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What would YOU do in the following situations when a customer…</a:t>
            </a:r>
            <a:endParaRPr/>
          </a:p>
        </p:txBody>
      </p:sp>
      <p:sp>
        <p:nvSpPr>
          <p:cNvPr id="1241" name="Google Shape;1241;p81"/>
          <p:cNvSpPr txBox="1">
            <a:spLocks noGrp="1"/>
          </p:cNvSpPr>
          <p:nvPr>
            <p:ph type="body" idx="1"/>
          </p:nvPr>
        </p:nvSpPr>
        <p:spPr>
          <a:xfrm>
            <a:off x="224589" y="2149758"/>
            <a:ext cx="2585126"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…calls your place of business with a question about the hours of business. </a:t>
            </a:r>
            <a:endParaRPr/>
          </a:p>
          <a:p>
            <a:pPr marL="0" lvl="0" indent="0" algn="l" rtl="0">
              <a:lnSpc>
                <a:spcPct val="100000"/>
              </a:lnSpc>
              <a:spcBef>
                <a:spcPts val="600"/>
              </a:spcBef>
              <a:spcAft>
                <a:spcPts val="0"/>
              </a:spcAft>
              <a:buSzPts val="1400"/>
              <a:buNone/>
            </a:pPr>
            <a:endParaRPr sz="200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answer the phone? Respond to the question?</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p:txBody>
      </p:sp>
      <p:sp>
        <p:nvSpPr>
          <p:cNvPr id="1242" name="Google Shape;1242;p81"/>
          <p:cNvSpPr txBox="1">
            <a:spLocks noGrp="1"/>
          </p:cNvSpPr>
          <p:nvPr>
            <p:ph type="body" idx="2"/>
          </p:nvPr>
        </p:nvSpPr>
        <p:spPr>
          <a:xfrm>
            <a:off x="3218875" y="1954688"/>
            <a:ext cx="2706250" cy="27399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...asks your opinion about a product that you know has had some quality issues.</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How will you balance being honest and trying to make a sale?</a:t>
            </a:r>
            <a:endParaRPr/>
          </a:p>
          <a:p>
            <a:pPr marL="0" lvl="0" indent="0" algn="l" rtl="0">
              <a:lnSpc>
                <a:spcPct val="100000"/>
              </a:lnSpc>
              <a:spcBef>
                <a:spcPts val="600"/>
              </a:spcBef>
              <a:spcAft>
                <a:spcPts val="0"/>
              </a:spcAft>
              <a:buSzPts val="1400"/>
              <a:buNone/>
            </a:pPr>
            <a:endParaRPr sz="2000" b="0" i="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endParaRPr sz="1000"/>
          </a:p>
        </p:txBody>
      </p:sp>
      <p:sp>
        <p:nvSpPr>
          <p:cNvPr id="1243" name="Google Shape;1243;p81"/>
          <p:cNvSpPr txBox="1">
            <a:spLocks noGrp="1"/>
          </p:cNvSpPr>
          <p:nvPr>
            <p:ph type="body" idx="3"/>
          </p:nvPr>
        </p:nvSpPr>
        <p:spPr>
          <a:xfrm>
            <a:off x="6334286" y="1954688"/>
            <a:ext cx="2585125" cy="254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...is very upset about an unpleasant experience with someone you work with. </a:t>
            </a:r>
            <a:endParaRPr/>
          </a:p>
          <a:p>
            <a:pPr marL="0" lvl="0" indent="0" algn="l" rtl="0">
              <a:lnSpc>
                <a:spcPct val="100000"/>
              </a:lnSpc>
              <a:spcBef>
                <a:spcPts val="600"/>
              </a:spcBef>
              <a:spcAft>
                <a:spcPts val="0"/>
              </a:spcAft>
              <a:buSzPts val="1400"/>
              <a:buNone/>
            </a:pPr>
            <a:endParaRPr sz="2000">
              <a:solidFill>
                <a:schemeClr val="dk1"/>
              </a:solidFill>
              <a:latin typeface="Proxima Nova"/>
              <a:ea typeface="Proxima Nova"/>
              <a:cs typeface="Proxima Nova"/>
              <a:sym typeface="Proxima Nova"/>
            </a:endParaRPr>
          </a:p>
          <a:p>
            <a:pPr marL="0" lvl="0" indent="0" algn="l" rtl="0">
              <a:lnSpc>
                <a:spcPct val="100000"/>
              </a:lnSpc>
              <a:spcBef>
                <a:spcPts val="600"/>
              </a:spcBef>
              <a:spcAft>
                <a:spcPts val="0"/>
              </a:spcAft>
              <a:buSzPts val="1400"/>
              <a:buNone/>
            </a:pPr>
            <a:r>
              <a:rPr lang="en-CA" sz="2000" b="0" i="0">
                <a:solidFill>
                  <a:schemeClr val="dk1"/>
                </a:solidFill>
                <a:latin typeface="Proxima Nova"/>
                <a:ea typeface="Proxima Nova"/>
                <a:cs typeface="Proxima Nova"/>
                <a:sym typeface="Proxima Nova"/>
              </a:rPr>
              <a:t>What will you say and do?</a:t>
            </a:r>
            <a:endParaRPr/>
          </a:p>
          <a:p>
            <a:pPr marL="0" lvl="0" indent="0" algn="l" rtl="0">
              <a:lnSpc>
                <a:spcPct val="100000"/>
              </a:lnSpc>
              <a:spcBef>
                <a:spcPts val="600"/>
              </a:spcBef>
              <a:spcAft>
                <a:spcPts val="0"/>
              </a:spcAft>
              <a:buSzPts val="1400"/>
              <a:buNone/>
            </a:pPr>
            <a:endParaRPr sz="1000"/>
          </a:p>
          <a:p>
            <a:pPr marL="0" lvl="0" indent="0" algn="l" rtl="0">
              <a:lnSpc>
                <a:spcPct val="100000"/>
              </a:lnSpc>
              <a:spcBef>
                <a:spcPts val="600"/>
              </a:spcBef>
              <a:spcAft>
                <a:spcPts val="0"/>
              </a:spcAft>
              <a:buSzPts val="1400"/>
              <a:buNone/>
            </a:pPr>
            <a:endParaRPr sz="1000"/>
          </a:p>
        </p:txBody>
      </p:sp>
      <p:sp>
        <p:nvSpPr>
          <p:cNvPr id="1244" name="Google Shape;1244;p8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28"/>
          <p:cNvSpPr txBox="1">
            <a:spLocks noGrp="1"/>
          </p:cNvSpPr>
          <p:nvPr>
            <p:ph type="title"/>
          </p:nvPr>
        </p:nvSpPr>
        <p:spPr>
          <a:xfrm>
            <a:off x="2069583" y="418984"/>
            <a:ext cx="6753575" cy="64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CA" sz="3000"/>
              <a:t>Warm-up: The Good and the Bad and Ugly Customer Experiences</a:t>
            </a:r>
            <a:endParaRPr/>
          </a:p>
        </p:txBody>
      </p:sp>
      <p:sp>
        <p:nvSpPr>
          <p:cNvPr id="742" name="Google Shape;742;p28"/>
          <p:cNvSpPr txBox="1"/>
          <p:nvPr/>
        </p:nvSpPr>
        <p:spPr>
          <a:xfrm>
            <a:off x="465372" y="2385412"/>
            <a:ext cx="3529263"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Think about the </a:t>
            </a:r>
            <a:r>
              <a:rPr lang="en-CA" sz="2000" b="1" i="0" u="none" strike="noStrike" cap="none">
                <a:solidFill>
                  <a:srgbClr val="FFFF00"/>
                </a:solidFill>
                <a:latin typeface="Arial"/>
                <a:ea typeface="Arial"/>
                <a:cs typeface="Arial"/>
                <a:sym typeface="Arial"/>
              </a:rPr>
              <a:t>best</a:t>
            </a:r>
            <a:r>
              <a:rPr lang="en-CA" sz="2000" b="0" i="0" u="none" strike="noStrike" cap="none">
                <a:solidFill>
                  <a:srgbClr val="FFFFFF"/>
                </a:solidFill>
                <a:latin typeface="Arial"/>
                <a:ea typeface="Arial"/>
                <a:cs typeface="Arial"/>
                <a:sym typeface="Arial"/>
              </a:rPr>
              <a:t> experience you have had when dealing with a customer service representative.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What  did the employee do to create such a positive experience? </a:t>
            </a:r>
            <a:endParaRPr sz="1400" b="0" i="0" u="none" strike="noStrike" cap="none">
              <a:solidFill>
                <a:srgbClr val="000000"/>
              </a:solidFill>
              <a:latin typeface="Arial"/>
              <a:ea typeface="Arial"/>
              <a:cs typeface="Arial"/>
              <a:sym typeface="Arial"/>
            </a:endParaRPr>
          </a:p>
        </p:txBody>
      </p:sp>
      <p:sp>
        <p:nvSpPr>
          <p:cNvPr id="743" name="Google Shape;743;p28"/>
          <p:cNvSpPr txBox="1"/>
          <p:nvPr/>
        </p:nvSpPr>
        <p:spPr>
          <a:xfrm>
            <a:off x="4411578" y="2385412"/>
            <a:ext cx="3529262"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Think about the </a:t>
            </a:r>
            <a:r>
              <a:rPr lang="en-CA" sz="2000" b="1" i="0" u="none" strike="noStrike" cap="none">
                <a:solidFill>
                  <a:srgbClr val="5CF55F"/>
                </a:solidFill>
                <a:latin typeface="Arial"/>
                <a:ea typeface="Arial"/>
                <a:cs typeface="Arial"/>
                <a:sym typeface="Arial"/>
              </a:rPr>
              <a:t>worst</a:t>
            </a:r>
            <a:r>
              <a:rPr lang="en-CA" sz="2000" b="0" i="0" u="none" strike="noStrike" cap="none">
                <a:solidFill>
                  <a:srgbClr val="FFFFFF"/>
                </a:solidFill>
                <a:latin typeface="Arial"/>
                <a:ea typeface="Arial"/>
                <a:cs typeface="Arial"/>
                <a:sym typeface="Arial"/>
              </a:rPr>
              <a:t> experience you have had when dealing with a customer service representative.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0" i="0" u="none" strike="noStrike" cap="none">
                <a:solidFill>
                  <a:srgbClr val="FFFFFF"/>
                </a:solidFill>
                <a:latin typeface="Arial"/>
                <a:ea typeface="Arial"/>
                <a:cs typeface="Arial"/>
                <a:sym typeface="Arial"/>
              </a:rPr>
              <a:t>What aspects made this experience so poor for you?</a:t>
            </a:r>
            <a:endParaRPr sz="2000" b="0" i="0" u="none" strike="noStrike" cap="none">
              <a:solidFill>
                <a:srgbClr val="000000"/>
              </a:solidFill>
              <a:latin typeface="Arial"/>
              <a:ea typeface="Arial"/>
              <a:cs typeface="Arial"/>
              <a:sym typeface="Arial"/>
            </a:endParaRPr>
          </a:p>
        </p:txBody>
      </p:sp>
      <p:grpSp>
        <p:nvGrpSpPr>
          <p:cNvPr id="744" name="Google Shape;744;p28"/>
          <p:cNvGrpSpPr/>
          <p:nvPr/>
        </p:nvGrpSpPr>
        <p:grpSpPr>
          <a:xfrm>
            <a:off x="579623" y="1300248"/>
            <a:ext cx="880360" cy="645300"/>
            <a:chOff x="5255200" y="3006475"/>
            <a:chExt cx="511700" cy="378575"/>
          </a:xfrm>
        </p:grpSpPr>
        <p:sp>
          <p:nvSpPr>
            <p:cNvPr id="745" name="Google Shape;745;p2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28"/>
          <p:cNvSpPr/>
          <p:nvPr/>
        </p:nvSpPr>
        <p:spPr>
          <a:xfrm>
            <a:off x="1459983" y="1896628"/>
            <a:ext cx="537859" cy="4887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8"/>
          <p:cNvSpPr/>
          <p:nvPr/>
        </p:nvSpPr>
        <p:spPr>
          <a:xfrm>
            <a:off x="5446370" y="1876728"/>
            <a:ext cx="537859" cy="488784"/>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82"/>
          <p:cNvSpPr txBox="1">
            <a:spLocks noGrp="1"/>
          </p:cNvSpPr>
          <p:nvPr>
            <p:ph type="body" idx="1"/>
          </p:nvPr>
        </p:nvSpPr>
        <p:spPr>
          <a:xfrm>
            <a:off x="2110178" y="2752998"/>
            <a:ext cx="6282300" cy="819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sz="2800" b="1">
                <a:solidFill>
                  <a:schemeClr val="dk1"/>
                </a:solidFill>
              </a:rPr>
              <a:t>Your most unhappy customers are your greatest source of learning.</a:t>
            </a:r>
            <a:endParaRPr/>
          </a:p>
          <a:p>
            <a:pPr marL="0" lvl="0" indent="0" algn="l" rtl="0">
              <a:lnSpc>
                <a:spcPct val="100000"/>
              </a:lnSpc>
              <a:spcBef>
                <a:spcPts val="600"/>
              </a:spcBef>
              <a:spcAft>
                <a:spcPts val="0"/>
              </a:spcAft>
              <a:buSzPts val="2400"/>
              <a:buNone/>
            </a:pPr>
            <a:endParaRPr b="1">
              <a:solidFill>
                <a:schemeClr val="dk1"/>
              </a:solidFill>
            </a:endParaRPr>
          </a:p>
          <a:p>
            <a:pPr marL="0" lvl="0" indent="0" algn="l" rtl="0">
              <a:lnSpc>
                <a:spcPct val="100000"/>
              </a:lnSpc>
              <a:spcBef>
                <a:spcPts val="600"/>
              </a:spcBef>
              <a:spcAft>
                <a:spcPts val="0"/>
              </a:spcAft>
              <a:buSzPts val="2400"/>
              <a:buNone/>
            </a:pPr>
            <a:endParaRPr b="1">
              <a:solidFill>
                <a:schemeClr val="dk1"/>
              </a:solidFill>
            </a:endParaRPr>
          </a:p>
          <a:p>
            <a:pPr marL="0" lvl="0" indent="0" algn="r" rtl="0">
              <a:lnSpc>
                <a:spcPct val="100000"/>
              </a:lnSpc>
              <a:spcBef>
                <a:spcPts val="600"/>
              </a:spcBef>
              <a:spcAft>
                <a:spcPts val="0"/>
              </a:spcAft>
              <a:buSzPts val="2400"/>
              <a:buNone/>
            </a:pPr>
            <a:r>
              <a:rPr lang="en-CA" sz="1800">
                <a:solidFill>
                  <a:schemeClr val="dk1"/>
                </a:solidFill>
              </a:rPr>
              <a:t>Bill Gates,</a:t>
            </a:r>
            <a:endParaRPr/>
          </a:p>
          <a:p>
            <a:pPr marL="0" lvl="0" indent="0" algn="r" rtl="0">
              <a:lnSpc>
                <a:spcPct val="100000"/>
              </a:lnSpc>
              <a:spcBef>
                <a:spcPts val="600"/>
              </a:spcBef>
              <a:spcAft>
                <a:spcPts val="0"/>
              </a:spcAft>
              <a:buSzPts val="2400"/>
              <a:buNone/>
            </a:pPr>
            <a:r>
              <a:rPr lang="en-CA" sz="1800">
                <a:solidFill>
                  <a:schemeClr val="dk1"/>
                </a:solidFill>
              </a:rPr>
              <a:t>Co-founder of Microsoft</a:t>
            </a:r>
            <a:endParaRPr sz="1800">
              <a:solidFill>
                <a:schemeClr val="dk1"/>
              </a:solidFill>
            </a:endParaRPr>
          </a:p>
        </p:txBody>
      </p:sp>
      <p:sp>
        <p:nvSpPr>
          <p:cNvPr id="1250" name="Google Shape;1250;p8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60</a:t>
            </a:fld>
            <a:endParaRPr/>
          </a:p>
        </p:txBody>
      </p:sp>
      <p:sp>
        <p:nvSpPr>
          <p:cNvPr id="1251" name="Google Shape;1251;p82"/>
          <p:cNvSpPr/>
          <p:nvPr/>
        </p:nvSpPr>
        <p:spPr>
          <a:xfrm>
            <a:off x="854239"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1255"/>
        <p:cNvGrpSpPr/>
        <p:nvPr/>
      </p:nvGrpSpPr>
      <p:grpSpPr>
        <a:xfrm>
          <a:off x="0" y="0"/>
          <a:ext cx="0" cy="0"/>
          <a:chOff x="0" y="0"/>
          <a:chExt cx="0" cy="0"/>
        </a:xfrm>
      </p:grpSpPr>
      <p:sp>
        <p:nvSpPr>
          <p:cNvPr id="1256" name="Google Shape;1256;p83"/>
          <p:cNvSpPr txBox="1">
            <a:spLocks noGrp="1"/>
          </p:cNvSpPr>
          <p:nvPr>
            <p:ph type="title"/>
          </p:nvPr>
        </p:nvSpPr>
        <p:spPr>
          <a:xfrm>
            <a:off x="287907" y="264893"/>
            <a:ext cx="6304395"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Helping Unhappy Customers</a:t>
            </a:r>
            <a:endParaRPr sz="3000" b="1"/>
          </a:p>
        </p:txBody>
      </p:sp>
      <p:sp>
        <p:nvSpPr>
          <p:cNvPr id="1257" name="Google Shape;1257;p83"/>
          <p:cNvSpPr txBox="1">
            <a:spLocks noGrp="1"/>
          </p:cNvSpPr>
          <p:nvPr>
            <p:ph type="body" idx="1"/>
          </p:nvPr>
        </p:nvSpPr>
        <p:spPr>
          <a:xfrm>
            <a:off x="258410" y="910193"/>
            <a:ext cx="4982540" cy="25304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Arial"/>
              <a:buChar char="◇"/>
            </a:pPr>
            <a:r>
              <a:rPr lang="en-CA" sz="2100">
                <a:solidFill>
                  <a:schemeClr val="dk1"/>
                </a:solidFill>
              </a:rPr>
              <a:t>Assisting clients with complaints, issues and concerns is a part of every job, regardless of the industry</a:t>
            </a:r>
            <a:endParaRPr/>
          </a:p>
          <a:p>
            <a:pPr marL="457200" lvl="0" indent="-317500" algn="l" rtl="0">
              <a:lnSpc>
                <a:spcPct val="100000"/>
              </a:lnSpc>
              <a:spcBef>
                <a:spcPts val="600"/>
              </a:spcBef>
              <a:spcAft>
                <a:spcPts val="0"/>
              </a:spcAft>
              <a:buSzPts val="1400"/>
              <a:buFont typeface="Arial"/>
              <a:buChar char="◇"/>
            </a:pPr>
            <a:r>
              <a:rPr lang="en-CA" sz="2100">
                <a:solidFill>
                  <a:schemeClr val="dk1"/>
                </a:solidFill>
              </a:rPr>
              <a:t>Helping an unhappy, angry, upset customer can be intimidating and challenging</a:t>
            </a:r>
            <a:endParaRPr/>
          </a:p>
          <a:p>
            <a:pPr marL="457200" lvl="0" indent="-317500" algn="l" rtl="0">
              <a:lnSpc>
                <a:spcPct val="100000"/>
              </a:lnSpc>
              <a:spcBef>
                <a:spcPts val="600"/>
              </a:spcBef>
              <a:spcAft>
                <a:spcPts val="0"/>
              </a:spcAft>
              <a:buSzPts val="1400"/>
              <a:buFont typeface="Arial"/>
              <a:buChar char="◇"/>
            </a:pPr>
            <a:r>
              <a:rPr lang="en-CA" sz="2100">
                <a:solidFill>
                  <a:schemeClr val="dk1"/>
                </a:solidFill>
              </a:rPr>
              <a:t>Customer complaints can help companies figure out areas of improvement in their business</a:t>
            </a:r>
            <a:endParaRPr/>
          </a:p>
        </p:txBody>
      </p:sp>
      <p:sp>
        <p:nvSpPr>
          <p:cNvPr id="1258" name="Google Shape;1258;p8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61</a:t>
            </a:fld>
            <a:endParaRPr/>
          </a:p>
        </p:txBody>
      </p:sp>
      <p:pic>
        <p:nvPicPr>
          <p:cNvPr id="1259" name="Google Shape;1259;p83" descr="The value of an unhappy customer | 100% Effective"/>
          <p:cNvPicPr preferRelativeResize="0"/>
          <p:nvPr/>
        </p:nvPicPr>
        <p:blipFill rotWithShape="1">
          <a:blip r:embed="rId3">
            <a:alphaModFix/>
          </a:blip>
          <a:srcRect l="15705" t="5482" r="15517"/>
          <a:stretch/>
        </p:blipFill>
        <p:spPr>
          <a:xfrm>
            <a:off x="5258530" y="1037814"/>
            <a:ext cx="3534731" cy="2824969"/>
          </a:xfrm>
          <a:prstGeom prst="rect">
            <a:avLst/>
          </a:prstGeom>
          <a:noFill/>
          <a:ln>
            <a:noFill/>
          </a:ln>
        </p:spPr>
      </p:pic>
      <p:sp>
        <p:nvSpPr>
          <p:cNvPr id="1260" name="Google Shape;1260;p83"/>
          <p:cNvSpPr txBox="1"/>
          <p:nvPr/>
        </p:nvSpPr>
        <p:spPr>
          <a:xfrm>
            <a:off x="562257" y="4370956"/>
            <a:ext cx="7426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5CF55F"/>
                </a:solidFill>
                <a:latin typeface="Arial"/>
                <a:ea typeface="Arial"/>
                <a:cs typeface="Arial"/>
                <a:sym typeface="Arial"/>
              </a:rPr>
              <a:t>ACTION: Watch the video, “Dealing with Angry Customers,” to learn some pro tips!</a:t>
            </a:r>
            <a:endParaRPr sz="1400" b="1" i="0" u="none" strike="noStrike" cap="none">
              <a:solidFill>
                <a:srgbClr val="5CF55F"/>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1264"/>
        <p:cNvGrpSpPr/>
        <p:nvPr/>
      </p:nvGrpSpPr>
      <p:grpSpPr>
        <a:xfrm>
          <a:off x="0" y="0"/>
          <a:ext cx="0" cy="0"/>
          <a:chOff x="0" y="0"/>
          <a:chExt cx="0" cy="0"/>
        </a:xfrm>
      </p:grpSpPr>
      <p:sp>
        <p:nvSpPr>
          <p:cNvPr id="1265" name="Google Shape;1265;p84"/>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62</a:t>
            </a:fld>
            <a:endParaRPr/>
          </a:p>
        </p:txBody>
      </p:sp>
      <p:pic>
        <p:nvPicPr>
          <p:cNvPr id="1266" name="Google Shape;1266;p84" title="CORPORATE VIDEO- Dealing with an Angry Customer Training"/>
          <p:cNvPicPr preferRelativeResize="0"/>
          <p:nvPr/>
        </p:nvPicPr>
        <p:blipFill rotWithShape="1">
          <a:blip r:embed="rId3">
            <a:alphaModFix/>
          </a:blip>
          <a:srcRect/>
          <a:stretch/>
        </p:blipFill>
        <p:spPr>
          <a:xfrm>
            <a:off x="1491916" y="454157"/>
            <a:ext cx="6160168" cy="4620125"/>
          </a:xfrm>
          <a:prstGeom prst="rect">
            <a:avLst/>
          </a:prstGeom>
          <a:noFill/>
          <a:ln>
            <a:noFill/>
          </a:ln>
        </p:spPr>
      </p:pic>
      <p:sp>
        <p:nvSpPr>
          <p:cNvPr id="1267" name="Google Shape;1267;p84"/>
          <p:cNvSpPr txBox="1"/>
          <p:nvPr/>
        </p:nvSpPr>
        <p:spPr>
          <a:xfrm>
            <a:off x="96254" y="54047"/>
            <a:ext cx="57751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Dealing with an Angry Customer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6"/>
                                        </p:tgtEl>
                                        <p:attrNameLst>
                                          <p:attrName>style.visibility</p:attrName>
                                        </p:attrNameLst>
                                      </p:cBhvr>
                                      <p:to>
                                        <p:strVal val="visible"/>
                                      </p:to>
                                    </p:set>
                                    <p:animEffect transition="in" filter="fade">
                                      <p:cBhvr>
                                        <p:cTn id="7" dur="1"/>
                                        <p:tgtEl>
                                          <p:spTgt spid="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271"/>
        <p:cNvGrpSpPr/>
        <p:nvPr/>
      </p:nvGrpSpPr>
      <p:grpSpPr>
        <a:xfrm>
          <a:off x="0" y="0"/>
          <a:ext cx="0" cy="0"/>
          <a:chOff x="0" y="0"/>
          <a:chExt cx="0" cy="0"/>
        </a:xfrm>
      </p:grpSpPr>
      <p:sp>
        <p:nvSpPr>
          <p:cNvPr id="1272" name="Google Shape;1272;p85"/>
          <p:cNvSpPr txBox="1">
            <a:spLocks noGrp="1"/>
          </p:cNvSpPr>
          <p:nvPr>
            <p:ph type="title"/>
          </p:nvPr>
        </p:nvSpPr>
        <p:spPr>
          <a:xfrm>
            <a:off x="287899" y="1057275"/>
            <a:ext cx="83841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Steps in Assisting an </a:t>
            </a:r>
            <a:br>
              <a:rPr lang="en-CA" sz="3000" b="1"/>
            </a:br>
            <a:r>
              <a:rPr lang="en-CA" sz="3000" b="1"/>
              <a:t>Angry Customer</a:t>
            </a:r>
            <a:endParaRPr sz="3000" b="1"/>
          </a:p>
        </p:txBody>
      </p:sp>
      <p:sp>
        <p:nvSpPr>
          <p:cNvPr id="1273" name="Google Shape;1273;p85"/>
          <p:cNvSpPr txBox="1">
            <a:spLocks noGrp="1"/>
          </p:cNvSpPr>
          <p:nvPr>
            <p:ph type="body" idx="1"/>
          </p:nvPr>
        </p:nvSpPr>
        <p:spPr>
          <a:xfrm>
            <a:off x="562257" y="1918240"/>
            <a:ext cx="4944300" cy="1659900"/>
          </a:xfrm>
          <a:prstGeom prst="rect">
            <a:avLst/>
          </a:prstGeom>
          <a:noFill/>
          <a:ln>
            <a:noFill/>
          </a:ln>
        </p:spPr>
        <p:txBody>
          <a:bodyPr spcFirstLastPara="1" wrap="square" lIns="91425" tIns="91425" rIns="91425" bIns="91425" anchor="t" anchorCtr="0">
            <a:noAutofit/>
          </a:bodyPr>
          <a:lstStyle/>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Stay Calm</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Actively Listen</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Repeat the Concerns</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Actively Sympathize</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Apologize</a:t>
            </a:r>
            <a:endParaRPr/>
          </a:p>
          <a:p>
            <a:pPr marL="482600" lvl="0" indent="-342900" algn="l" rtl="0">
              <a:lnSpc>
                <a:spcPct val="100000"/>
              </a:lnSpc>
              <a:spcBef>
                <a:spcPts val="600"/>
              </a:spcBef>
              <a:spcAft>
                <a:spcPts val="0"/>
              </a:spcAft>
              <a:buSzPts val="1400"/>
              <a:buFont typeface="Arial"/>
              <a:buAutoNum type="arabicPeriod"/>
            </a:pPr>
            <a:r>
              <a:rPr lang="en-CA" sz="2400">
                <a:solidFill>
                  <a:schemeClr val="dk1"/>
                </a:solidFill>
              </a:rPr>
              <a:t>Find a Solution</a:t>
            </a:r>
            <a:endParaRPr/>
          </a:p>
        </p:txBody>
      </p:sp>
      <p:sp>
        <p:nvSpPr>
          <p:cNvPr id="1274" name="Google Shape;1274;p85"/>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63</a:t>
            </a:fld>
            <a:endParaRPr/>
          </a:p>
        </p:txBody>
      </p:sp>
      <p:pic>
        <p:nvPicPr>
          <p:cNvPr id="1275" name="Google Shape;1275;p85"/>
          <p:cNvPicPr preferRelativeResize="0"/>
          <p:nvPr/>
        </p:nvPicPr>
        <p:blipFill rotWithShape="1">
          <a:blip r:embed="rId3">
            <a:alphaModFix/>
          </a:blip>
          <a:srcRect/>
          <a:stretch/>
        </p:blipFill>
        <p:spPr>
          <a:xfrm>
            <a:off x="4333287" y="2062761"/>
            <a:ext cx="4248456" cy="212422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86"/>
          <p:cNvSpPr txBox="1">
            <a:spLocks noGrp="1"/>
          </p:cNvSpPr>
          <p:nvPr>
            <p:ph type="title"/>
          </p:nvPr>
        </p:nvSpPr>
        <p:spPr>
          <a:xfrm>
            <a:off x="1793439" y="638890"/>
            <a:ext cx="7017867"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000" b="1"/>
              <a:t>Reflect, Connect, Demonstrate</a:t>
            </a:r>
            <a:endParaRPr sz="3000" b="1"/>
          </a:p>
        </p:txBody>
      </p:sp>
      <p:sp>
        <p:nvSpPr>
          <p:cNvPr id="1281" name="Google Shape;1281;p86"/>
          <p:cNvSpPr txBox="1">
            <a:spLocks noGrp="1"/>
          </p:cNvSpPr>
          <p:nvPr>
            <p:ph type="body" idx="1"/>
          </p:nvPr>
        </p:nvSpPr>
        <p:spPr>
          <a:xfrm>
            <a:off x="1463956" y="1399400"/>
            <a:ext cx="6313159" cy="23446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100" b="1">
                <a:solidFill>
                  <a:srgbClr val="5CF55F"/>
                </a:solidFill>
              </a:rPr>
              <a:t>Task:</a:t>
            </a:r>
            <a:r>
              <a:rPr lang="en-CA" sz="2100" b="1">
                <a:solidFill>
                  <a:schemeClr val="dk1"/>
                </a:solidFill>
              </a:rPr>
              <a:t> </a:t>
            </a:r>
            <a:r>
              <a:rPr lang="en-CA" sz="2100">
                <a:solidFill>
                  <a:schemeClr val="dk1"/>
                </a:solidFill>
              </a:rPr>
              <a:t>Create an upset customer scenario. It can be based on an experience you have had in a workplace. Try to connect the scenario to your SHSM sector.</a:t>
            </a:r>
            <a:endParaRPr/>
          </a:p>
          <a:p>
            <a:pPr marL="342900" lvl="0" indent="-342900" algn="l" rtl="0">
              <a:lnSpc>
                <a:spcPct val="100000"/>
              </a:lnSpc>
              <a:spcBef>
                <a:spcPts val="600"/>
              </a:spcBef>
              <a:spcAft>
                <a:spcPts val="0"/>
              </a:spcAft>
              <a:buSzPts val="1400"/>
              <a:buFont typeface="Arial"/>
              <a:buChar char="•"/>
            </a:pPr>
            <a:r>
              <a:rPr lang="en-CA" sz="2100">
                <a:solidFill>
                  <a:schemeClr val="dk1"/>
                </a:solidFill>
              </a:rPr>
              <a:t>Apply the six steps in dealing with the customer. </a:t>
            </a:r>
            <a:endParaRPr/>
          </a:p>
          <a:p>
            <a:pPr marL="342900" lvl="0" indent="-342900" algn="l" rtl="0">
              <a:lnSpc>
                <a:spcPct val="100000"/>
              </a:lnSpc>
              <a:spcBef>
                <a:spcPts val="600"/>
              </a:spcBef>
              <a:spcAft>
                <a:spcPts val="0"/>
              </a:spcAft>
              <a:buSzPts val="1400"/>
              <a:buFont typeface="Arial"/>
              <a:buChar char="•"/>
            </a:pPr>
            <a:r>
              <a:rPr lang="en-CA" sz="2100">
                <a:solidFill>
                  <a:schemeClr val="dk1"/>
                </a:solidFill>
              </a:rPr>
              <a:t>Can you also “surprise and delight” the customer?</a:t>
            </a:r>
            <a:endParaRPr/>
          </a:p>
        </p:txBody>
      </p:sp>
      <p:sp>
        <p:nvSpPr>
          <p:cNvPr id="1282" name="Google Shape;1282;p86"/>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64</a:t>
            </a:fld>
            <a:endParaRPr/>
          </a:p>
        </p:txBody>
      </p:sp>
      <p:sp>
        <p:nvSpPr>
          <p:cNvPr id="1283" name="Google Shape;1283;p86"/>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84" name="Google Shape;1284;p86"/>
          <p:cNvGrpSpPr/>
          <p:nvPr/>
        </p:nvGrpSpPr>
        <p:grpSpPr>
          <a:xfrm>
            <a:off x="562257" y="1284190"/>
            <a:ext cx="901699" cy="645300"/>
            <a:chOff x="5255200" y="3006475"/>
            <a:chExt cx="511700" cy="378575"/>
          </a:xfrm>
        </p:grpSpPr>
        <p:sp>
          <p:nvSpPr>
            <p:cNvPr id="1285" name="Google Shape;1285;p86"/>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286" name="Google Shape;1286;p86"/>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287" name="Google Shape;1287;p86"/>
          <p:cNvGrpSpPr/>
          <p:nvPr/>
        </p:nvGrpSpPr>
        <p:grpSpPr>
          <a:xfrm>
            <a:off x="8055961" y="3969201"/>
            <a:ext cx="285329" cy="291204"/>
            <a:chOff x="3955900" y="2984500"/>
            <a:chExt cx="414000" cy="422525"/>
          </a:xfrm>
        </p:grpSpPr>
        <p:sp>
          <p:nvSpPr>
            <p:cNvPr id="1288" name="Google Shape;1288;p8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8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8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1" name="Google Shape;1291;p86"/>
          <p:cNvGrpSpPr/>
          <p:nvPr/>
        </p:nvGrpSpPr>
        <p:grpSpPr>
          <a:xfrm>
            <a:off x="7777115" y="1328828"/>
            <a:ext cx="775254" cy="787574"/>
            <a:chOff x="1922075" y="1629000"/>
            <a:chExt cx="437200" cy="437201"/>
          </a:xfrm>
        </p:grpSpPr>
        <p:sp>
          <p:nvSpPr>
            <p:cNvPr id="1292" name="Google Shape;1292;p86"/>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86"/>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4" name="Google Shape;1294;p86"/>
          <p:cNvSpPr txBox="1"/>
          <p:nvPr/>
        </p:nvSpPr>
        <p:spPr>
          <a:xfrm>
            <a:off x="1178838" y="3744099"/>
            <a:ext cx="6237884"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Your scenario can be written as a script, acted out,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recorded or completed as a video.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Remember to share it with your teacher!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87"/>
          <p:cNvSpPr txBox="1">
            <a:spLocks noGrp="1"/>
          </p:cNvSpPr>
          <p:nvPr>
            <p:ph type="ctrTitle"/>
          </p:nvPr>
        </p:nvSpPr>
        <p:spPr>
          <a:xfrm>
            <a:off x="2691980" y="198240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Customer Service in</a:t>
            </a:r>
            <a:br>
              <a:rPr lang="en-CA" b="1">
                <a:solidFill>
                  <a:schemeClr val="dk1"/>
                </a:solidFill>
              </a:rPr>
            </a:br>
            <a:r>
              <a:rPr lang="en-CA" b="1">
                <a:solidFill>
                  <a:schemeClr val="dk1"/>
                </a:solidFill>
              </a:rPr>
              <a:t>your SHSM Sector</a:t>
            </a:r>
            <a:endParaRPr b="1">
              <a:solidFill>
                <a:schemeClr val="dk1"/>
              </a:solidFill>
            </a:endParaRPr>
          </a:p>
        </p:txBody>
      </p:sp>
      <p:sp>
        <p:nvSpPr>
          <p:cNvPr id="1300" name="Google Shape;1300;p87"/>
          <p:cNvSpPr txBox="1">
            <a:spLocks noGrp="1"/>
          </p:cNvSpPr>
          <p:nvPr>
            <p:ph type="subTitle" idx="1"/>
          </p:nvPr>
        </p:nvSpPr>
        <p:spPr>
          <a:xfrm>
            <a:off x="1032940" y="1997354"/>
            <a:ext cx="82027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solidFill>
                  <a:schemeClr val="dk1"/>
                </a:solidFill>
              </a:rPr>
              <a:t>Module</a:t>
            </a:r>
            <a:endParaRPr b="1">
              <a:solidFill>
                <a:schemeClr val="dk1"/>
              </a:solidFill>
            </a:endParaRPr>
          </a:p>
        </p:txBody>
      </p:sp>
      <p:sp>
        <p:nvSpPr>
          <p:cNvPr id="1301" name="Google Shape;1301;p87"/>
          <p:cNvSpPr txBox="1"/>
          <p:nvPr/>
        </p:nvSpPr>
        <p:spPr>
          <a:xfrm>
            <a:off x="409575" y="1676400"/>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5</a:t>
            </a:r>
            <a:endParaRPr sz="1400" b="1" i="0" u="none" strike="noStrike" cap="none">
              <a:solidFill>
                <a:srgbClr val="FFFFFF"/>
              </a:solidFill>
              <a:latin typeface="Arial"/>
              <a:ea typeface="Arial"/>
              <a:cs typeface="Arial"/>
              <a:sym typeface="Arial"/>
            </a:endParaRPr>
          </a:p>
        </p:txBody>
      </p:sp>
      <p:sp>
        <p:nvSpPr>
          <p:cNvPr id="1302" name="Google Shape;1302;p87"/>
          <p:cNvSpPr/>
          <p:nvPr/>
        </p:nvSpPr>
        <p:spPr>
          <a:xfrm>
            <a:off x="829281" y="167090"/>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88"/>
          <p:cNvSpPr txBox="1">
            <a:spLocks noGrp="1"/>
          </p:cNvSpPr>
          <p:nvPr>
            <p:ph type="body" idx="1"/>
          </p:nvPr>
        </p:nvSpPr>
        <p:spPr>
          <a:xfrm>
            <a:off x="1805938" y="444444"/>
            <a:ext cx="3175136" cy="4254612"/>
          </a:xfrm>
          <a:prstGeom prst="rect">
            <a:avLst/>
          </a:prstGeom>
          <a:noFill/>
          <a:ln w="9525"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CA" b="1">
                <a:solidFill>
                  <a:schemeClr val="dk1"/>
                </a:solidFill>
              </a:rPr>
              <a:t>Customer Service  is the new marketing, it’s what differentiates one business from another. </a:t>
            </a:r>
            <a:endParaRPr sz="2000"/>
          </a:p>
          <a:p>
            <a:pPr marL="0" lvl="0" indent="0" algn="l" rtl="0">
              <a:lnSpc>
                <a:spcPct val="100000"/>
              </a:lnSpc>
              <a:spcBef>
                <a:spcPts val="600"/>
              </a:spcBef>
              <a:spcAft>
                <a:spcPts val="0"/>
              </a:spcAft>
              <a:buSzPts val="2400"/>
              <a:buNone/>
            </a:pPr>
            <a:endParaRPr sz="2800" b="1">
              <a:solidFill>
                <a:schemeClr val="dk1"/>
              </a:solidFill>
            </a:endParaRPr>
          </a:p>
          <a:p>
            <a:pPr marL="0" lvl="0" indent="0" algn="r" rtl="0">
              <a:lnSpc>
                <a:spcPct val="100000"/>
              </a:lnSpc>
              <a:spcBef>
                <a:spcPts val="600"/>
              </a:spcBef>
              <a:spcAft>
                <a:spcPts val="0"/>
              </a:spcAft>
              <a:buSzPts val="2400"/>
              <a:buNone/>
            </a:pPr>
            <a:r>
              <a:rPr lang="en-CA" sz="2000">
                <a:solidFill>
                  <a:schemeClr val="dk1"/>
                </a:solidFill>
              </a:rPr>
              <a:t>Jay Baer, </a:t>
            </a:r>
            <a:endParaRPr/>
          </a:p>
          <a:p>
            <a:pPr marL="0" lvl="0" indent="0" algn="r" rtl="0">
              <a:lnSpc>
                <a:spcPct val="100000"/>
              </a:lnSpc>
              <a:spcBef>
                <a:spcPts val="600"/>
              </a:spcBef>
              <a:spcAft>
                <a:spcPts val="0"/>
              </a:spcAft>
              <a:buSzPts val="2400"/>
              <a:buNone/>
            </a:pPr>
            <a:r>
              <a:rPr lang="en-CA" sz="2000">
                <a:solidFill>
                  <a:schemeClr val="dk1"/>
                </a:solidFill>
              </a:rPr>
              <a:t>Entrepreneur, </a:t>
            </a:r>
            <a:endParaRPr/>
          </a:p>
          <a:p>
            <a:pPr marL="0" lvl="0" indent="0" algn="r" rtl="0">
              <a:lnSpc>
                <a:spcPct val="100000"/>
              </a:lnSpc>
              <a:spcBef>
                <a:spcPts val="600"/>
              </a:spcBef>
              <a:spcAft>
                <a:spcPts val="0"/>
              </a:spcAft>
              <a:buSzPts val="2400"/>
              <a:buNone/>
            </a:pPr>
            <a:r>
              <a:rPr lang="en-CA" sz="2000">
                <a:solidFill>
                  <a:schemeClr val="dk1"/>
                </a:solidFill>
              </a:rPr>
              <a:t>consultant and author</a:t>
            </a:r>
            <a:endParaRPr sz="2000">
              <a:solidFill>
                <a:schemeClr val="dk1"/>
              </a:solidFill>
            </a:endParaRPr>
          </a:p>
        </p:txBody>
      </p:sp>
      <p:sp>
        <p:nvSpPr>
          <p:cNvPr id="1308" name="Google Shape;1308;p88"/>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66</a:t>
            </a:fld>
            <a:endParaRPr/>
          </a:p>
        </p:txBody>
      </p:sp>
      <p:sp>
        <p:nvSpPr>
          <p:cNvPr id="1309" name="Google Shape;1309;p88"/>
          <p:cNvSpPr/>
          <p:nvPr/>
        </p:nvSpPr>
        <p:spPr>
          <a:xfrm>
            <a:off x="866271" y="491943"/>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88"/>
          <p:cNvSpPr txBox="1"/>
          <p:nvPr/>
        </p:nvSpPr>
        <p:spPr>
          <a:xfrm>
            <a:off x="5415492" y="705487"/>
            <a:ext cx="3175200" cy="3878700"/>
          </a:xfrm>
          <a:prstGeom prst="rect">
            <a:avLst/>
          </a:prstGeom>
          <a:noFill/>
          <a:ln w="9525" cap="flat" cmpd="sng">
            <a:solidFill>
              <a:srgbClr val="2C9DD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9BBD5"/>
              </a:buClr>
              <a:buSzPts val="2400"/>
              <a:buFont typeface="Nixie One"/>
              <a:buNone/>
            </a:pPr>
            <a:r>
              <a:rPr lang="en-CA" sz="2400" b="1" i="0" u="none" strike="noStrike" cap="none">
                <a:solidFill>
                  <a:srgbClr val="FFFFFF"/>
                </a:solidFill>
                <a:latin typeface="Nixie One"/>
                <a:ea typeface="Nixie One"/>
                <a:cs typeface="Nixie One"/>
                <a:sym typeface="Nixie One"/>
              </a:rPr>
              <a:t>Instead of focusing on the competition,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19BBD5"/>
              </a:buClr>
              <a:buSzPts val="2400"/>
              <a:buFont typeface="Nixie One"/>
              <a:buNone/>
            </a:pPr>
            <a:r>
              <a:rPr lang="en-CA" sz="2400" b="1" i="0" u="none" strike="noStrike" cap="none">
                <a:solidFill>
                  <a:srgbClr val="FFFFFF"/>
                </a:solidFill>
                <a:latin typeface="Nixie One"/>
                <a:ea typeface="Nixie One"/>
                <a:cs typeface="Nixie One"/>
                <a:sym typeface="Nixie One"/>
              </a:rPr>
              <a:t>focus on the customer.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19BBD5"/>
              </a:buClr>
              <a:buSzPts val="2400"/>
              <a:buFont typeface="Nixie One"/>
              <a:buNone/>
            </a:pPr>
            <a:endParaRPr sz="2400" b="1" i="0" u="none" strike="noStrike" cap="none">
              <a:solidFill>
                <a:srgbClr val="FFFFFF"/>
              </a:solidFill>
              <a:latin typeface="Nixie One"/>
              <a:ea typeface="Nixie One"/>
              <a:cs typeface="Nixie One"/>
              <a:sym typeface="Nixie One"/>
            </a:endParaRPr>
          </a:p>
          <a:p>
            <a:pPr marL="0" marR="0" lvl="0" indent="0" algn="l" rtl="0">
              <a:lnSpc>
                <a:spcPct val="100000"/>
              </a:lnSpc>
              <a:spcBef>
                <a:spcPts val="600"/>
              </a:spcBef>
              <a:spcAft>
                <a:spcPts val="0"/>
              </a:spcAft>
              <a:buClr>
                <a:srgbClr val="19BBD5"/>
              </a:buClr>
              <a:buSzPts val="2400"/>
              <a:buFont typeface="Nixie One"/>
              <a:buNone/>
            </a:pPr>
            <a:endParaRPr sz="2800" b="1" i="0" u="none" strike="noStrike" cap="none">
              <a:solidFill>
                <a:srgbClr val="FFFFFF"/>
              </a:solidFill>
              <a:latin typeface="Nixie One"/>
              <a:ea typeface="Nixie One"/>
              <a:cs typeface="Nixie One"/>
              <a:sym typeface="Nixie One"/>
            </a:endParaRPr>
          </a:p>
          <a:p>
            <a:pPr marL="0" marR="0" lvl="0" indent="0" algn="l" rtl="0">
              <a:lnSpc>
                <a:spcPct val="100000"/>
              </a:lnSpc>
              <a:spcBef>
                <a:spcPts val="600"/>
              </a:spcBef>
              <a:spcAft>
                <a:spcPts val="0"/>
              </a:spcAft>
              <a:buClr>
                <a:srgbClr val="19BBD5"/>
              </a:buClr>
              <a:buSzPts val="2400"/>
              <a:buFont typeface="Nixie One"/>
              <a:buNone/>
            </a:pPr>
            <a:endParaRPr sz="2800" b="1" i="0" u="none" strike="noStrike" cap="none">
              <a:solidFill>
                <a:srgbClr val="FFFFFF"/>
              </a:solidFill>
              <a:latin typeface="Nixie One"/>
              <a:ea typeface="Nixie One"/>
              <a:cs typeface="Nixie One"/>
              <a:sym typeface="Nixie One"/>
            </a:endParaRPr>
          </a:p>
          <a:p>
            <a:pPr marL="0" marR="0" lvl="0" indent="0" algn="r" rtl="0">
              <a:lnSpc>
                <a:spcPct val="100000"/>
              </a:lnSpc>
              <a:spcBef>
                <a:spcPts val="600"/>
              </a:spcBef>
              <a:spcAft>
                <a:spcPts val="0"/>
              </a:spcAft>
              <a:buClr>
                <a:srgbClr val="19BBD5"/>
              </a:buClr>
              <a:buSzPts val="2400"/>
              <a:buFont typeface="Nixie One"/>
              <a:buNone/>
            </a:pPr>
            <a:r>
              <a:rPr lang="en-CA" sz="2000" b="0" i="0" u="none" strike="noStrike" cap="none">
                <a:solidFill>
                  <a:srgbClr val="FFFFFF"/>
                </a:solidFill>
                <a:latin typeface="Nixie One"/>
                <a:ea typeface="Nixie One"/>
                <a:cs typeface="Nixie One"/>
                <a:sym typeface="Nixie One"/>
              </a:rPr>
              <a:t>Scott Cook,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600"/>
              </a:spcBef>
              <a:spcAft>
                <a:spcPts val="0"/>
              </a:spcAft>
              <a:buClr>
                <a:srgbClr val="19BBD5"/>
              </a:buClr>
              <a:buSzPts val="2400"/>
              <a:buFont typeface="Nixie One"/>
              <a:buNone/>
            </a:pPr>
            <a:r>
              <a:rPr lang="en-CA" sz="2000" b="0" i="0" u="none" strike="noStrike" cap="none">
                <a:solidFill>
                  <a:srgbClr val="FFFFFF"/>
                </a:solidFill>
                <a:latin typeface="Nixie One"/>
                <a:ea typeface="Nixie One"/>
                <a:cs typeface="Nixie One"/>
                <a:sym typeface="Nixie One"/>
              </a:rPr>
              <a:t>co-founder of Intuit</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89"/>
          <p:cNvSpPr txBox="1">
            <a:spLocks noGrp="1"/>
          </p:cNvSpPr>
          <p:nvPr>
            <p:ph type="title"/>
          </p:nvPr>
        </p:nvSpPr>
        <p:spPr>
          <a:xfrm>
            <a:off x="1827877" y="98362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Minds On</a:t>
            </a:r>
            <a:endParaRPr/>
          </a:p>
        </p:txBody>
      </p:sp>
      <p:sp>
        <p:nvSpPr>
          <p:cNvPr id="1316" name="Google Shape;1316;p89"/>
          <p:cNvSpPr txBox="1">
            <a:spLocks noGrp="1"/>
          </p:cNvSpPr>
          <p:nvPr>
            <p:ph type="body" idx="1"/>
          </p:nvPr>
        </p:nvSpPr>
        <p:spPr>
          <a:xfrm>
            <a:off x="1898620" y="1628920"/>
            <a:ext cx="5237478" cy="17727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3200">
                <a:solidFill>
                  <a:schemeClr val="dk1"/>
                </a:solidFill>
              </a:rPr>
              <a:t>Why are these two quotations important for a small business owner to keep in mind?</a:t>
            </a:r>
            <a:endParaRPr/>
          </a:p>
          <a:p>
            <a:pPr marL="0" lvl="0" indent="0" algn="l" rtl="0">
              <a:lnSpc>
                <a:spcPct val="100000"/>
              </a:lnSpc>
              <a:spcBef>
                <a:spcPts val="600"/>
              </a:spcBef>
              <a:spcAft>
                <a:spcPts val="0"/>
              </a:spcAft>
              <a:buSzPts val="1400"/>
              <a:buNone/>
            </a:pPr>
            <a:endParaRPr sz="3200">
              <a:solidFill>
                <a:schemeClr val="dk1"/>
              </a:solidFill>
            </a:endParaRPr>
          </a:p>
          <a:p>
            <a:pPr marL="0" lvl="0" indent="0" algn="l" rtl="0">
              <a:lnSpc>
                <a:spcPct val="100000"/>
              </a:lnSpc>
              <a:spcBef>
                <a:spcPts val="600"/>
              </a:spcBef>
              <a:spcAft>
                <a:spcPts val="0"/>
              </a:spcAft>
              <a:buSzPts val="1400"/>
              <a:buNone/>
            </a:pPr>
            <a:r>
              <a:rPr lang="en-CA" sz="1800">
                <a:solidFill>
                  <a:schemeClr val="dk1"/>
                </a:solidFill>
              </a:rPr>
              <a:t>Add your explanation to your student handout.</a:t>
            </a:r>
            <a:endParaRPr/>
          </a:p>
          <a:p>
            <a:pPr marL="0" lvl="0" indent="0" algn="l" rtl="0">
              <a:lnSpc>
                <a:spcPct val="100000"/>
              </a:lnSpc>
              <a:spcBef>
                <a:spcPts val="600"/>
              </a:spcBef>
              <a:spcAft>
                <a:spcPts val="0"/>
              </a:spcAft>
              <a:buSzPts val="1400"/>
              <a:buNone/>
            </a:pPr>
            <a:endParaRPr sz="3200">
              <a:solidFill>
                <a:schemeClr val="dk1"/>
              </a:solidFill>
            </a:endParaRPr>
          </a:p>
        </p:txBody>
      </p:sp>
      <p:sp>
        <p:nvSpPr>
          <p:cNvPr id="1317" name="Google Shape;1317;p8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67</a:t>
            </a:fld>
            <a:endParaRPr/>
          </a:p>
        </p:txBody>
      </p:sp>
      <p:sp>
        <p:nvSpPr>
          <p:cNvPr id="1318" name="Google Shape;1318;p89"/>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89"/>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0" name="Google Shape;1320;p89"/>
          <p:cNvGrpSpPr/>
          <p:nvPr/>
        </p:nvGrpSpPr>
        <p:grpSpPr>
          <a:xfrm>
            <a:off x="562257" y="1284190"/>
            <a:ext cx="901699" cy="645300"/>
            <a:chOff x="5255200" y="3006475"/>
            <a:chExt cx="511700" cy="378575"/>
          </a:xfrm>
        </p:grpSpPr>
        <p:sp>
          <p:nvSpPr>
            <p:cNvPr id="1321" name="Google Shape;1321;p8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22" name="Google Shape;1322;p8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23" name="Google Shape;1323;p89"/>
          <p:cNvGrpSpPr/>
          <p:nvPr/>
        </p:nvGrpSpPr>
        <p:grpSpPr>
          <a:xfrm>
            <a:off x="7643220" y="1383033"/>
            <a:ext cx="775254" cy="787574"/>
            <a:chOff x="1922075" y="1629000"/>
            <a:chExt cx="437200" cy="437201"/>
          </a:xfrm>
        </p:grpSpPr>
        <p:sp>
          <p:nvSpPr>
            <p:cNvPr id="1324" name="Google Shape;1324;p8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89"/>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90"/>
          <p:cNvSpPr txBox="1">
            <a:spLocks noGrp="1"/>
          </p:cNvSpPr>
          <p:nvPr>
            <p:ph type="title"/>
          </p:nvPr>
        </p:nvSpPr>
        <p:spPr>
          <a:xfrm>
            <a:off x="1759929" y="677682"/>
            <a:ext cx="5957586"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Investigate and Describe</a:t>
            </a:r>
            <a:endParaRPr/>
          </a:p>
        </p:txBody>
      </p:sp>
      <p:sp>
        <p:nvSpPr>
          <p:cNvPr id="1331" name="Google Shape;1331;p90"/>
          <p:cNvSpPr txBox="1">
            <a:spLocks noGrp="1"/>
          </p:cNvSpPr>
          <p:nvPr>
            <p:ph type="body" idx="1"/>
          </p:nvPr>
        </p:nvSpPr>
        <p:spPr>
          <a:xfrm>
            <a:off x="1584960" y="1241256"/>
            <a:ext cx="7226346" cy="17943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sz="2000" b="1">
                <a:solidFill>
                  <a:schemeClr val="dk1"/>
                </a:solidFill>
              </a:rPr>
              <a:t>What are some common customer service issues related to your SHSM sector?</a:t>
            </a:r>
            <a:endParaRPr/>
          </a:p>
          <a:p>
            <a:pPr marL="342900" lvl="0" indent="-342900" algn="l" rtl="0">
              <a:lnSpc>
                <a:spcPct val="100000"/>
              </a:lnSpc>
              <a:spcBef>
                <a:spcPts val="600"/>
              </a:spcBef>
              <a:spcAft>
                <a:spcPts val="0"/>
              </a:spcAft>
              <a:buSzPts val="1400"/>
              <a:buChar char="◇"/>
            </a:pPr>
            <a:r>
              <a:rPr lang="en-CA" sz="1600">
                <a:solidFill>
                  <a:schemeClr val="dk1"/>
                </a:solidFill>
              </a:rPr>
              <a:t>In your student handout, identify and describe </a:t>
            </a:r>
            <a:r>
              <a:rPr lang="en-CA" sz="1600" b="1">
                <a:solidFill>
                  <a:schemeClr val="dk1"/>
                </a:solidFill>
              </a:rPr>
              <a:t>two to four </a:t>
            </a:r>
            <a:r>
              <a:rPr lang="en-CA" sz="1600">
                <a:solidFill>
                  <a:schemeClr val="dk1"/>
                </a:solidFill>
              </a:rPr>
              <a:t>customer service issues.</a:t>
            </a:r>
            <a:endParaRPr/>
          </a:p>
        </p:txBody>
      </p:sp>
      <p:sp>
        <p:nvSpPr>
          <p:cNvPr id="1332" name="Google Shape;1332;p90"/>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68</a:t>
            </a:fld>
            <a:endParaRPr/>
          </a:p>
        </p:txBody>
      </p:sp>
      <p:sp>
        <p:nvSpPr>
          <p:cNvPr id="1333" name="Google Shape;1333;p90"/>
          <p:cNvSpPr/>
          <p:nvPr/>
        </p:nvSpPr>
        <p:spPr>
          <a:xfrm>
            <a:off x="8047694" y="3993406"/>
            <a:ext cx="260931" cy="2491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90"/>
          <p:cNvSpPr/>
          <p:nvPr/>
        </p:nvSpPr>
        <p:spPr>
          <a:xfrm rot="2327012">
            <a:off x="8593236" y="3589630"/>
            <a:ext cx="183443" cy="1751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35" name="Google Shape;1335;p90"/>
          <p:cNvGrpSpPr/>
          <p:nvPr/>
        </p:nvGrpSpPr>
        <p:grpSpPr>
          <a:xfrm>
            <a:off x="562257" y="1284190"/>
            <a:ext cx="901699" cy="645300"/>
            <a:chOff x="5255200" y="3006475"/>
            <a:chExt cx="511700" cy="378575"/>
          </a:xfrm>
        </p:grpSpPr>
        <p:sp>
          <p:nvSpPr>
            <p:cNvPr id="1336" name="Google Shape;1336;p9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sp>
          <p:nvSpPr>
            <p:cNvPr id="1337" name="Google Shape;1337;p9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6DAEC"/>
                </a:solidFill>
                <a:latin typeface="Arial"/>
                <a:ea typeface="Arial"/>
                <a:cs typeface="Arial"/>
                <a:sym typeface="Arial"/>
              </a:endParaRPr>
            </a:p>
          </p:txBody>
        </p:sp>
      </p:grpSp>
      <p:grpSp>
        <p:nvGrpSpPr>
          <p:cNvPr id="1338" name="Google Shape;1338;p90"/>
          <p:cNvGrpSpPr/>
          <p:nvPr/>
        </p:nvGrpSpPr>
        <p:grpSpPr>
          <a:xfrm>
            <a:off x="7971396" y="471128"/>
            <a:ext cx="775254" cy="787574"/>
            <a:chOff x="1922075" y="1629000"/>
            <a:chExt cx="437200" cy="437201"/>
          </a:xfrm>
        </p:grpSpPr>
        <p:sp>
          <p:nvSpPr>
            <p:cNvPr id="1339" name="Google Shape;1339;p9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90"/>
            <p:cNvSpPr/>
            <p:nvPr/>
          </p:nvSpPr>
          <p:spPr>
            <a:xfrm>
              <a:off x="1922075" y="1686401"/>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1" name="Google Shape;1341;p90"/>
          <p:cNvSpPr txBox="1"/>
          <p:nvPr/>
        </p:nvSpPr>
        <p:spPr>
          <a:xfrm>
            <a:off x="287907" y="2712842"/>
            <a:ext cx="6916338" cy="22929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Tips!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Brainstorm with other students in your SHSM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Think about your work-related experiences through co-op, SHSM experiential learning/reach ahead activities and part-time job to help you generate some ideas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Talk to a business owner in your SHSM sector (or more than one!)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Arial"/>
              <a:buChar char="•"/>
            </a:pPr>
            <a:r>
              <a:rPr lang="en-CA" sz="1600" b="0" i="0" u="none" strike="noStrike" cap="none">
                <a:solidFill>
                  <a:schemeClr val="dk1"/>
                </a:solidFill>
                <a:latin typeface="Arial"/>
                <a:ea typeface="Arial"/>
                <a:cs typeface="Arial"/>
                <a:sym typeface="Arial"/>
              </a:rPr>
              <a:t>Use online resources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5"/>
        <p:cNvGrpSpPr/>
        <p:nvPr/>
      </p:nvGrpSpPr>
      <p:grpSpPr>
        <a:xfrm>
          <a:off x="0" y="0"/>
          <a:ext cx="0" cy="0"/>
          <a:chOff x="0" y="0"/>
          <a:chExt cx="0" cy="0"/>
        </a:xfrm>
      </p:grpSpPr>
      <p:sp>
        <p:nvSpPr>
          <p:cNvPr id="1346" name="Google Shape;1346;p91"/>
          <p:cNvSpPr txBox="1">
            <a:spLocks noGrp="1"/>
          </p:cNvSpPr>
          <p:nvPr>
            <p:ph type="title" idx="4294967295"/>
          </p:nvPr>
        </p:nvSpPr>
        <p:spPr>
          <a:xfrm>
            <a:off x="1414272" y="-123063"/>
            <a:ext cx="4693920" cy="162267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sz="3600" b="1"/>
              <a:t>Congratulations! </a:t>
            </a:r>
            <a:br>
              <a:rPr lang="en-CA" sz="2800" b="1"/>
            </a:br>
            <a:endParaRPr sz="2000" b="1">
              <a:solidFill>
                <a:srgbClr val="0E293C"/>
              </a:solidFill>
            </a:endParaRPr>
          </a:p>
        </p:txBody>
      </p:sp>
      <p:sp>
        <p:nvSpPr>
          <p:cNvPr id="1347" name="Google Shape;1347;p9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FFFFFF"/>
                </a:solidFill>
                <a:latin typeface="Nixie One"/>
                <a:ea typeface="Nixie One"/>
                <a:cs typeface="Nixie One"/>
                <a:sym typeface="Nixie One"/>
              </a:rPr>
              <a:t>69</a:t>
            </a:fld>
            <a:endParaRPr sz="1200" b="0" i="0" u="none" strike="noStrike" cap="none">
              <a:solidFill>
                <a:srgbClr val="FFFFFF"/>
              </a:solidFill>
              <a:latin typeface="Nixie One"/>
              <a:ea typeface="Nixie One"/>
              <a:cs typeface="Nixie One"/>
              <a:sym typeface="Nixie One"/>
            </a:endParaRPr>
          </a:p>
        </p:txBody>
      </p:sp>
      <p:pic>
        <p:nvPicPr>
          <p:cNvPr id="1348" name="Google Shape;1348;p91" descr="Finished Label Stock Illustrations – 1,800 Finished Label Stock  Illustrations, Vectors &amp; Clipart - Dreamstime"/>
          <p:cNvPicPr preferRelativeResize="0"/>
          <p:nvPr/>
        </p:nvPicPr>
        <p:blipFill rotWithShape="1">
          <a:blip r:embed="rId3">
            <a:alphaModFix/>
          </a:blip>
          <a:srcRect l="4308" t="2046" r="2677" b="4358"/>
          <a:stretch/>
        </p:blipFill>
        <p:spPr>
          <a:xfrm>
            <a:off x="2865120" y="1389888"/>
            <a:ext cx="3474720" cy="2474976"/>
          </a:xfrm>
          <a:prstGeom prst="rect">
            <a:avLst/>
          </a:prstGeom>
          <a:noFill/>
          <a:ln>
            <a:noFill/>
          </a:ln>
        </p:spPr>
      </p:pic>
      <p:sp>
        <p:nvSpPr>
          <p:cNvPr id="1349" name="Google Shape;1349;p91"/>
          <p:cNvSpPr txBox="1"/>
          <p:nvPr/>
        </p:nvSpPr>
        <p:spPr>
          <a:xfrm>
            <a:off x="558482" y="1608219"/>
            <a:ext cx="31624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0E293C"/>
                </a:solidFill>
                <a:latin typeface="Arial"/>
                <a:ea typeface="Arial"/>
                <a:cs typeface="Arial"/>
                <a:sym typeface="Arial"/>
              </a:rPr>
              <a:t>The Customer Service Certification is….</a:t>
            </a:r>
            <a:endParaRPr sz="1400" b="0" i="0" u="none" strike="noStrike" cap="none">
              <a:solidFill>
                <a:srgbClr val="000000"/>
              </a:solidFill>
              <a:latin typeface="Arial"/>
              <a:ea typeface="Arial"/>
              <a:cs typeface="Arial"/>
              <a:sym typeface="Arial"/>
            </a:endParaRPr>
          </a:p>
        </p:txBody>
      </p:sp>
      <p:sp>
        <p:nvSpPr>
          <p:cNvPr id="1350" name="Google Shape;1350;p91"/>
          <p:cNvSpPr txBox="1"/>
          <p:nvPr/>
        </p:nvSpPr>
        <p:spPr>
          <a:xfrm>
            <a:off x="5254752" y="3721639"/>
            <a:ext cx="31943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lt1"/>
                </a:solidFill>
                <a:latin typeface="Arial"/>
                <a:ea typeface="Arial"/>
                <a:cs typeface="Arial"/>
                <a:sym typeface="Arial"/>
              </a:rPr>
              <a:t>Remember to add your name to your student booklet and submit it to your teacher.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29"/>
          <p:cNvSpPr txBox="1">
            <a:spLocks noGrp="1"/>
          </p:cNvSpPr>
          <p:nvPr>
            <p:ph type="body" idx="1"/>
          </p:nvPr>
        </p:nvSpPr>
        <p:spPr>
          <a:xfrm>
            <a:off x="6710764" y="4570202"/>
            <a:ext cx="2134179" cy="435206"/>
          </a:xfrm>
          <a:prstGeom prst="rect">
            <a:avLst/>
          </a:prstGeom>
          <a:noFill/>
          <a:ln>
            <a:noFill/>
          </a:ln>
        </p:spPr>
        <p:txBody>
          <a:bodyPr spcFirstLastPara="1" wrap="square" lIns="91425" tIns="91425" rIns="91425" bIns="91425" anchor="ctr" anchorCtr="0">
            <a:noAutofit/>
          </a:bodyPr>
          <a:lstStyle/>
          <a:p>
            <a:pPr marL="76200" lvl="0" indent="0" algn="r" rtl="0">
              <a:lnSpc>
                <a:spcPct val="100000"/>
              </a:lnSpc>
              <a:spcBef>
                <a:spcPts val="600"/>
              </a:spcBef>
              <a:spcAft>
                <a:spcPts val="0"/>
              </a:spcAft>
              <a:buSzPts val="2400"/>
              <a:buNone/>
            </a:pPr>
            <a:r>
              <a:rPr lang="en-CA" sz="1400">
                <a:solidFill>
                  <a:schemeClr val="dk1"/>
                </a:solidFill>
                <a:latin typeface="Arial"/>
                <a:ea typeface="Arial"/>
                <a:cs typeface="Arial"/>
                <a:sym typeface="Arial"/>
              </a:rPr>
              <a:t>Chief Product Officer of WorkplaceDynamics</a:t>
            </a:r>
            <a:endParaRPr sz="1400">
              <a:solidFill>
                <a:schemeClr val="dk1"/>
              </a:solidFill>
              <a:latin typeface="Arial"/>
              <a:ea typeface="Arial"/>
              <a:cs typeface="Arial"/>
              <a:sym typeface="Arial"/>
            </a:endParaRPr>
          </a:p>
        </p:txBody>
      </p:sp>
      <p:sp>
        <p:nvSpPr>
          <p:cNvPr id="754" name="Google Shape;754;p29"/>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a:t>
            </a:fld>
            <a:endParaRPr/>
          </a:p>
        </p:txBody>
      </p:sp>
      <p:pic>
        <p:nvPicPr>
          <p:cNvPr id="755" name="Google Shape;755;p29" descr="100 Inspirational Customer Service Quotes - InsightSquared"/>
          <p:cNvPicPr preferRelativeResize="0"/>
          <p:nvPr/>
        </p:nvPicPr>
        <p:blipFill rotWithShape="1">
          <a:blip r:embed="rId3">
            <a:alphaModFix/>
          </a:blip>
          <a:srcRect l="-280" t="421" r="279" b="1559"/>
          <a:stretch/>
        </p:blipFill>
        <p:spPr>
          <a:xfrm>
            <a:off x="2076773" y="620902"/>
            <a:ext cx="5534706" cy="361013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92"/>
          <p:cNvSpPr txBox="1">
            <a:spLocks noGrp="1"/>
          </p:cNvSpPr>
          <p:nvPr>
            <p:ph type="title"/>
          </p:nvPr>
        </p:nvSpPr>
        <p:spPr>
          <a:xfrm>
            <a:off x="1732700" y="973600"/>
            <a:ext cx="57921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Print Resources</a:t>
            </a:r>
            <a:endParaRPr/>
          </a:p>
        </p:txBody>
      </p:sp>
      <p:sp>
        <p:nvSpPr>
          <p:cNvPr id="1356" name="Google Shape;1356;p92"/>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70</a:t>
            </a:fld>
            <a:endParaRPr/>
          </a:p>
        </p:txBody>
      </p:sp>
      <p:sp>
        <p:nvSpPr>
          <p:cNvPr id="1357" name="Google Shape;1357;p92"/>
          <p:cNvSpPr txBox="1"/>
          <p:nvPr/>
        </p:nvSpPr>
        <p:spPr>
          <a:xfrm>
            <a:off x="227214" y="2188029"/>
            <a:ext cx="8689572"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Carlaw, P., &amp; Deming, V. K. (1999). </a:t>
            </a:r>
            <a:r>
              <a:rPr lang="en-CA" sz="1400" b="0" i="1" u="none" strike="noStrike" cap="none">
                <a:solidFill>
                  <a:schemeClr val="dk1"/>
                </a:solidFill>
                <a:latin typeface="Arial"/>
                <a:ea typeface="Arial"/>
                <a:cs typeface="Arial"/>
                <a:sym typeface="Arial"/>
              </a:rPr>
              <a:t>The big book of customer service training games: Quick, fun activities for training customer service reps, salespeople, and anyone else who deals with customers</a:t>
            </a:r>
            <a:r>
              <a:rPr lang="en-CA" sz="1400" b="0" i="0" u="none" strike="noStrike" cap="none">
                <a:solidFill>
                  <a:schemeClr val="dk1"/>
                </a:solidFill>
                <a:latin typeface="Arial"/>
                <a:ea typeface="Arial"/>
                <a:cs typeface="Arial"/>
                <a:sym typeface="Arial"/>
              </a:rPr>
              <a:t>. McGraw-Hill.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Evenson, R. (2011). </a:t>
            </a:r>
            <a:r>
              <a:rPr lang="en-CA" sz="1400" b="0" i="1" u="none" strike="noStrike" cap="none">
                <a:solidFill>
                  <a:schemeClr val="dk1"/>
                </a:solidFill>
                <a:latin typeface="Arial"/>
                <a:ea typeface="Arial"/>
                <a:cs typeface="Arial"/>
                <a:sym typeface="Arial"/>
              </a:rPr>
              <a:t>Customer service training 101: Quick and easy techniques that get great results</a:t>
            </a:r>
            <a:r>
              <a:rPr lang="en-CA" sz="1400" b="0" i="0" u="none" strike="noStrike" cap="none">
                <a:solidFill>
                  <a:schemeClr val="dk1"/>
                </a:solidFill>
                <a:latin typeface="Arial"/>
                <a:ea typeface="Arial"/>
                <a:cs typeface="Arial"/>
                <a:sym typeface="Arial"/>
              </a:rPr>
              <a:t>. American Management Association. Second Edition.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Kinni, T. B. (2011). </a:t>
            </a:r>
            <a:r>
              <a:rPr lang="en-CA" sz="1400" b="0" i="1" u="none" strike="noStrike" cap="none">
                <a:solidFill>
                  <a:schemeClr val="dk1"/>
                </a:solidFill>
                <a:latin typeface="Arial"/>
                <a:ea typeface="Arial"/>
                <a:cs typeface="Arial"/>
                <a:sym typeface="Arial"/>
              </a:rPr>
              <a:t>Be our guest: Perfecting the art of customer service</a:t>
            </a:r>
            <a:r>
              <a:rPr lang="en-CA" sz="1400" b="0" i="0" u="none" strike="noStrike" cap="none">
                <a:solidFill>
                  <a:schemeClr val="dk1"/>
                </a:solidFill>
                <a:latin typeface="Arial"/>
                <a:ea typeface="Arial"/>
                <a:cs typeface="Arial"/>
                <a:sym typeface="Arial"/>
              </a:rPr>
              <a:t>. Disney Editions.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92"/>
          <p:cNvSpPr/>
          <p:nvPr/>
        </p:nvSpPr>
        <p:spPr>
          <a:xfrm>
            <a:off x="745955" y="1512137"/>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93"/>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000"/>
              <a:buNone/>
            </a:pPr>
            <a:r>
              <a:rPr lang="en-CA"/>
              <a:t>Credits</a:t>
            </a:r>
            <a:endParaRPr/>
          </a:p>
        </p:txBody>
      </p:sp>
      <p:sp>
        <p:nvSpPr>
          <p:cNvPr id="1364" name="Google Shape;1364;p93"/>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400"/>
              <a:buNone/>
            </a:pPr>
            <a:r>
              <a:rPr lang="en-CA"/>
              <a:t>Special thanks to all the people who made and released these awesome resources for free:</a:t>
            </a:r>
            <a:endParaRPr/>
          </a:p>
          <a:p>
            <a:pPr marL="457200" lvl="0" indent="-317500" algn="l" rtl="0">
              <a:lnSpc>
                <a:spcPct val="115000"/>
              </a:lnSpc>
              <a:spcBef>
                <a:spcPts val="600"/>
              </a:spcBef>
              <a:spcAft>
                <a:spcPts val="0"/>
              </a:spcAft>
              <a:buClr>
                <a:srgbClr val="C6DAEC"/>
              </a:buClr>
              <a:buSzPts val="1400"/>
              <a:buChar char="◇"/>
            </a:pPr>
            <a:r>
              <a:rPr lang="en-CA"/>
              <a:t>Presentation template by </a:t>
            </a:r>
            <a:r>
              <a:rPr lang="en-CA" u="sng">
                <a:solidFill>
                  <a:schemeClr val="hlink"/>
                </a:solidFill>
                <a:hlinkClick r:id="rId3"/>
              </a:rPr>
              <a:t>SlidesCarnival</a:t>
            </a:r>
            <a:endParaRPr/>
          </a:p>
          <a:p>
            <a:pPr marL="457200" lvl="0" indent="0" algn="l" rtl="0">
              <a:lnSpc>
                <a:spcPct val="115000"/>
              </a:lnSpc>
              <a:spcBef>
                <a:spcPts val="0"/>
              </a:spcBef>
              <a:spcAft>
                <a:spcPts val="0"/>
              </a:spcAft>
              <a:buSzPts val="1400"/>
              <a:buNone/>
            </a:pPr>
            <a:endParaRPr/>
          </a:p>
        </p:txBody>
      </p:sp>
      <p:sp>
        <p:nvSpPr>
          <p:cNvPr id="1365" name="Google Shape;1365;p93"/>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71</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0"/>
          <p:cNvSpPr txBox="1">
            <a:spLocks noGrp="1"/>
          </p:cNvSpPr>
          <p:nvPr>
            <p:ph type="ctrTitle"/>
          </p:nvPr>
        </p:nvSpPr>
        <p:spPr>
          <a:xfrm>
            <a:off x="2562058" y="1692450"/>
            <a:ext cx="56388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CA" b="1">
                <a:solidFill>
                  <a:schemeClr val="dk1"/>
                </a:solidFill>
              </a:rPr>
              <a:t>Definition &amp; Relevance</a:t>
            </a:r>
            <a:endParaRPr b="1">
              <a:solidFill>
                <a:schemeClr val="dk1"/>
              </a:solidFill>
            </a:endParaRPr>
          </a:p>
        </p:txBody>
      </p:sp>
      <p:sp>
        <p:nvSpPr>
          <p:cNvPr id="761" name="Google Shape;761;p30"/>
          <p:cNvSpPr txBox="1">
            <a:spLocks noGrp="1"/>
          </p:cNvSpPr>
          <p:nvPr>
            <p:ph type="subTitle" idx="1"/>
          </p:nvPr>
        </p:nvSpPr>
        <p:spPr>
          <a:xfrm>
            <a:off x="943142" y="1859924"/>
            <a:ext cx="1100660" cy="4124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2000" b="1">
                <a:solidFill>
                  <a:schemeClr val="dk1"/>
                </a:solidFill>
              </a:rPr>
              <a:t>Module</a:t>
            </a:r>
            <a:endParaRPr sz="2000" b="1">
              <a:solidFill>
                <a:schemeClr val="dk1"/>
              </a:solidFill>
            </a:endParaRPr>
          </a:p>
        </p:txBody>
      </p:sp>
      <p:sp>
        <p:nvSpPr>
          <p:cNvPr id="762" name="Google Shape;762;p30"/>
          <p:cNvSpPr txBox="1"/>
          <p:nvPr/>
        </p:nvSpPr>
        <p:spPr>
          <a:xfrm>
            <a:off x="429992" y="1859924"/>
            <a:ext cx="2067000" cy="177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CA" sz="4800" b="1" i="0" u="none" strike="noStrike" cap="none">
                <a:solidFill>
                  <a:srgbClr val="FFFFFF"/>
                </a:solidFill>
                <a:latin typeface="Nixie One"/>
                <a:ea typeface="Nixie One"/>
                <a:cs typeface="Nixie One"/>
                <a:sym typeface="Nixie One"/>
              </a:rPr>
              <a:t>1</a:t>
            </a:r>
            <a:endParaRPr sz="1400" b="1" i="0" u="none" strike="noStrike" cap="none">
              <a:solidFill>
                <a:srgbClr val="FFFFFF"/>
              </a:solidFill>
              <a:latin typeface="Arial"/>
              <a:ea typeface="Arial"/>
              <a:cs typeface="Arial"/>
              <a:sym typeface="Arial"/>
            </a:endParaRPr>
          </a:p>
        </p:txBody>
      </p:sp>
      <p:sp>
        <p:nvSpPr>
          <p:cNvPr id="763" name="Google Shape;763;p30"/>
          <p:cNvSpPr/>
          <p:nvPr/>
        </p:nvSpPr>
        <p:spPr>
          <a:xfrm>
            <a:off x="841313" y="171486"/>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3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CA"/>
              <a:t>9</a:t>
            </a:fld>
            <a:endParaRPr/>
          </a:p>
        </p:txBody>
      </p:sp>
      <p:sp>
        <p:nvSpPr>
          <p:cNvPr id="769" name="Google Shape;769;p31"/>
          <p:cNvSpPr/>
          <p:nvPr/>
        </p:nvSpPr>
        <p:spPr>
          <a:xfrm>
            <a:off x="830176" y="503975"/>
            <a:ext cx="203659" cy="213525"/>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1"/>
          <p:cNvSpPr txBox="1"/>
          <p:nvPr/>
        </p:nvSpPr>
        <p:spPr>
          <a:xfrm>
            <a:off x="5187696" y="4047934"/>
            <a:ext cx="282854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Arial"/>
                <a:ea typeface="Arial"/>
                <a:cs typeface="Arial"/>
                <a:sym typeface="Arial"/>
              </a:rPr>
              <a:t>Marilyn Suttle,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Customer Service consultant, speaker and author</a:t>
            </a:r>
            <a:endParaRPr sz="1400" b="0" i="0" u="none" strike="noStrike" cap="none">
              <a:solidFill>
                <a:srgbClr val="000000"/>
              </a:solidFill>
              <a:latin typeface="Arial"/>
              <a:ea typeface="Arial"/>
              <a:cs typeface="Arial"/>
              <a:sym typeface="Arial"/>
            </a:endParaRPr>
          </a:p>
        </p:txBody>
      </p:sp>
      <p:sp>
        <p:nvSpPr>
          <p:cNvPr id="771" name="Google Shape;771;p31"/>
          <p:cNvSpPr/>
          <p:nvPr/>
        </p:nvSpPr>
        <p:spPr>
          <a:xfrm flipH="1">
            <a:off x="2414015" y="610737"/>
            <a:ext cx="5132832" cy="3340608"/>
          </a:xfrm>
          <a:prstGeom prst="wedgeRoundRectCallout">
            <a:avLst>
              <a:gd name="adj1" fmla="val 307"/>
              <a:gd name="adj2" fmla="val 73084"/>
              <a:gd name="adj3" fmla="val 16667"/>
            </a:avLst>
          </a:prstGeom>
          <a:noFill/>
          <a:ln w="76200" cap="flat" cmpd="sng">
            <a:solidFill>
              <a:srgbClr val="00A4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2" name="Google Shape;772;p31"/>
          <p:cNvSpPr txBox="1"/>
          <p:nvPr/>
        </p:nvSpPr>
        <p:spPr>
          <a:xfrm>
            <a:off x="3048000" y="1203621"/>
            <a:ext cx="4279392"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Arial"/>
                <a:ea typeface="Arial"/>
                <a:cs typeface="Arial"/>
                <a:sym typeface="Arial"/>
              </a:rPr>
              <a:t>How you think about your customers influences how you respond to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4517</Words>
  <Application>Microsoft Office PowerPoint</Application>
  <PresentationFormat>On-screen Show (16:9)</PresentationFormat>
  <Paragraphs>571</Paragraphs>
  <Slides>71</Slides>
  <Notes>71</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Calibri</vt:lpstr>
      <vt:lpstr>Noto Sans Symbols</vt:lpstr>
      <vt:lpstr>Roboto</vt:lpstr>
      <vt:lpstr>Nixie One</vt:lpstr>
      <vt:lpstr>Helvetica Neue</vt:lpstr>
      <vt:lpstr>Arial</vt:lpstr>
      <vt:lpstr>Lato</vt:lpstr>
      <vt:lpstr>Proxima Nova</vt:lpstr>
      <vt:lpstr>Imogen template</vt:lpstr>
      <vt:lpstr>Imogen template</vt:lpstr>
      <vt:lpstr>OCTE – Customer Service Certification  Teacher Information</vt:lpstr>
      <vt:lpstr>OCTE – Customer Service Certification  Teacher Information</vt:lpstr>
      <vt:lpstr>OCTE -  Customer Service  Certification</vt:lpstr>
      <vt:lpstr>Customer Service Certification Roadmap</vt:lpstr>
      <vt:lpstr>Have you ever experienced Customer Service like this?</vt:lpstr>
      <vt:lpstr>Warm-up: The Good and the Bad and Ugly Customer Experiences</vt:lpstr>
      <vt:lpstr>PowerPoint Presentation</vt:lpstr>
      <vt:lpstr>Definition &amp; Relevance</vt:lpstr>
      <vt:lpstr>PowerPoint Presentation</vt:lpstr>
      <vt:lpstr>Minds On</vt:lpstr>
      <vt:lpstr>Customer Service is..</vt:lpstr>
      <vt:lpstr>PowerPoint Presentation</vt:lpstr>
      <vt:lpstr>PowerPoint Presentation</vt:lpstr>
      <vt:lpstr>Why is Customer Service so important to a business?</vt:lpstr>
      <vt:lpstr>PowerPoint Presentation</vt:lpstr>
      <vt:lpstr>PowerPoint Presentation</vt:lpstr>
      <vt:lpstr>Reflect and Connect</vt:lpstr>
      <vt:lpstr>Essential Skills and Traits </vt:lpstr>
      <vt:lpstr>PowerPoint Presentation</vt:lpstr>
      <vt:lpstr>Minds On</vt:lpstr>
      <vt:lpstr>Disney’s Beauty and the Beast – Be Our Guest</vt:lpstr>
      <vt:lpstr>The “Disney Way” of Customer Service is recognized around the world!</vt:lpstr>
      <vt:lpstr>PowerPoint Presentation</vt:lpstr>
      <vt:lpstr>PowerPoint Presentation</vt:lpstr>
      <vt:lpstr>PowerPoint Presentation</vt:lpstr>
      <vt:lpstr>Reflect and Connect</vt:lpstr>
      <vt:lpstr>Investigate and Describe</vt:lpstr>
      <vt:lpstr>PowerPoint Presentation</vt:lpstr>
      <vt:lpstr>PowerPoint Presentation</vt:lpstr>
      <vt:lpstr>“Customer Service is not a department, it is an attitude”</vt:lpstr>
      <vt:lpstr>Your Customer Service Skills  Action Plan</vt:lpstr>
      <vt:lpstr>Employees who stand out in their work have these Customer Service SKILLS:</vt:lpstr>
      <vt:lpstr>Employees who stand in their work have these Customer Service TRAITS:</vt:lpstr>
      <vt:lpstr>Essential Skills and Traits:  Optional Resources</vt:lpstr>
      <vt:lpstr>PowerPoint Presentation</vt:lpstr>
      <vt:lpstr> </vt:lpstr>
      <vt:lpstr>Minds On</vt:lpstr>
      <vt:lpstr>PowerPoint Presentation</vt:lpstr>
      <vt:lpstr>Surprise and Delight  </vt:lpstr>
      <vt:lpstr>PowerPoint Presentation</vt:lpstr>
      <vt:lpstr>Benefits of Surprise and Delight  </vt:lpstr>
      <vt:lpstr>PowerPoint Presentation</vt:lpstr>
      <vt:lpstr>Investigate and Describe</vt:lpstr>
      <vt:lpstr>Coca Cola Happiness Machine</vt:lpstr>
      <vt:lpstr>PowerPoint Presentation</vt:lpstr>
      <vt:lpstr>PowerPoint Presentation</vt:lpstr>
      <vt:lpstr>Kleenex – #sharekleenexcare</vt:lpstr>
      <vt:lpstr>PowerPoint Presentation</vt:lpstr>
      <vt:lpstr>PowerPoint Presentation</vt:lpstr>
      <vt:lpstr>Brainstorm </vt:lpstr>
      <vt:lpstr>PowerPoint Presentation</vt:lpstr>
      <vt:lpstr>Typical Customer Scenarios</vt:lpstr>
      <vt:lpstr>PowerPoint Presentation</vt:lpstr>
      <vt:lpstr>Watch the following three videos, keeping in mind the customer service skills and traits being demonstrated. (Or not being demonstrated!)</vt:lpstr>
      <vt:lpstr>PowerPoint Presentation</vt:lpstr>
      <vt:lpstr>PowerPoint Presentation</vt:lpstr>
      <vt:lpstr>PowerPoint Presentation</vt:lpstr>
      <vt:lpstr>What would YOU do in the following situations when a customer…</vt:lpstr>
      <vt:lpstr>What would YOU do in the following situations when a customer…</vt:lpstr>
      <vt:lpstr>PowerPoint Presentation</vt:lpstr>
      <vt:lpstr>Helping Unhappy Customers</vt:lpstr>
      <vt:lpstr>PowerPoint Presentation</vt:lpstr>
      <vt:lpstr>Steps in Assisting an  Angry Customer</vt:lpstr>
      <vt:lpstr>Reflect, Connect, Demonstrate</vt:lpstr>
      <vt:lpstr>Customer Service in your SHSM Sector</vt:lpstr>
      <vt:lpstr>PowerPoint Presentation</vt:lpstr>
      <vt:lpstr>Minds On</vt:lpstr>
      <vt:lpstr>Investigate and Describe</vt:lpstr>
      <vt:lpstr>Congratulations!  </vt:lpstr>
      <vt:lpstr>Print Resources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OCTE – Customer Service Certification  Teacher Information</dc:title>
  <dc:creator>socialmedia</dc:creator>
  <cp:lastModifiedBy>socialmedia</cp:lastModifiedBy>
  <cp:revision>1</cp:revision>
  <dcterms:modified xsi:type="dcterms:W3CDTF">2023-10-12T17:42:22Z</dcterms:modified>
</cp:coreProperties>
</file>