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0"/>
  </p:notesMasterIdLst>
  <p:handoutMasterIdLst>
    <p:handoutMasterId r:id="rId21"/>
  </p:handoutMasterIdLst>
  <p:sldIdLst>
    <p:sldId id="256" r:id="rId5"/>
    <p:sldId id="257" r:id="rId6"/>
    <p:sldId id="275" r:id="rId7"/>
    <p:sldId id="276" r:id="rId8"/>
    <p:sldId id="278" r:id="rId9"/>
    <p:sldId id="280" r:id="rId10"/>
    <p:sldId id="286" r:id="rId11"/>
    <p:sldId id="287" r:id="rId12"/>
    <p:sldId id="282" r:id="rId13"/>
    <p:sldId id="284" r:id="rId14"/>
    <p:sldId id="290" r:id="rId15"/>
    <p:sldId id="285" r:id="rId16"/>
    <p:sldId id="288" r:id="rId17"/>
    <p:sldId id="289" r:id="rId18"/>
    <p:sldId id="29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712" autoAdjust="0"/>
  </p:normalViewPr>
  <p:slideViewPr>
    <p:cSldViewPr snapToGrid="0">
      <p:cViewPr varScale="1">
        <p:scale>
          <a:sx n="86" d="100"/>
          <a:sy n="86" d="100"/>
        </p:scale>
        <p:origin x="470" y="67"/>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0269CC2-8DD6-4402-82F3-18F164A732FF}">
      <dgm:prSet/>
      <dgm:spPr/>
      <dgm:t>
        <a:bodyPr/>
        <a:lstStyle/>
        <a:p>
          <a:r>
            <a:rPr lang="en-US" dirty="0">
              <a:solidFill>
                <a:schemeClr val="bg1"/>
              </a:solidFill>
            </a:rPr>
            <a:t>Activity 1 – Animation History &amp; Career Opportunities</a:t>
          </a: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r>
            <a:rPr lang="en-US" dirty="0">
              <a:solidFill>
                <a:schemeClr val="bg1"/>
              </a:solidFill>
            </a:rPr>
            <a:t>Activity 2 – Animation Principals</a:t>
          </a: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r>
            <a:rPr lang="en-US" dirty="0">
              <a:solidFill>
                <a:schemeClr val="bg1"/>
              </a:solidFill>
            </a:rPr>
            <a:t>Activity 3 – Creating Characters &amp; Backgrounds </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r>
            <a:rPr lang="en-US" dirty="0">
              <a:solidFill>
                <a:schemeClr val="bg1"/>
              </a:solidFill>
            </a:rPr>
            <a:t>Activity 4 – Stop Motion </a:t>
          </a: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r>
            <a:rPr lang="en-US" dirty="0">
              <a:solidFill>
                <a:schemeClr val="bg1"/>
              </a:solidFill>
            </a:rPr>
            <a:t>Assignment 1 – Create a Stop Motion Video</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tyle>
          <a:lnRef idx="3">
            <a:schemeClr val="lt1"/>
          </a:lnRef>
          <a:fillRef idx="1">
            <a:schemeClr val="dk1"/>
          </a:fillRef>
          <a:effectRef idx="1">
            <a:schemeClr val="dk1"/>
          </a:effectRef>
          <a:fontRef idx="minor">
            <a:schemeClr val="lt1"/>
          </a:fontRef>
        </dgm:style>
      </dgm:prSet>
      <dgm:spPr>
        <a:prstGeom prst="rect">
          <a:avLst/>
        </a:prstGeom>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erry"/>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tyle>
          <a:lnRef idx="3">
            <a:schemeClr val="lt1"/>
          </a:lnRef>
          <a:fillRef idx="1">
            <a:schemeClr val="dk1"/>
          </a:fillRef>
          <a:effectRef idx="1">
            <a:schemeClr val="dk1"/>
          </a:effectRef>
          <a:fontRef idx="minor">
            <a:schemeClr val="lt1"/>
          </a:fontRef>
        </dgm:style>
      </dgm:prSet>
      <dgm:spPr>
        <a:xfrm>
          <a:off x="0" y="1249576"/>
          <a:ext cx="6791323" cy="995920"/>
        </a:xfrm>
        <a:prstGeom prst="rect">
          <a:avLst/>
        </a:prstGeom>
        <a:ln/>
      </dgm:spPr>
    </dgm:pt>
    <dgm:pt modelId="{FADE9C4E-BFE3-4374-BE2C-676ED238ACF2}" type="pres">
      <dgm:prSet presAssocID="{2B87ECDB-C552-42F6-9B52-6548A18B206B}" presName="iconRect" presStyleLbl="node1" presStyleIdx="1"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dgm:style>
          <a:lnRef idx="3">
            <a:schemeClr val="lt1"/>
          </a:lnRef>
          <a:fillRef idx="1">
            <a:schemeClr val="dk1"/>
          </a:fillRef>
          <a:effectRef idx="1">
            <a:schemeClr val="dk1"/>
          </a:effectRef>
          <a:fontRef idx="minor">
            <a:schemeClr val="lt1"/>
          </a:fontRef>
        </dgm:style>
      </dgm:prSet>
      <dgm:spPr>
        <a:xfrm>
          <a:off x="0" y="2494477"/>
          <a:ext cx="6791323" cy="995920"/>
        </a:xfrm>
        <a:prstGeom prst="rect">
          <a:avLst/>
        </a:prstGeom>
        <a:ln/>
      </dgm:spPr>
    </dgm:pt>
    <dgm:pt modelId="{D335376E-740A-4A47-BC5B-3381DE731CE0}" type="pres">
      <dgm:prSet presAssocID="{419DF63C-9792-4EF5-9125-1EEF4D07C33F}" presName="iconRect" presStyleLbl="node1" presStyleIdx="2"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OpenEnrollment"/>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dgm:style>
          <a:lnRef idx="1">
            <a:schemeClr val="accent2"/>
          </a:lnRef>
          <a:fillRef idx="3">
            <a:schemeClr val="accent2"/>
          </a:fillRef>
          <a:effectRef idx="2">
            <a:schemeClr val="accent2"/>
          </a:effectRef>
          <a:fontRef idx="minor">
            <a:schemeClr val="lt1"/>
          </a:fontRef>
        </dgm:style>
      </dgm:prSet>
      <dgm:spPr>
        <a:xfrm>
          <a:off x="0" y="3739377"/>
          <a:ext cx="6791323" cy="995920"/>
        </a:xfrm>
        <a:prstGeom prst="rect">
          <a:avLst/>
        </a:prstGeom>
        <a:ln/>
      </dgm:spPr>
    </dgm:pt>
    <dgm:pt modelId="{1B0B9210-632F-4BB5-B140-1FA20D3CF123}" type="pres">
      <dgm:prSet presAssocID="{1B1E513F-BEB7-483A-8F12-A8210AEF19E9}" presName="iconRect" presStyleLbl="node1" presStyleIdx="3"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C21BED67-1F13-4312-815B-B5C34DAA27F9}" type="pres">
      <dgm:prSet presAssocID="{F4A56385-3827-49D1-B533-953BA75136B7}"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ducation"/>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ect">
          <a:avLst/>
        </a:prstGeom>
        <a:solidFill>
          <a:schemeClr val="dk1"/>
        </a:solidFill>
        <a:ln w="19050" cap="flat" cmpd="sng" algn="ctr">
          <a:solidFill>
            <a:schemeClr val="lt1"/>
          </a:solidFill>
          <a:prstDash val="solid"/>
          <a:miter lim="800000"/>
        </a:ln>
        <a:effectLst/>
      </dsp:spPr>
      <dsp:style>
        <a:lnRef idx="3">
          <a:schemeClr val="lt1"/>
        </a:lnRef>
        <a:fillRef idx="1">
          <a:schemeClr val="dk1"/>
        </a:fillRef>
        <a:effectRef idx="1">
          <a:schemeClr val="dk1"/>
        </a:effectRef>
        <a:fontRef idx="minor">
          <a:schemeClr val="lt1"/>
        </a:fontRef>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1 – Animation History &amp; Career Opportunities</a:t>
          </a:r>
        </a:p>
      </dsp:txBody>
      <dsp:txXfrm>
        <a:off x="1150288" y="4675"/>
        <a:ext cx="5641034" cy="995920"/>
      </dsp:txXfrm>
    </dsp:sp>
    <dsp:sp modelId="{FA3369E0-5B38-4FDD-A9F5-22B9810A03F7}">
      <dsp:nvSpPr>
        <dsp:cNvPr id="0" name=""/>
        <dsp:cNvSpPr/>
      </dsp:nvSpPr>
      <dsp:spPr>
        <a:xfrm>
          <a:off x="0" y="1249576"/>
          <a:ext cx="6791323" cy="995920"/>
        </a:xfrm>
        <a:prstGeom prst="rect">
          <a:avLst/>
        </a:prstGeom>
        <a:solidFill>
          <a:schemeClr val="dk1"/>
        </a:solidFill>
        <a:ln w="19050" cap="flat" cmpd="sng" algn="ctr">
          <a:solidFill>
            <a:schemeClr val="lt1"/>
          </a:solidFill>
          <a:prstDash val="solid"/>
          <a:miter lim="800000"/>
        </a:ln>
        <a:effectLst/>
      </dsp:spPr>
      <dsp:style>
        <a:lnRef idx="3">
          <a:schemeClr val="lt1"/>
        </a:lnRef>
        <a:fillRef idx="1">
          <a:schemeClr val="dk1"/>
        </a:fillRef>
        <a:effectRef idx="1">
          <a:schemeClr val="dk1"/>
        </a:effectRef>
        <a:fontRef idx="minor">
          <a:schemeClr val="lt1"/>
        </a:fontRef>
      </dsp:style>
    </dsp:sp>
    <dsp:sp modelId="{FADE9C4E-BFE3-4374-BE2C-676ED238ACF2}">
      <dsp:nvSpPr>
        <dsp:cNvPr id="0" name=""/>
        <dsp:cNvSpPr/>
      </dsp:nvSpPr>
      <dsp:spPr>
        <a:xfrm>
          <a:off x="301265" y="1473658"/>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2 – Animation Principals</a:t>
          </a:r>
        </a:p>
      </dsp:txBody>
      <dsp:txXfrm>
        <a:off x="1150288" y="1249576"/>
        <a:ext cx="5641034" cy="995920"/>
      </dsp:txXfrm>
    </dsp:sp>
    <dsp:sp modelId="{DB8ABDAA-976A-4A84-A3C3-277080E19DCA}">
      <dsp:nvSpPr>
        <dsp:cNvPr id="0" name=""/>
        <dsp:cNvSpPr/>
      </dsp:nvSpPr>
      <dsp:spPr>
        <a:xfrm>
          <a:off x="0" y="2494477"/>
          <a:ext cx="6791323" cy="995920"/>
        </a:xfrm>
        <a:prstGeom prst="rect">
          <a:avLst/>
        </a:prstGeom>
        <a:solidFill>
          <a:schemeClr val="dk1"/>
        </a:solidFill>
        <a:ln w="19050" cap="flat" cmpd="sng" algn="ctr">
          <a:solidFill>
            <a:schemeClr val="lt1"/>
          </a:solidFill>
          <a:prstDash val="solid"/>
          <a:miter lim="800000"/>
        </a:ln>
        <a:effectLst/>
      </dsp:spPr>
      <dsp:style>
        <a:lnRef idx="3">
          <a:schemeClr val="lt1"/>
        </a:lnRef>
        <a:fillRef idx="1">
          <a:schemeClr val="dk1"/>
        </a:fillRef>
        <a:effectRef idx="1">
          <a:schemeClr val="dk1"/>
        </a:effectRef>
        <a:fontRef idx="minor">
          <a:schemeClr val="lt1"/>
        </a:fontRef>
      </dsp:style>
    </dsp:sp>
    <dsp:sp modelId="{D335376E-740A-4A47-BC5B-3381DE731CE0}">
      <dsp:nvSpPr>
        <dsp:cNvPr id="0" name=""/>
        <dsp:cNvSpPr/>
      </dsp:nvSpPr>
      <dsp:spPr>
        <a:xfrm>
          <a:off x="301265" y="2718559"/>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3 – Creating Characters &amp; Backgrounds </a:t>
          </a:r>
        </a:p>
      </dsp:txBody>
      <dsp:txXfrm>
        <a:off x="1150288" y="2494477"/>
        <a:ext cx="5641034" cy="995920"/>
      </dsp:txXfrm>
    </dsp:sp>
    <dsp:sp modelId="{C2FCE80A-DCA0-4D7F-8F72-19CB2337E588}">
      <dsp:nvSpPr>
        <dsp:cNvPr id="0" name=""/>
        <dsp:cNvSpPr/>
      </dsp:nvSpPr>
      <dsp:spPr>
        <a:xfrm>
          <a:off x="0" y="3739377"/>
          <a:ext cx="6791323" cy="995920"/>
        </a:xfrm>
        <a:prstGeom prst="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sp>
    <dsp:sp modelId="{1B0B9210-632F-4BB5-B140-1FA20D3CF123}">
      <dsp:nvSpPr>
        <dsp:cNvPr id="0" name=""/>
        <dsp:cNvSpPr/>
      </dsp:nvSpPr>
      <dsp:spPr>
        <a:xfrm>
          <a:off x="301265" y="3963460"/>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4 – Stop Motion </a:t>
          </a:r>
        </a:p>
      </dsp:txBody>
      <dsp:txXfrm>
        <a:off x="1150288" y="3739377"/>
        <a:ext cx="5641034" cy="995920"/>
      </dsp:txXfrm>
    </dsp:sp>
    <dsp:sp modelId="{343A76ED-9DD6-4B0A-830E-16ED952B3D06}">
      <dsp:nvSpPr>
        <dsp:cNvPr id="0" name=""/>
        <dsp:cNvSpPr/>
      </dsp:nvSpPr>
      <dsp: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Assignment 1 – Create a Stop Motion Video</a:t>
          </a:r>
        </a:p>
      </dsp:txBody>
      <dsp:txXfrm>
        <a:off x="1150288" y="4984278"/>
        <a:ext cx="5641034" cy="9959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4/24/2023</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4/24/2023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unsplash.com/" TargetMode="External"/><Relationship Id="rId7" Type="http://schemas.openxmlformats.org/officeDocument/2006/relationships/image" Target="../media/image17.gif"/><Relationship Id="rId2" Type="http://schemas.openxmlformats.org/officeDocument/2006/relationships/hyperlink" Target="https://burst.shopify.com/" TargetMode="External"/><Relationship Id="rId1" Type="http://schemas.openxmlformats.org/officeDocument/2006/relationships/slideLayout" Target="../slideLayouts/slideLayout5.xml"/><Relationship Id="rId6" Type="http://schemas.openxmlformats.org/officeDocument/2006/relationships/hyperlink" Target="https://pixabay.com/" TargetMode="External"/><Relationship Id="rId5" Type="http://schemas.openxmlformats.org/officeDocument/2006/relationships/hyperlink" Target="https://www.pexels.com/" TargetMode="External"/><Relationship Id="rId4" Type="http://schemas.openxmlformats.org/officeDocument/2006/relationships/hyperlink" Target="https://thenounproject.co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2_HXUhShhmY" TargetMode="External"/><Relationship Id="rId2" Type="http://schemas.openxmlformats.org/officeDocument/2006/relationships/hyperlink" Target="https://www.youtube.com/watch?time_continue=4&amp;v=dq-3JfRrgRM&amp;feature=emb_logo" TargetMode="Externa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gif"/></Relationships>
</file>

<file path=ppt/slides/_rels/slide13.xml.rels><?xml version="1.0" encoding="UTF-8" standalone="yes"?>
<Relationships xmlns="http://schemas.openxmlformats.org/package/2006/relationships"><Relationship Id="rId3" Type="http://schemas.openxmlformats.org/officeDocument/2006/relationships/hyperlink" Target="https://www.cateater.com/" TargetMode="External"/><Relationship Id="rId2" Type="http://schemas.openxmlformats.org/officeDocument/2006/relationships/hyperlink" Target="https://apps.apple.com/ca/app/nfb-stopmo-studio/id828606885?l=en" TargetMode="Externa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ji2nwkH2JRo" TargetMode="External"/><Relationship Id="rId2" Type="http://schemas.openxmlformats.org/officeDocument/2006/relationships/hyperlink" Target="https://wonderunit.com/storyboarder/" TargetMode="External"/><Relationship Id="rId1" Type="http://schemas.openxmlformats.org/officeDocument/2006/relationships/slideLayout" Target="../slideLayouts/slideLayout5.xml"/><Relationship Id="rId5" Type="http://schemas.openxmlformats.org/officeDocument/2006/relationships/image" Target="../media/image18.gif"/><Relationship Id="rId4" Type="http://schemas.openxmlformats.org/officeDocument/2006/relationships/hyperlink" Target="https://www.youtube.com/watch?v=BDRjqlPUYNI"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4yG_k2Zlw7Y" TargetMode="External"/><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hyperlink" Target="https://www.youtube.com/watch?v=BpWM0FNPZS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DVRxeCyltkE" TargetMode="External"/><Relationship Id="rId2" Type="http://schemas.openxmlformats.org/officeDocument/2006/relationships/hyperlink" Target="https://www.youtube.com/watch?v=_ppedXZHhE0&amp;t=56s" TargetMode="Externa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hyperlink" Target="https://www.youtube.com/watch?v=fUX56F6BFKA"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a:xfrm>
            <a:off x="7873612" y="1676409"/>
            <a:ext cx="3924000" cy="2436592"/>
          </a:xfrm>
        </p:spPr>
        <p:txBody>
          <a:bodyPr/>
          <a:lstStyle/>
          <a:p>
            <a:pPr algn="ctr"/>
            <a:r>
              <a:rPr lang="en-US" dirty="0"/>
              <a:t>Animation</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p:txBody>
          <a:bodyPr/>
          <a:lstStyle/>
          <a:p>
            <a:r>
              <a:rPr lang="en-US" dirty="0"/>
              <a:t>Lesson and Activity 4</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a:t>
            </a:fld>
            <a:endParaRPr lang="en-US" dirty="0"/>
          </a:p>
        </p:txBody>
      </p:sp>
      <p:pic>
        <p:nvPicPr>
          <p:cNvPr id="31" name="Picture Placeholder 30" descr="A picture containing toy, small, table, sitting&#10;&#10;Description automatically generated">
            <a:extLst>
              <a:ext uri="{FF2B5EF4-FFF2-40B4-BE49-F238E27FC236}">
                <a16:creationId xmlns:a16="http://schemas.microsoft.com/office/drawing/2014/main" id="{763D6ECE-507A-45BC-A52E-323EE030B7B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424" r="6424"/>
          <a:stretch>
            <a:fillRect/>
          </a:stretch>
        </p:blipFill>
        <p:spPr/>
      </p:pic>
    </p:spTree>
    <p:extLst>
      <p:ext uri="{BB962C8B-B14F-4D97-AF65-F5344CB8AC3E}">
        <p14:creationId xmlns:p14="http://schemas.microsoft.com/office/powerpoint/2010/main" val="113625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Stop Motion Idea’s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t>Another easy way to create something unique and exciting is by building your scene. </a:t>
            </a:r>
          </a:p>
          <a:p>
            <a:r>
              <a:rPr lang="en-US" noProof="1"/>
              <a:t>Find something steady that you can prop your camera on overhead, try to remove shadows and then build an exciting scene </a:t>
            </a:r>
          </a:p>
          <a:p>
            <a:pPr marL="0" indent="0">
              <a:buNone/>
            </a:pPr>
            <a:endParaRPr lang="en-US" noProof="1"/>
          </a:p>
          <a:p>
            <a:pPr marL="914400" lvl="2" indent="0">
              <a:buNone/>
            </a:pPr>
            <a:r>
              <a:rPr lang="en-US" dirty="0"/>
              <a:t> </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10</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361476"/>
            <a:ext cx="2552123" cy="36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9934891" y="615535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8" descr="A picture containing person, indoor, food, table&#10;&#10;Description automatically generated">
            <a:extLst>
              <a:ext uri="{FF2B5EF4-FFF2-40B4-BE49-F238E27FC236}">
                <a16:creationId xmlns:a16="http://schemas.microsoft.com/office/drawing/2014/main" id="{32F6D215-40CB-4531-AADD-B2F0E0997D3D}"/>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3094" r="3094"/>
          <a:stretch>
            <a:fillRect/>
          </a:stretch>
        </p:blipFill>
        <p:spPr>
          <a:xfrm>
            <a:off x="1451949" y="1027908"/>
            <a:ext cx="4082078" cy="4351339"/>
          </a:xfrm>
        </p:spPr>
      </p:pic>
    </p:spTree>
    <p:extLst>
      <p:ext uri="{BB962C8B-B14F-4D97-AF65-F5344CB8AC3E}">
        <p14:creationId xmlns:p14="http://schemas.microsoft.com/office/powerpoint/2010/main" val="4150898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Stop Motion Idea’s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fontScale="85000" lnSpcReduction="10000"/>
          </a:bodyPr>
          <a:lstStyle/>
          <a:p>
            <a:r>
              <a:rPr lang="en-US" sz="2400" noProof="1"/>
              <a:t>Another great way to create stop motion videos is to use paper cutouts, and place your work on a background. Royalty Free, and Creative Commons Stock Photo and Audio sites contain millions of characters, objects, sounds and backgrounds. That will help your vision come to life.</a:t>
            </a:r>
          </a:p>
          <a:p>
            <a:endParaRPr lang="en-US" sz="2400" noProof="1"/>
          </a:p>
          <a:p>
            <a:r>
              <a:rPr lang="en-US" sz="2400" noProof="1"/>
              <a:t>Stock Photo Sites</a:t>
            </a:r>
          </a:p>
          <a:p>
            <a:pPr marL="0" indent="0">
              <a:buNone/>
            </a:pPr>
            <a:endParaRPr lang="en-US" noProof="1"/>
          </a:p>
          <a:p>
            <a:pPr lvl="1"/>
            <a:r>
              <a:rPr lang="en-US" noProof="1"/>
              <a:t> </a:t>
            </a:r>
            <a:r>
              <a:rPr lang="en-US" noProof="1">
                <a:hlinkClick r:id="rId2"/>
              </a:rPr>
              <a:t>Burst (by Canadian Company Shopify)</a:t>
            </a:r>
            <a:endParaRPr lang="en-US" noProof="1"/>
          </a:p>
          <a:p>
            <a:pPr lvl="1"/>
            <a:r>
              <a:rPr lang="en-US" noProof="1">
                <a:hlinkClick r:id="rId3"/>
              </a:rPr>
              <a:t>Unsplash </a:t>
            </a:r>
            <a:endParaRPr lang="en-US" noProof="1"/>
          </a:p>
          <a:p>
            <a:pPr lvl="1"/>
            <a:r>
              <a:rPr lang="en-US" noProof="1">
                <a:hlinkClick r:id="rId4"/>
              </a:rPr>
              <a:t>The Noun Project</a:t>
            </a:r>
            <a:endParaRPr lang="en-US" noProof="1"/>
          </a:p>
          <a:p>
            <a:pPr lvl="1"/>
            <a:r>
              <a:rPr lang="en-US" noProof="1">
                <a:hlinkClick r:id="rId5"/>
              </a:rPr>
              <a:t>Pexels</a:t>
            </a:r>
            <a:endParaRPr lang="en-US" noProof="1"/>
          </a:p>
          <a:p>
            <a:pPr lvl="1"/>
            <a:r>
              <a:rPr lang="en-US" noProof="1">
                <a:hlinkClick r:id="rId6"/>
              </a:rPr>
              <a:t>Pixabay</a:t>
            </a:r>
            <a:endParaRPr lang="en-US" noProof="1"/>
          </a:p>
          <a:p>
            <a:pPr marL="914400" lvl="2" indent="0">
              <a:buNone/>
            </a:pPr>
            <a:r>
              <a:rPr lang="en-US" dirty="0"/>
              <a:t> </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11</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361476"/>
            <a:ext cx="2552123" cy="36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9934891" y="615535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descr="A picture containing indoor, sitting, dark, bed&#10;&#10;Description automatically generated">
            <a:extLst>
              <a:ext uri="{FF2B5EF4-FFF2-40B4-BE49-F238E27FC236}">
                <a16:creationId xmlns:a16="http://schemas.microsoft.com/office/drawing/2014/main" id="{FAA745FB-5B51-431E-97D9-4D2EF46D2E73}"/>
              </a:ext>
            </a:extLst>
          </p:cNvPr>
          <p:cNvPicPr>
            <a:picLocks noGrp="1" noChangeAspect="1"/>
          </p:cNvPicPr>
          <p:nvPr>
            <p:ph type="pic" idx="11"/>
          </p:nvPr>
        </p:nvPicPr>
        <p:blipFill rotWithShape="1">
          <a:blip r:embed="rId7">
            <a:extLst>
              <a:ext uri="{28A0092B-C50C-407E-A947-70E740481C1C}">
                <a14:useLocalDpi xmlns:a14="http://schemas.microsoft.com/office/drawing/2010/main" val="0"/>
              </a:ext>
            </a:extLst>
          </a:blip>
          <a:srcRect t="-33019" b="-33019"/>
          <a:stretch/>
        </p:blipFill>
        <p:spPr/>
      </p:pic>
    </p:spTree>
    <p:extLst>
      <p:ext uri="{BB962C8B-B14F-4D97-AF65-F5344CB8AC3E}">
        <p14:creationId xmlns:p14="http://schemas.microsoft.com/office/powerpoint/2010/main" val="941664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Special Effects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t>By employing a bit of research and a bit of creativity you can create some awe-inspiring special effects for your stop motion videos</a:t>
            </a:r>
          </a:p>
          <a:p>
            <a:pPr marL="0" indent="0">
              <a:buNone/>
            </a:pPr>
            <a:endParaRPr lang="en-US" noProof="1"/>
          </a:p>
          <a:p>
            <a:pPr marL="914400" lvl="2" indent="0">
              <a:buNone/>
            </a:pPr>
            <a:r>
              <a:rPr lang="en-US" noProof="1"/>
              <a:t>Watch &amp; Learn: Animation Basics</a:t>
            </a:r>
          </a:p>
          <a:p>
            <a:pPr marL="914400" lvl="2" indent="0">
              <a:buNone/>
            </a:pPr>
            <a:r>
              <a:rPr lang="en-US" noProof="1">
                <a:hlinkClick r:id="rId2"/>
              </a:rPr>
              <a:t>Home Made Special Effects</a:t>
            </a:r>
            <a:endParaRPr lang="en-US" noProof="1"/>
          </a:p>
          <a:p>
            <a:pPr marL="914400" lvl="2" indent="0">
              <a:buNone/>
            </a:pPr>
            <a:endParaRPr lang="en-US" noProof="1"/>
          </a:p>
          <a:p>
            <a:pPr marL="914400" lvl="2" indent="0">
              <a:buNone/>
            </a:pPr>
            <a:r>
              <a:rPr lang="en-US" noProof="1"/>
              <a:t>Watch &amp; Learn: Oren Lavie</a:t>
            </a:r>
          </a:p>
          <a:p>
            <a:pPr marL="914400" lvl="2" indent="0">
              <a:buNone/>
            </a:pPr>
            <a:r>
              <a:rPr lang="en-US" noProof="1">
                <a:hlinkClick r:id="rId3"/>
              </a:rPr>
              <a:t>Her Morning Elegance</a:t>
            </a:r>
            <a:endParaRPr lang="en-US" noProof="1"/>
          </a:p>
          <a:p>
            <a:pPr marL="914400" lvl="2" indent="0">
              <a:buNone/>
            </a:pPr>
            <a:r>
              <a:rPr lang="en-US" dirty="0"/>
              <a:t> </a:t>
            </a:r>
          </a:p>
          <a:p>
            <a:pPr marL="914400" lvl="2" indent="0">
              <a:buNone/>
            </a:pPr>
            <a:r>
              <a:rPr lang="en-US" noProof="1"/>
              <a:t>Think About It: What special effects can you think of (Q4.3)</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12</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361476"/>
            <a:ext cx="2552123" cy="36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9934891" y="615535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A person standing in a room&#10;&#10;Description automatically generated">
            <a:extLst>
              <a:ext uri="{FF2B5EF4-FFF2-40B4-BE49-F238E27FC236}">
                <a16:creationId xmlns:a16="http://schemas.microsoft.com/office/drawing/2014/main" id="{44B66709-5358-4642-BEE9-94C708AC02D1}"/>
              </a:ext>
            </a:extLst>
          </p:cNvPr>
          <p:cNvPicPr>
            <a:picLocks noGrp="1" noChangeAspect="1"/>
          </p:cNvPicPr>
          <p:nvPr>
            <p:ph type="pic" idx="11"/>
          </p:nvPr>
        </p:nvPicPr>
        <p:blipFill rotWithShape="1">
          <a:blip r:embed="rId4">
            <a:extLst>
              <a:ext uri="{28A0092B-C50C-407E-A947-70E740481C1C}">
                <a14:useLocalDpi xmlns:a14="http://schemas.microsoft.com/office/drawing/2010/main" val="0"/>
              </a:ext>
            </a:extLst>
          </a:blip>
          <a:srcRect t="-44837" b="-44837"/>
          <a:stretch/>
        </p:blipFill>
        <p:spPr/>
      </p:pic>
      <p:pic>
        <p:nvPicPr>
          <p:cNvPr id="7" name="Graphic 6" descr="Idea">
            <a:extLst>
              <a:ext uri="{FF2B5EF4-FFF2-40B4-BE49-F238E27FC236}">
                <a16:creationId xmlns:a16="http://schemas.microsoft.com/office/drawing/2014/main" id="{E120066D-9970-4ABC-9A3F-67AC9FD6F3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flipH="1">
            <a:off x="7299069" y="5082833"/>
            <a:ext cx="254544" cy="266991"/>
          </a:xfrm>
          <a:prstGeom prst="rect">
            <a:avLst/>
          </a:prstGeom>
        </p:spPr>
      </p:pic>
    </p:spTree>
    <p:extLst>
      <p:ext uri="{BB962C8B-B14F-4D97-AF65-F5344CB8AC3E}">
        <p14:creationId xmlns:p14="http://schemas.microsoft.com/office/powerpoint/2010/main" val="3568876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Getting Started</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t>Now that you have an understanding of the basics, it is time to create your first Stop Motion Video for this class.</a:t>
            </a:r>
          </a:p>
          <a:p>
            <a:pPr marL="0" indent="0">
              <a:buNone/>
            </a:pPr>
            <a:endParaRPr lang="en-US" noProof="1"/>
          </a:p>
          <a:p>
            <a:r>
              <a:rPr lang="en-US" noProof="1"/>
              <a:t>Using a mobile device and a FREE Stop Motion App</a:t>
            </a:r>
          </a:p>
          <a:p>
            <a:pPr lvl="1"/>
            <a:r>
              <a:rPr lang="en-US" noProof="1">
                <a:hlinkClick r:id="rId2"/>
              </a:rPr>
              <a:t>NFB StopMo Studio</a:t>
            </a:r>
            <a:endParaRPr lang="en-US" noProof="1"/>
          </a:p>
          <a:p>
            <a:pPr lvl="1"/>
            <a:r>
              <a:rPr lang="en-US" noProof="1">
                <a:hlinkClick r:id="rId3"/>
              </a:rPr>
              <a:t>Stop Motion Studio</a:t>
            </a:r>
            <a:endParaRPr lang="en-US" noProof="1"/>
          </a:p>
          <a:p>
            <a:pPr marL="914400" lvl="2" indent="0">
              <a:buNone/>
            </a:pPr>
            <a:r>
              <a:rPr lang="en-US" dirty="0"/>
              <a:t> </a:t>
            </a:r>
          </a:p>
          <a:p>
            <a:pPr marL="914400" lvl="2" indent="0">
              <a:buNone/>
            </a:pPr>
            <a:endParaRPr lang="en-US" noProof="1"/>
          </a:p>
          <a:p>
            <a:pPr marL="914400" lvl="2" indent="0">
              <a:buNone/>
            </a:pPr>
            <a:r>
              <a:rPr lang="en-US" noProof="1"/>
              <a:t>Think About It: What will be your first creation (Q4.4)</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361476"/>
            <a:ext cx="2552123" cy="36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9934891" y="615535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A person standing in a room&#10;&#10;Description automatically generated">
            <a:extLst>
              <a:ext uri="{FF2B5EF4-FFF2-40B4-BE49-F238E27FC236}">
                <a16:creationId xmlns:a16="http://schemas.microsoft.com/office/drawing/2014/main" id="{44B66709-5358-4642-BEE9-94C708AC02D1}"/>
              </a:ext>
            </a:extLst>
          </p:cNvPr>
          <p:cNvPicPr>
            <a:picLocks noGrp="1" noChangeAspect="1"/>
          </p:cNvPicPr>
          <p:nvPr>
            <p:ph type="pic" idx="11"/>
          </p:nvPr>
        </p:nvPicPr>
        <p:blipFill rotWithShape="1">
          <a:blip r:embed="rId4">
            <a:extLst>
              <a:ext uri="{28A0092B-C50C-407E-A947-70E740481C1C}">
                <a14:useLocalDpi xmlns:a14="http://schemas.microsoft.com/office/drawing/2010/main" val="0"/>
              </a:ext>
            </a:extLst>
          </a:blip>
          <a:srcRect t="-44837" b="-44837"/>
          <a:stretch/>
        </p:blipFill>
        <p:spPr/>
      </p:pic>
      <p:pic>
        <p:nvPicPr>
          <p:cNvPr id="7" name="Graphic 6" descr="Idea">
            <a:extLst>
              <a:ext uri="{FF2B5EF4-FFF2-40B4-BE49-F238E27FC236}">
                <a16:creationId xmlns:a16="http://schemas.microsoft.com/office/drawing/2014/main" id="{E120066D-9970-4ABC-9A3F-67AC9FD6F3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flipH="1">
            <a:off x="7299069" y="4998943"/>
            <a:ext cx="254544" cy="266991"/>
          </a:xfrm>
          <a:prstGeom prst="rect">
            <a:avLst/>
          </a:prstGeom>
        </p:spPr>
      </p:pic>
    </p:spTree>
    <p:extLst>
      <p:ext uri="{BB962C8B-B14F-4D97-AF65-F5344CB8AC3E}">
        <p14:creationId xmlns:p14="http://schemas.microsoft.com/office/powerpoint/2010/main" val="19130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Telling A Story</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lnSpcReduction="10000"/>
          </a:bodyPr>
          <a:lstStyle/>
          <a:p>
            <a:r>
              <a:rPr lang="en-US" noProof="1"/>
              <a:t>For you to tell a compelling story using stop motion, you need to preplan.  One of the best ways to preplan is to use a storyboard. </a:t>
            </a:r>
          </a:p>
          <a:p>
            <a:r>
              <a:rPr lang="en-US" noProof="1"/>
              <a:t>A storyboard is a visual representation of what you are about to create and allows you to tell the story before you go to all the work of creating.  The drawings can be as straightforward or as complex as you would like to make them. You can use paper and pencil or an open-source </a:t>
            </a:r>
            <a:r>
              <a:rPr lang="en-US" noProof="1">
                <a:hlinkClick r:id="rId2"/>
              </a:rPr>
              <a:t>software application</a:t>
            </a:r>
            <a:r>
              <a:rPr lang="en-US" noProof="1"/>
              <a:t>.</a:t>
            </a:r>
          </a:p>
          <a:p>
            <a:endParaRPr lang="en-US" noProof="1"/>
          </a:p>
          <a:p>
            <a:pPr marL="914400" lvl="2" indent="0">
              <a:buNone/>
            </a:pPr>
            <a:r>
              <a:rPr lang="en-US" noProof="1"/>
              <a:t>Watch &amp; Learn: Stop Motion</a:t>
            </a:r>
          </a:p>
          <a:p>
            <a:pPr marL="914400" lvl="2" indent="0">
              <a:buNone/>
            </a:pPr>
            <a:r>
              <a:rPr lang="en-US" noProof="1">
                <a:hlinkClick r:id="rId3"/>
              </a:rPr>
              <a:t>How to Storyboard</a:t>
            </a:r>
            <a:endParaRPr lang="en-US" noProof="1"/>
          </a:p>
          <a:p>
            <a:pPr marL="914400" lvl="2" indent="0">
              <a:buNone/>
            </a:pPr>
            <a:r>
              <a:rPr lang="en-US" noProof="1">
                <a:hlinkClick r:id="rId4"/>
              </a:rPr>
              <a:t>How to Storyboard Properly</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14</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361476"/>
            <a:ext cx="2552123" cy="36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9934891" y="615535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A person standing in a room&#10;&#10;Description automatically generated">
            <a:extLst>
              <a:ext uri="{FF2B5EF4-FFF2-40B4-BE49-F238E27FC236}">
                <a16:creationId xmlns:a16="http://schemas.microsoft.com/office/drawing/2014/main" id="{44B66709-5358-4642-BEE9-94C708AC02D1}"/>
              </a:ext>
            </a:extLst>
          </p:cNvPr>
          <p:cNvPicPr>
            <a:picLocks noGrp="1" noChangeAspect="1"/>
          </p:cNvPicPr>
          <p:nvPr>
            <p:ph type="pic" idx="11"/>
          </p:nvPr>
        </p:nvPicPr>
        <p:blipFill rotWithShape="1">
          <a:blip r:embed="rId5">
            <a:extLst>
              <a:ext uri="{28A0092B-C50C-407E-A947-70E740481C1C}">
                <a14:useLocalDpi xmlns:a14="http://schemas.microsoft.com/office/drawing/2010/main" val="0"/>
              </a:ext>
            </a:extLst>
          </a:blip>
          <a:srcRect t="-44837" b="-44837"/>
          <a:stretch/>
        </p:blipFill>
        <p:spPr/>
      </p:pic>
    </p:spTree>
    <p:extLst>
      <p:ext uri="{BB962C8B-B14F-4D97-AF65-F5344CB8AC3E}">
        <p14:creationId xmlns:p14="http://schemas.microsoft.com/office/powerpoint/2010/main" val="3606017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itting at a table using a computer&#10;&#10;Description automatically generated">
            <a:extLst>
              <a:ext uri="{FF2B5EF4-FFF2-40B4-BE49-F238E27FC236}">
                <a16:creationId xmlns:a16="http://schemas.microsoft.com/office/drawing/2014/main" id="{4FCE2E96-0A63-4A83-9CC9-B9937C2A9467}"/>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695" r="18695"/>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Conclusion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t>In this four-part lesson, you have learned about the History of Animation, Post Secondary and Career Opportunities, as well as animation principals, the creation of characters and backgrounds using a Flipbook, and the basics of Stop Motion Video and the importance of Storyboards. </a:t>
            </a:r>
          </a:p>
          <a:p>
            <a:r>
              <a:rPr lang="en-US" noProof="1"/>
              <a:t>Your assignment will allow you to apply many of the skills and knowledge that you have learned. If you have any questions before you begin please ask them.  Happy Creating!</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15</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361476"/>
            <a:ext cx="2552123" cy="36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9934891" y="615535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8395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gradFill>
            <a:gsLst>
              <a:gs pos="1000">
                <a:schemeClr val="tx1">
                  <a:lumMod val="85000"/>
                  <a:lumOff val="15000"/>
                </a:schemeClr>
              </a:gs>
              <a:gs pos="100000">
                <a:schemeClr val="accent2">
                  <a:lumMod val="50000"/>
                </a:schemeClr>
              </a:gs>
            </a:gsLst>
          </a:gradFill>
        </p:spPr>
        <p:txBody>
          <a:bodyPr/>
          <a:lstStyle/>
          <a:p>
            <a:pPr algn="r"/>
            <a:r>
              <a:rPr lang="en-US" dirty="0">
                <a:solidFill>
                  <a:schemeClr val="bg1"/>
                </a:solidFill>
              </a:rPr>
              <a:t>Activities and Assignment</a:t>
            </a: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extLst>
              <p:ext uri="{D42A27DB-BD31-4B8C-83A1-F6EECF244321}">
                <p14:modId xmlns:p14="http://schemas.microsoft.com/office/powerpoint/2010/main" val="1598914118"/>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2</a:t>
            </a:fld>
            <a:endParaRPr lang="en-US" dirty="0"/>
          </a:p>
        </p:txBody>
      </p:sp>
    </p:spTree>
    <p:extLst>
      <p:ext uri="{BB962C8B-B14F-4D97-AF65-F5344CB8AC3E}">
        <p14:creationId xmlns:p14="http://schemas.microsoft.com/office/powerpoint/2010/main" val="40803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person, jumping, doing&#10;&#10;Description automatically generated">
            <a:extLst>
              <a:ext uri="{FF2B5EF4-FFF2-40B4-BE49-F238E27FC236}">
                <a16:creationId xmlns:a16="http://schemas.microsoft.com/office/drawing/2014/main" id="{13BCE9EE-F5AE-476C-B4BA-91542AD51F88}"/>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63704" b="-63704"/>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Stop Motion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Stop motion animation is a series of images that are captured one frame at a time, characters, objects, and backgrounds are then moved between each of the frames. When you view the sequence of images rapidly, it creates the illusion of movement (think Flipbook). </a:t>
            </a:r>
          </a:p>
          <a:p>
            <a:r>
              <a:rPr lang="en-US" noProof="1"/>
              <a:t>The process of stop motion involves taking a photograph and then moving the character, object, and background slightly and then taking another image. When you playback the images consecutively, the objects or characters appear to move on their own.</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361476"/>
            <a:ext cx="2552123" cy="36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9934891" y="615535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5400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oy, grass, sitting, table&#10;&#10;Description automatically generated">
            <a:extLst>
              <a:ext uri="{FF2B5EF4-FFF2-40B4-BE49-F238E27FC236}">
                <a16:creationId xmlns:a16="http://schemas.microsoft.com/office/drawing/2014/main" id="{4B4DC6FC-3B31-4633-8E61-7B63D9B09A73}"/>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6437" r="16437"/>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Stop Motion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There is Stop Motion Animation everywhere, music videos, YouTube, commercials, TV shows, and major motion pictures. For many individuals, they think of stop motion as just one specific style, like Claymation (Wallace and Gromit). However, what you will learn is that stop motion techniques create a wide range of content for both entertainment and commercial purposes.</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361476"/>
            <a:ext cx="2552123" cy="36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9934891" y="615535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1766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indoor, table, holding, computer&#10;&#10;Description automatically generated">
            <a:extLst>
              <a:ext uri="{FF2B5EF4-FFF2-40B4-BE49-F238E27FC236}">
                <a16:creationId xmlns:a16="http://schemas.microsoft.com/office/drawing/2014/main" id="{CE2BA11C-D10B-4F68-8178-1200C4A40E4F}"/>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9857" r="19857"/>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Stop Motion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In the beginning, stop motion was captured with film cameras. The problem with this was that creators were not able to see how their work looked until their film was processed. Animators used reference points to keep track of where their characters had been, and currently were, and measured how far to move them. The problem with this was if the set had been bumped, or if the lighting was bad, the animator had to start all over again. Today we are much more fortunate to have mobile devices and DSLRs to help us.</a:t>
            </a:r>
          </a:p>
          <a:p>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5</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361476"/>
            <a:ext cx="2552123" cy="36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9934891" y="615535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81972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cake, table, person, green&#10;&#10;Description automatically generated">
            <a:extLst>
              <a:ext uri="{FF2B5EF4-FFF2-40B4-BE49-F238E27FC236}">
                <a16:creationId xmlns:a16="http://schemas.microsoft.com/office/drawing/2014/main" id="{9B56E81D-D5A3-431E-BBDA-32C3635C8077}"/>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45688" b="-45688"/>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Creating Stop Motion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What is fantastic about stop motion is that only limited is your imagination.  The tools, programs, and apps available today mean that everyone can become a creator. Watch some of the animations that have inspired my students and me over the years. </a:t>
            </a:r>
          </a:p>
          <a:p>
            <a:pPr marL="0" indent="0">
              <a:buNone/>
            </a:pPr>
            <a:r>
              <a:rPr lang="en-US" dirty="0"/>
              <a:t>	Watch &amp; Learn:</a:t>
            </a:r>
          </a:p>
          <a:p>
            <a:pPr marL="0" indent="0">
              <a:buNone/>
            </a:pPr>
            <a:r>
              <a:rPr lang="en-US" dirty="0"/>
              <a:t>	</a:t>
            </a:r>
            <a:r>
              <a:rPr lang="en-US" dirty="0">
                <a:hlinkClick r:id="rId3"/>
              </a:rPr>
              <a:t>Gone Fishing by </a:t>
            </a:r>
            <a:r>
              <a:rPr lang="en-US" dirty="0" err="1">
                <a:hlinkClick r:id="rId3"/>
              </a:rPr>
              <a:t>Guldies</a:t>
            </a:r>
            <a:endParaRPr lang="en-US" dirty="0"/>
          </a:p>
          <a:p>
            <a:pPr marL="914400" lvl="2" indent="0">
              <a:buNone/>
            </a:pPr>
            <a:endParaRPr lang="en-US" dirty="0"/>
          </a:p>
          <a:p>
            <a:pPr marL="0" indent="0">
              <a:buNone/>
            </a:pPr>
            <a:r>
              <a:rPr lang="en-US" dirty="0"/>
              <a:t>	Watch &amp; Learn:</a:t>
            </a:r>
          </a:p>
          <a:p>
            <a:pPr marL="0" indent="0">
              <a:buNone/>
            </a:pPr>
            <a:r>
              <a:rPr lang="en-US" dirty="0"/>
              <a:t>	</a:t>
            </a:r>
            <a:r>
              <a:rPr lang="en-US" dirty="0">
                <a:hlinkClick r:id="rId4"/>
              </a:rPr>
              <a:t>Deadline by </a:t>
            </a:r>
            <a:r>
              <a:rPr lang="en-US" dirty="0" err="1">
                <a:hlinkClick r:id="rId4"/>
              </a:rPr>
              <a:t>Bunliu</a:t>
            </a:r>
            <a:endParaRPr lang="en-US" dirty="0"/>
          </a:p>
          <a:p>
            <a:pPr marL="914400" lvl="2" indent="0">
              <a:buNone/>
            </a:pPr>
            <a:r>
              <a:rPr lang="en-US" dirty="0"/>
              <a:t> </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6</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361476"/>
            <a:ext cx="2552123" cy="36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9934891" y="615535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3840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object, holding, young&#10;&#10;Description automatically generated">
            <a:extLst>
              <a:ext uri="{FF2B5EF4-FFF2-40B4-BE49-F238E27FC236}">
                <a16:creationId xmlns:a16="http://schemas.microsoft.com/office/drawing/2014/main" id="{0F6C17AB-7F57-4D17-8FB4-AA98991F0A22}"/>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14764" r="22626"/>
          <a:stretch/>
        </p:blipFill>
        <p:spPr>
          <a:xfrm>
            <a:off x="0" y="0"/>
            <a:ext cx="6305550"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Tools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You might be surprised to learn that to start creating stop motion videos, you need as little as one tool and one app.</a:t>
            </a:r>
          </a:p>
          <a:p>
            <a:pPr lvl="1"/>
            <a:r>
              <a:rPr lang="en-US" dirty="0"/>
              <a:t>Mobile Device</a:t>
            </a:r>
          </a:p>
          <a:p>
            <a:pPr lvl="1"/>
            <a:r>
              <a:rPr lang="en-US" dirty="0"/>
              <a:t>Stop Motion App</a:t>
            </a:r>
          </a:p>
          <a:p>
            <a:r>
              <a:rPr lang="en-US" dirty="0"/>
              <a:t>As your enthusiasm and skills progress adding these tools will significantly improve the quality of your videos</a:t>
            </a:r>
          </a:p>
          <a:p>
            <a:pPr lvl="1"/>
            <a:r>
              <a:rPr lang="en-US" dirty="0"/>
              <a:t>Tripod</a:t>
            </a:r>
          </a:p>
          <a:p>
            <a:pPr lvl="1"/>
            <a:r>
              <a:rPr lang="en-US" dirty="0"/>
              <a:t>Lighting or Natural Light</a:t>
            </a:r>
          </a:p>
          <a:p>
            <a:pPr lvl="1"/>
            <a:r>
              <a:rPr lang="en-US" dirty="0"/>
              <a:t>Sound</a:t>
            </a:r>
          </a:p>
          <a:p>
            <a:pPr lvl="1"/>
            <a:r>
              <a:rPr lang="en-US" dirty="0"/>
              <a:t>Set</a:t>
            </a:r>
          </a:p>
          <a:p>
            <a:pPr marL="914400" lvl="2" indent="0">
              <a:buNone/>
            </a:pPr>
            <a:r>
              <a:rPr lang="en-US" dirty="0"/>
              <a:t> </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7</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361476"/>
            <a:ext cx="2552123" cy="36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9934891" y="615535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0595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How To Create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There are numerous How To Create stop motion videos, watching these three will help you take your creation to the next level. </a:t>
            </a:r>
          </a:p>
          <a:p>
            <a:endParaRPr lang="en-US" dirty="0"/>
          </a:p>
          <a:p>
            <a:pPr marL="914400" lvl="2" indent="0">
              <a:buNone/>
            </a:pPr>
            <a:r>
              <a:rPr lang="en-US" dirty="0"/>
              <a:t>Watch &amp; Learn: Science Film Making Tips</a:t>
            </a:r>
          </a:p>
          <a:p>
            <a:pPr marL="914400" lvl="2" indent="0">
              <a:buNone/>
            </a:pPr>
            <a:r>
              <a:rPr lang="en-US" dirty="0">
                <a:hlinkClick r:id="rId2"/>
              </a:rPr>
              <a:t>How To Make Stop Motion Videos</a:t>
            </a:r>
            <a:endParaRPr lang="en-US" dirty="0"/>
          </a:p>
          <a:p>
            <a:pPr marL="914400" lvl="2" indent="0">
              <a:buNone/>
            </a:pPr>
            <a:r>
              <a:rPr lang="en-US" dirty="0"/>
              <a:t> </a:t>
            </a:r>
          </a:p>
          <a:p>
            <a:pPr marL="914400" lvl="2" indent="0">
              <a:buNone/>
            </a:pPr>
            <a:r>
              <a:rPr lang="en-US" noProof="1"/>
              <a:t>Watch &amp; Learn: Richard Watterson</a:t>
            </a:r>
          </a:p>
          <a:p>
            <a:pPr marL="914400" lvl="2" indent="0">
              <a:buNone/>
            </a:pPr>
            <a:r>
              <a:rPr lang="en-US" noProof="1">
                <a:hlinkClick r:id="rId3"/>
              </a:rPr>
              <a:t>Stop Motion Claymation</a:t>
            </a:r>
            <a:endParaRPr lang="en-US" noProof="1"/>
          </a:p>
          <a:p>
            <a:pPr marL="914400" lvl="2" indent="0">
              <a:buNone/>
            </a:pPr>
            <a:endParaRPr lang="en-US" noProof="1"/>
          </a:p>
          <a:p>
            <a:pPr marL="914400" lvl="2" indent="0">
              <a:buNone/>
            </a:pPr>
            <a:r>
              <a:rPr lang="en-US" noProof="1"/>
              <a:t>Watch &amp; Learn: Gold Puffin</a:t>
            </a:r>
          </a:p>
          <a:p>
            <a:pPr marL="914400" lvl="2" indent="0">
              <a:buNone/>
            </a:pPr>
            <a:r>
              <a:rPr lang="en-US" noProof="1">
                <a:hlinkClick r:id="rId4"/>
              </a:rPr>
              <a:t>10 Things Stop Motion Pros Do</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8</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361476"/>
            <a:ext cx="2552123" cy="36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9934891" y="615535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8" descr="A picture containing indoor, kitchen, refrigerator, room&#10;&#10;Description automatically generated">
            <a:extLst>
              <a:ext uri="{FF2B5EF4-FFF2-40B4-BE49-F238E27FC236}">
                <a16:creationId xmlns:a16="http://schemas.microsoft.com/office/drawing/2014/main" id="{381D9BEE-51C0-45E7-ABBD-75FA553929C2}"/>
              </a:ext>
            </a:extLst>
          </p:cNvPr>
          <p:cNvPicPr>
            <a:picLocks noGrp="1" noChangeAspect="1"/>
          </p:cNvPicPr>
          <p:nvPr>
            <p:ph type="pic" idx="11"/>
          </p:nvPr>
        </p:nvPicPr>
        <p:blipFill rotWithShape="1">
          <a:blip r:embed="rId5">
            <a:extLst>
              <a:ext uri="{28A0092B-C50C-407E-A947-70E740481C1C}">
                <a14:useLocalDpi xmlns:a14="http://schemas.microsoft.com/office/drawing/2010/main" val="0"/>
              </a:ext>
            </a:extLst>
          </a:blip>
          <a:srcRect t="-32168" b="-32168"/>
          <a:stretch/>
        </p:blipFill>
        <p:spPr/>
      </p:pic>
    </p:spTree>
    <p:extLst>
      <p:ext uri="{BB962C8B-B14F-4D97-AF65-F5344CB8AC3E}">
        <p14:creationId xmlns:p14="http://schemas.microsoft.com/office/powerpoint/2010/main" val="1236882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cup, indoor, sitting, table&#10;&#10;Description automatically generated">
            <a:extLst>
              <a:ext uri="{FF2B5EF4-FFF2-40B4-BE49-F238E27FC236}">
                <a16:creationId xmlns:a16="http://schemas.microsoft.com/office/drawing/2014/main" id="{86351127-3F7A-4B5B-8940-BB32AC5323AB}"/>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12628" r="-12628"/>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Stop Motion Idea’s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noProof="1"/>
              <a:t>One of the easiest ways to get started with stop motion is just to dive in and start creating something simple. This first idea only involves a single object.</a:t>
            </a:r>
          </a:p>
          <a:p>
            <a:r>
              <a:rPr lang="en-US" noProof="1"/>
              <a:t>Using your mobile device and either a steady hand, stand or tripod, start by rotating a cup and snapping a picture, do this slowly and evenly for best results.</a:t>
            </a:r>
          </a:p>
          <a:p>
            <a:pPr marL="914400" lvl="2" indent="0">
              <a:buNone/>
            </a:pPr>
            <a:r>
              <a:rPr lang="en-US" dirty="0"/>
              <a:t> </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9</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History &amp; Careers</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Animation Principals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Creating Characters/Backgrounds</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361476"/>
            <a:ext cx="2552123" cy="36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1200" dirty="0"/>
              <a:t>Stop Motion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9934891" y="615535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6543447"/>
      </p:ext>
    </p:extLst>
  </p:cSld>
  <p:clrMapOvr>
    <a:masterClrMapping/>
  </p:clrMapOvr>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E32C0B-4052-44CB-9341-8AD8B2CC4712}">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EBB7C387-AFDC-4FE3-A658-984B7F35F155}">
  <ds:schemaRefs>
    <ds:schemaRef ds:uri="http://schemas.microsoft.com/sharepoint/v3/contenttype/forms"/>
  </ds:schemaRefs>
</ds:datastoreItem>
</file>

<file path=customXml/itemProps3.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0</TotalTime>
  <Words>1161</Words>
  <Application>Microsoft Office PowerPoint</Application>
  <PresentationFormat>Widescreen</PresentationFormat>
  <Paragraphs>160</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Wingdings</vt:lpstr>
      <vt:lpstr>Office Theme</vt:lpstr>
      <vt:lpstr>Animation</vt:lpstr>
      <vt:lpstr>Activities and Assignment</vt:lpstr>
      <vt:lpstr>Stop Motion</vt:lpstr>
      <vt:lpstr>Stop Motion</vt:lpstr>
      <vt:lpstr>Stop Motion</vt:lpstr>
      <vt:lpstr>Creating Stop Motion</vt:lpstr>
      <vt:lpstr>Tools</vt:lpstr>
      <vt:lpstr>How To Create</vt:lpstr>
      <vt:lpstr>Stop Motion Idea’s</vt:lpstr>
      <vt:lpstr>Stop Motion Idea’s</vt:lpstr>
      <vt:lpstr>Stop Motion Idea’s</vt:lpstr>
      <vt:lpstr>Special Effects</vt:lpstr>
      <vt:lpstr>Getting Started</vt:lpstr>
      <vt:lpstr>Telling A Story</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2020-06-08T22:34:53Z</dcterms:created>
  <dcterms:modified xsi:type="dcterms:W3CDTF">2023-04-24T19:20:18Z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