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Nunito"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49e94ec93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49e94ec93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49e94ec93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49e94ec93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49e94ec93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49e94ec93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49e94ec93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49e94ec93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49e94ec93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49e94ec93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738cfb08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738cfb08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jp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10.xml"/><Relationship Id="rId7" Type="http://schemas.openxmlformats.org/officeDocument/2006/relationships/image" Target="../media/image3.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tags" Target="../tags/tag14.xml"/><Relationship Id="rId7" Type="http://schemas.openxmlformats.org/officeDocument/2006/relationships/image" Target="../media/image5.jp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7.jpg"/><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tags" Target="../tags/tag21.xml"/><Relationship Id="rId7" Type="http://schemas.openxmlformats.org/officeDocument/2006/relationships/image" Target="../media/image8.jp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7.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4.xml"/><Relationship Id="rId5" Type="http://schemas.openxmlformats.org/officeDocument/2006/relationships/tags" Target="../tags/tag27.xml"/><Relationship Id="rId4"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subTitle" idx="1"/>
            <p:custDataLst>
              <p:tags r:id="rId1"/>
            </p:custDataLst>
          </p:nvPr>
        </p:nvSpPr>
        <p:spPr>
          <a:xfrm>
            <a:off x="933789" y="2168775"/>
            <a:ext cx="3213416" cy="748939"/>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q"/>
            </a:pPr>
            <a:r>
              <a:rPr lang="fr-CA" sz="2000" dirty="0" err="1">
                <a:latin typeface="+mn-lt"/>
              </a:rPr>
              <a:t>Student's</a:t>
            </a:r>
            <a:r>
              <a:rPr lang="fr-CA" sz="2000" dirty="0">
                <a:latin typeface="+mn-lt"/>
              </a:rPr>
              <a:t> </a:t>
            </a:r>
            <a:r>
              <a:rPr lang="fr-CA" sz="2000" dirty="0" err="1">
                <a:latin typeface="+mn-lt"/>
              </a:rPr>
              <a:t>name</a:t>
            </a:r>
            <a:endParaRPr lang="fr-CA" sz="2000" dirty="0">
              <a:latin typeface="+mn-lt"/>
            </a:endParaRPr>
          </a:p>
          <a:p>
            <a:pPr marL="285750" lvl="0" indent="-285750" algn="l" rtl="0">
              <a:spcBef>
                <a:spcPts val="0"/>
              </a:spcBef>
              <a:spcAft>
                <a:spcPts val="0"/>
              </a:spcAft>
              <a:buFont typeface="Wingdings" panose="05000000000000000000" pitchFamily="2" charset="2"/>
              <a:buChar char="q"/>
            </a:pPr>
            <a:r>
              <a:rPr lang="fr" sz="2000" dirty="0">
                <a:latin typeface="+mn-lt"/>
              </a:rPr>
              <a:t>Toyota Sienna 2010</a:t>
            </a:r>
          </a:p>
          <a:p>
            <a:pPr marL="285750" lvl="0" indent="-285750" algn="l" rtl="0">
              <a:spcBef>
                <a:spcPts val="0"/>
              </a:spcBef>
              <a:spcAft>
                <a:spcPts val="0"/>
              </a:spcAft>
              <a:buFont typeface="Wingdings" panose="05000000000000000000" pitchFamily="2" charset="2"/>
              <a:buChar char="q"/>
            </a:pPr>
            <a:r>
              <a:rPr lang="fr" sz="2000" dirty="0">
                <a:latin typeface="+mn-lt"/>
              </a:rPr>
              <a:t>210 387 km (optional)</a:t>
            </a:r>
            <a:endParaRPr sz="2000" dirty="0">
              <a:latin typeface="+mn-lt"/>
            </a:endParaRPr>
          </a:p>
        </p:txBody>
      </p:sp>
      <p:pic>
        <p:nvPicPr>
          <p:cNvPr id="129" name="Google Shape;129;p13"/>
          <p:cNvPicPr preferRelativeResize="0"/>
          <p:nvPr>
            <p:custDataLst>
              <p:tags r:id="rId2"/>
            </p:custDataLst>
          </p:nvPr>
        </p:nvPicPr>
        <p:blipFill rotWithShape="1">
          <a:blip r:embed="rId7">
            <a:alphaModFix/>
          </a:blip>
          <a:srcRect l="27020" r="20042"/>
          <a:stretch/>
        </p:blipFill>
        <p:spPr>
          <a:xfrm rot="-5400000">
            <a:off x="4668462" y="897380"/>
            <a:ext cx="2501462" cy="3543975"/>
          </a:xfrm>
          <a:prstGeom prst="rect">
            <a:avLst/>
          </a:prstGeom>
          <a:noFill/>
          <a:ln>
            <a:noFill/>
          </a:ln>
        </p:spPr>
      </p:pic>
      <p:sp>
        <p:nvSpPr>
          <p:cNvPr id="2" name="ZoneTexte 1"/>
          <p:cNvSpPr txBox="1"/>
          <p:nvPr>
            <p:custDataLst>
              <p:tags r:id="rId3"/>
            </p:custDataLst>
          </p:nvPr>
        </p:nvSpPr>
        <p:spPr>
          <a:xfrm>
            <a:off x="1051034" y="515007"/>
            <a:ext cx="6831725" cy="584775"/>
          </a:xfrm>
          <a:prstGeom prst="rect">
            <a:avLst/>
          </a:prstGeom>
          <a:noFill/>
        </p:spPr>
        <p:txBody>
          <a:bodyPr wrap="square" rtlCol="0">
            <a:spAutoFit/>
          </a:bodyPr>
          <a:lstStyle/>
          <a:p>
            <a:pPr algn="ctr"/>
            <a:r>
              <a:rPr lang="fr-CA" sz="3200" dirty="0" err="1">
                <a:solidFill>
                  <a:schemeClr val="bg1"/>
                </a:solidFill>
              </a:rPr>
              <a:t>Vehicle</a:t>
            </a:r>
            <a:r>
              <a:rPr lang="fr-CA" sz="3200" dirty="0">
                <a:solidFill>
                  <a:schemeClr val="bg1"/>
                </a:solidFill>
              </a:rPr>
              <a:t> </a:t>
            </a:r>
            <a:r>
              <a:rPr lang="fr-CA" sz="3200" dirty="0" err="1">
                <a:solidFill>
                  <a:schemeClr val="bg1"/>
                </a:solidFill>
              </a:rPr>
              <a:t>presentation</a:t>
            </a:r>
            <a:endParaRPr lang="fr-CA" sz="3200" dirty="0">
              <a:solidFill>
                <a:schemeClr val="bg1"/>
              </a:solidFill>
            </a:endParaRPr>
          </a:p>
        </p:txBody>
      </p:sp>
      <p:sp>
        <p:nvSpPr>
          <p:cNvPr id="3" name="Rectangle 2"/>
          <p:cNvSpPr/>
          <p:nvPr>
            <p:custDataLst>
              <p:tags r:id="rId4"/>
            </p:custDataLst>
          </p:nvPr>
        </p:nvSpPr>
        <p:spPr>
          <a:xfrm>
            <a:off x="4309241" y="3216166"/>
            <a:ext cx="399393" cy="273268"/>
          </a:xfrm>
          <a:prstGeom prst="rect">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custDataLst>
              <p:tags r:id="rId1"/>
            </p:custDataLst>
          </p:nvPr>
        </p:nvSpPr>
        <p:spPr>
          <a:xfrm>
            <a:off x="819150" y="480402"/>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3200" dirty="0" err="1">
                <a:latin typeface="+mj-lt"/>
              </a:rPr>
              <a:t>Recommended</a:t>
            </a:r>
            <a:r>
              <a:rPr lang="fr-CA" sz="3200" dirty="0">
                <a:latin typeface="+mj-lt"/>
              </a:rPr>
              <a:t> tire pressure</a:t>
            </a:r>
            <a:endParaRPr sz="3200" dirty="0">
              <a:latin typeface="+mj-lt"/>
            </a:endParaRPr>
          </a:p>
        </p:txBody>
      </p:sp>
      <p:pic>
        <p:nvPicPr>
          <p:cNvPr id="135" name="Google Shape;135;p14"/>
          <p:cNvPicPr preferRelativeResize="0"/>
          <p:nvPr>
            <p:custDataLst>
              <p:tags r:id="rId2"/>
            </p:custDataLst>
          </p:nvPr>
        </p:nvPicPr>
        <p:blipFill rotWithShape="1">
          <a:blip r:embed="rId6">
            <a:alphaModFix/>
          </a:blip>
          <a:srcRect l="5296" t="17516" r="10093" b="17775"/>
          <a:stretch/>
        </p:blipFill>
        <p:spPr>
          <a:xfrm>
            <a:off x="2176989" y="1435002"/>
            <a:ext cx="4539122" cy="2180558"/>
          </a:xfrm>
          <a:prstGeom prst="rect">
            <a:avLst/>
          </a:prstGeom>
          <a:noFill/>
          <a:ln>
            <a:noFill/>
          </a:ln>
        </p:spPr>
      </p:pic>
      <p:sp>
        <p:nvSpPr>
          <p:cNvPr id="4" name="Google Shape;134;p14"/>
          <p:cNvSpPr txBox="1">
            <a:spLocks/>
          </p:cNvSpPr>
          <p:nvPr>
            <p:custDataLst>
              <p:tags r:id="rId3"/>
            </p:custDataLst>
          </p:nvPr>
        </p:nvSpPr>
        <p:spPr>
          <a:xfrm>
            <a:off x="493986" y="3615560"/>
            <a:ext cx="7966842" cy="954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pPr marL="342900" indent="-342900">
              <a:buFont typeface="Arial" panose="020B0604020202020204" pitchFamily="34" charset="0"/>
              <a:buChar char="•"/>
            </a:pPr>
            <a:r>
              <a:rPr lang="en-US" sz="2000" b="1" dirty="0">
                <a:solidFill>
                  <a:schemeClr val="bg2"/>
                </a:solidFill>
                <a:latin typeface="+mj-lt"/>
              </a:rPr>
              <a:t>Front and rear tires should be inflated to 35 PSI. </a:t>
            </a:r>
          </a:p>
          <a:p>
            <a:pPr marL="342900" indent="-342900">
              <a:buFont typeface="Arial" panose="020B0604020202020204" pitchFamily="34" charset="0"/>
              <a:buChar char="•"/>
            </a:pPr>
            <a:r>
              <a:rPr lang="en-US" sz="2000" b="1" dirty="0">
                <a:solidFill>
                  <a:schemeClr val="bg2"/>
                </a:solidFill>
                <a:latin typeface="+mj-lt"/>
              </a:rPr>
              <a:t>Spare tire should be inflated to 60 PSI</a:t>
            </a:r>
            <a:r>
              <a:rPr lang="fr-CA" sz="2000" b="1" dirty="0">
                <a:solidFill>
                  <a:schemeClr val="bg2"/>
                </a:solidFill>
                <a:latin typeface="+mj-lt"/>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custDataLst>
              <p:tags r:id="rId1"/>
            </p:custDataLst>
          </p:nvPr>
        </p:nvSpPr>
        <p:spPr>
          <a:xfrm>
            <a:off x="651463" y="551926"/>
            <a:ext cx="7841374" cy="954600"/>
          </a:xfrm>
          <a:prstGeom prst="rect">
            <a:avLst/>
          </a:prstGeom>
        </p:spPr>
        <p:txBody>
          <a:bodyPr spcFirstLastPara="1" wrap="square" lIns="91425" tIns="91425" rIns="91425" bIns="91425" anchor="t" anchorCtr="0">
            <a:noAutofit/>
          </a:bodyPr>
          <a:lstStyle/>
          <a:p>
            <a:r>
              <a:rPr lang="en-US" b="1" dirty="0"/>
              <a:t>Driver's side front tire inspection</a:t>
            </a:r>
            <a:endParaRPr lang="fr-CA" dirty="0"/>
          </a:p>
        </p:txBody>
      </p:sp>
      <p:sp>
        <p:nvSpPr>
          <p:cNvPr id="141" name="Google Shape;141;p15"/>
          <p:cNvSpPr txBox="1">
            <a:spLocks noGrp="1"/>
          </p:cNvSpPr>
          <p:nvPr>
            <p:ph type="body" idx="1"/>
            <p:custDataLst>
              <p:tags r:id="rId2"/>
            </p:custDataLst>
          </p:nvPr>
        </p:nvSpPr>
        <p:spPr>
          <a:xfrm>
            <a:off x="399393" y="1990725"/>
            <a:ext cx="4498427"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US" sz="1400" b="1" dirty="0">
                <a:latin typeface="+mj-lt"/>
              </a:rPr>
              <a:t>I observed a few small cracks.</a:t>
            </a:r>
          </a:p>
          <a:p>
            <a:pPr marL="457200" lvl="0" indent="-311150" algn="l" rtl="0">
              <a:spcBef>
                <a:spcPts val="0"/>
              </a:spcBef>
              <a:spcAft>
                <a:spcPts val="0"/>
              </a:spcAft>
              <a:buSzPts val="1300"/>
              <a:buChar char="●"/>
            </a:pPr>
            <a:r>
              <a:rPr lang="en-US" sz="1400" b="1" dirty="0">
                <a:latin typeface="+mj-lt"/>
              </a:rPr>
              <a:t>I observed one or two small rocks in the tires. </a:t>
            </a:r>
          </a:p>
          <a:p>
            <a:pPr marL="457200" lvl="0" indent="-311150" algn="l" rtl="0">
              <a:spcBef>
                <a:spcPts val="0"/>
              </a:spcBef>
              <a:spcAft>
                <a:spcPts val="0"/>
              </a:spcAft>
              <a:buSzPts val="1300"/>
              <a:buChar char="●"/>
            </a:pPr>
            <a:r>
              <a:rPr lang="en-US" sz="1400" b="1" dirty="0">
                <a:latin typeface="+mj-lt"/>
              </a:rPr>
              <a:t>The wear is uniform.</a:t>
            </a:r>
          </a:p>
          <a:p>
            <a:pPr marL="457200" lvl="0" indent="-311150" algn="l" rtl="0">
              <a:spcBef>
                <a:spcPts val="0"/>
              </a:spcBef>
              <a:spcAft>
                <a:spcPts val="0"/>
              </a:spcAft>
              <a:buSzPts val="1300"/>
              <a:buChar char="●"/>
            </a:pPr>
            <a:r>
              <a:rPr lang="en-US" sz="1400" b="1" dirty="0">
                <a:latin typeface="+mj-lt"/>
              </a:rPr>
              <a:t>The tire is still good for one season</a:t>
            </a:r>
            <a:r>
              <a:rPr lang="fr" sz="1400" b="1" dirty="0">
                <a:latin typeface="+mj-lt"/>
              </a:rPr>
              <a:t>.</a:t>
            </a:r>
            <a:endParaRPr sz="1400" b="1" dirty="0">
              <a:latin typeface="+mj-lt"/>
            </a:endParaRPr>
          </a:p>
        </p:txBody>
      </p:sp>
      <p:pic>
        <p:nvPicPr>
          <p:cNvPr id="143" name="Google Shape;143;p15"/>
          <p:cNvPicPr preferRelativeResize="0"/>
          <p:nvPr>
            <p:custDataLst>
              <p:tags r:id="rId3"/>
            </p:custDataLst>
          </p:nvPr>
        </p:nvPicPr>
        <p:blipFill>
          <a:blip r:embed="rId7">
            <a:alphaModFix/>
          </a:blip>
          <a:stretch>
            <a:fillRect/>
          </a:stretch>
        </p:blipFill>
        <p:spPr>
          <a:xfrm rot="10800000">
            <a:off x="4897820" y="1252685"/>
            <a:ext cx="2769651" cy="2077223"/>
          </a:xfrm>
          <a:prstGeom prst="rect">
            <a:avLst/>
          </a:prstGeom>
          <a:noFill/>
          <a:ln>
            <a:noFill/>
          </a:ln>
        </p:spPr>
      </p:pic>
      <p:pic>
        <p:nvPicPr>
          <p:cNvPr id="142" name="Google Shape;142;p15"/>
          <p:cNvPicPr preferRelativeResize="0"/>
          <p:nvPr>
            <p:custDataLst>
              <p:tags r:id="rId4"/>
            </p:custDataLst>
          </p:nvPr>
        </p:nvPicPr>
        <p:blipFill>
          <a:blip r:embed="rId8">
            <a:alphaModFix/>
          </a:blip>
          <a:stretch>
            <a:fillRect/>
          </a:stretch>
        </p:blipFill>
        <p:spPr>
          <a:xfrm rot="-5400000">
            <a:off x="6632565" y="2622923"/>
            <a:ext cx="2652975" cy="1989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custDataLst>
              <p:tags r:id="rId1"/>
            </p:custDataLst>
          </p:nvPr>
        </p:nvSpPr>
        <p:spPr>
          <a:xfrm>
            <a:off x="819300" y="432147"/>
            <a:ext cx="7505700" cy="954600"/>
          </a:xfrm>
          <a:prstGeom prst="rect">
            <a:avLst/>
          </a:prstGeom>
        </p:spPr>
        <p:txBody>
          <a:bodyPr spcFirstLastPara="1" wrap="square" lIns="91425" tIns="91425" rIns="91425" bIns="91425" anchor="t" anchorCtr="0">
            <a:noAutofit/>
          </a:bodyPr>
          <a:lstStyle/>
          <a:p>
            <a:r>
              <a:rPr lang="fr-CA" b="1" dirty="0"/>
              <a:t>Front </a:t>
            </a:r>
            <a:r>
              <a:rPr lang="fr-CA" b="1" dirty="0" err="1"/>
              <a:t>passenger</a:t>
            </a:r>
            <a:r>
              <a:rPr lang="fr-CA" b="1" dirty="0"/>
              <a:t> tire inspection</a:t>
            </a:r>
            <a:endParaRPr lang="fr-CA" dirty="0"/>
          </a:p>
        </p:txBody>
      </p:sp>
      <p:sp>
        <p:nvSpPr>
          <p:cNvPr id="149" name="Google Shape;149;p16"/>
          <p:cNvSpPr txBox="1">
            <a:spLocks noGrp="1"/>
          </p:cNvSpPr>
          <p:nvPr>
            <p:ph type="body" idx="1"/>
            <p:custDataLst>
              <p:tags r:id="rId2"/>
            </p:custDataLst>
          </p:nvPr>
        </p:nvSpPr>
        <p:spPr>
          <a:xfrm>
            <a:off x="657225" y="1990725"/>
            <a:ext cx="4205725"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US" sz="1400" b="1" dirty="0">
                <a:latin typeface="+mj-lt"/>
              </a:rPr>
              <a:t>I did not observe any uneven wear.</a:t>
            </a:r>
          </a:p>
          <a:p>
            <a:pPr marL="457200" lvl="0" indent="-311150" algn="l" rtl="0">
              <a:spcBef>
                <a:spcPts val="0"/>
              </a:spcBef>
              <a:spcAft>
                <a:spcPts val="0"/>
              </a:spcAft>
              <a:buSzPts val="1300"/>
              <a:buChar char="●"/>
            </a:pPr>
            <a:r>
              <a:rPr lang="en-US" sz="1400" b="1" dirty="0">
                <a:latin typeface="+mj-lt"/>
              </a:rPr>
              <a:t>I did not observe any cracks in the tire.</a:t>
            </a:r>
          </a:p>
          <a:p>
            <a:pPr marL="457200" lvl="0" indent="-311150" algn="l" rtl="0">
              <a:spcBef>
                <a:spcPts val="0"/>
              </a:spcBef>
              <a:spcAft>
                <a:spcPts val="0"/>
              </a:spcAft>
              <a:buSzPts val="1300"/>
              <a:buChar char="●"/>
            </a:pPr>
            <a:r>
              <a:rPr lang="en-US" sz="1400" b="1" dirty="0">
                <a:latin typeface="+mj-lt"/>
              </a:rPr>
              <a:t>There were about 5 small rocks in the tire.</a:t>
            </a:r>
          </a:p>
          <a:p>
            <a:pPr marL="457200" lvl="0" indent="-311150" algn="l" rtl="0">
              <a:spcBef>
                <a:spcPts val="0"/>
              </a:spcBef>
              <a:spcAft>
                <a:spcPts val="0"/>
              </a:spcAft>
              <a:buSzPts val="1300"/>
              <a:buChar char="●"/>
            </a:pPr>
            <a:r>
              <a:rPr lang="en-US" sz="1400" b="1" dirty="0">
                <a:latin typeface="+mj-lt"/>
              </a:rPr>
              <a:t>The tire is still good for another season.</a:t>
            </a:r>
            <a:endParaRPr lang="fr" sz="1400" b="1" dirty="0">
              <a:latin typeface="+mj-lt"/>
            </a:endParaRPr>
          </a:p>
        </p:txBody>
      </p:sp>
      <p:pic>
        <p:nvPicPr>
          <p:cNvPr id="151" name="Google Shape;151;p16"/>
          <p:cNvPicPr preferRelativeResize="0"/>
          <p:nvPr>
            <p:custDataLst>
              <p:tags r:id="rId3"/>
            </p:custDataLst>
          </p:nvPr>
        </p:nvPicPr>
        <p:blipFill>
          <a:blip r:embed="rId7">
            <a:alphaModFix/>
          </a:blip>
          <a:stretch>
            <a:fillRect/>
          </a:stretch>
        </p:blipFill>
        <p:spPr>
          <a:xfrm rot="10800000">
            <a:off x="5048762" y="1386748"/>
            <a:ext cx="3090427" cy="2317828"/>
          </a:xfrm>
          <a:prstGeom prst="rect">
            <a:avLst/>
          </a:prstGeom>
          <a:noFill/>
          <a:ln>
            <a:noFill/>
          </a:ln>
        </p:spPr>
      </p:pic>
      <p:pic>
        <p:nvPicPr>
          <p:cNvPr id="150" name="Google Shape;150;p16"/>
          <p:cNvPicPr preferRelativeResize="0"/>
          <p:nvPr>
            <p:custDataLst>
              <p:tags r:id="rId4"/>
            </p:custDataLst>
          </p:nvPr>
        </p:nvPicPr>
        <p:blipFill>
          <a:blip r:embed="rId8">
            <a:alphaModFix/>
          </a:blip>
          <a:stretch>
            <a:fillRect/>
          </a:stretch>
        </p:blipFill>
        <p:spPr>
          <a:xfrm rot="-5400014">
            <a:off x="6793739" y="2785617"/>
            <a:ext cx="2450549" cy="18379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custDataLst>
              <p:tags r:id="rId1"/>
            </p:custDataLst>
          </p:nvPr>
        </p:nvSpPr>
        <p:spPr>
          <a:xfrm>
            <a:off x="819150" y="582841"/>
            <a:ext cx="7788822" cy="954600"/>
          </a:xfrm>
          <a:prstGeom prst="rect">
            <a:avLst/>
          </a:prstGeom>
        </p:spPr>
        <p:txBody>
          <a:bodyPr spcFirstLastPara="1" wrap="square" lIns="91425" tIns="91425" rIns="91425" bIns="91425" anchor="t" anchorCtr="0">
            <a:noAutofit/>
          </a:bodyPr>
          <a:lstStyle/>
          <a:p>
            <a:pPr lvl="0"/>
            <a:r>
              <a:rPr lang="en-US" b="1" dirty="0"/>
              <a:t>Driver's side rear tire inspection</a:t>
            </a:r>
            <a:endParaRPr dirty="0"/>
          </a:p>
        </p:txBody>
      </p:sp>
      <p:sp>
        <p:nvSpPr>
          <p:cNvPr id="157" name="Google Shape;157;p17"/>
          <p:cNvSpPr txBox="1">
            <a:spLocks noGrp="1"/>
          </p:cNvSpPr>
          <p:nvPr>
            <p:ph type="body" idx="1"/>
            <p:custDataLst>
              <p:tags r:id="rId2"/>
            </p:custDataLst>
          </p:nvPr>
        </p:nvSpPr>
        <p:spPr>
          <a:xfrm>
            <a:off x="819150" y="1990725"/>
            <a:ext cx="4131222"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US" sz="1400" b="1" dirty="0">
                <a:latin typeface="+mj-lt"/>
              </a:rPr>
              <a:t>I didn't see any uneven wear, but this tire was more worn than the other tires.</a:t>
            </a:r>
          </a:p>
          <a:p>
            <a:pPr marL="457200" lvl="0" indent="-311150" algn="l" rtl="0">
              <a:spcBef>
                <a:spcPts val="0"/>
              </a:spcBef>
              <a:spcAft>
                <a:spcPts val="0"/>
              </a:spcAft>
              <a:buSzPts val="1300"/>
              <a:buChar char="●"/>
            </a:pPr>
            <a:r>
              <a:rPr lang="en-US" sz="1400" b="1" dirty="0">
                <a:latin typeface="+mj-lt"/>
              </a:rPr>
              <a:t>I did not observe any cracks in the tire.</a:t>
            </a:r>
          </a:p>
          <a:p>
            <a:pPr marL="457200" lvl="0" indent="-311150" algn="l" rtl="0">
              <a:spcBef>
                <a:spcPts val="0"/>
              </a:spcBef>
              <a:spcAft>
                <a:spcPts val="0"/>
              </a:spcAft>
              <a:buSzPts val="1300"/>
              <a:buChar char="●"/>
            </a:pPr>
            <a:r>
              <a:rPr lang="en-US" sz="1400" b="1" dirty="0">
                <a:latin typeface="+mj-lt"/>
              </a:rPr>
              <a:t>I did not see any rocks in the tire.</a:t>
            </a:r>
          </a:p>
          <a:p>
            <a:pPr marL="457200" lvl="0" indent="-311150" algn="l" rtl="0">
              <a:spcBef>
                <a:spcPts val="0"/>
              </a:spcBef>
              <a:spcAft>
                <a:spcPts val="0"/>
              </a:spcAft>
              <a:buSzPts val="1300"/>
              <a:buChar char="●"/>
            </a:pPr>
            <a:r>
              <a:rPr lang="en-US" sz="1400" b="1" dirty="0">
                <a:latin typeface="+mj-lt"/>
              </a:rPr>
              <a:t>The tire is still good for another season</a:t>
            </a:r>
            <a:r>
              <a:rPr lang="fr" sz="1400" b="1" dirty="0">
                <a:latin typeface="+mj-lt"/>
              </a:rPr>
              <a:t>.</a:t>
            </a:r>
            <a:endParaRPr sz="1400" b="1" dirty="0">
              <a:latin typeface="+mj-lt"/>
            </a:endParaRPr>
          </a:p>
        </p:txBody>
      </p:sp>
      <p:pic>
        <p:nvPicPr>
          <p:cNvPr id="158" name="Google Shape;158;p17"/>
          <p:cNvPicPr preferRelativeResize="0"/>
          <p:nvPr>
            <p:custDataLst>
              <p:tags r:id="rId3"/>
            </p:custDataLst>
          </p:nvPr>
        </p:nvPicPr>
        <p:blipFill>
          <a:blip r:embed="rId6">
            <a:alphaModFix/>
          </a:blip>
          <a:stretch>
            <a:fillRect/>
          </a:stretch>
        </p:blipFill>
        <p:spPr>
          <a:xfrm rot="-5400000">
            <a:off x="6334801" y="2325725"/>
            <a:ext cx="2830698" cy="23833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custDataLst>
              <p:tags r:id="rId1"/>
            </p:custDataLst>
          </p:nvPr>
        </p:nvSpPr>
        <p:spPr>
          <a:xfrm>
            <a:off x="857065" y="593351"/>
            <a:ext cx="7631167" cy="954600"/>
          </a:xfrm>
          <a:prstGeom prst="rect">
            <a:avLst/>
          </a:prstGeom>
        </p:spPr>
        <p:txBody>
          <a:bodyPr spcFirstLastPara="1" wrap="square" lIns="91425" tIns="91425" rIns="91425" bIns="91425" anchor="t" anchorCtr="0">
            <a:noAutofit/>
          </a:bodyPr>
          <a:lstStyle/>
          <a:p>
            <a:pPr lvl="0"/>
            <a:r>
              <a:rPr lang="fr-CA" b="1" dirty="0"/>
              <a:t>Passenger </a:t>
            </a:r>
            <a:r>
              <a:rPr lang="fr-CA" b="1" dirty="0" err="1"/>
              <a:t>side</a:t>
            </a:r>
            <a:r>
              <a:rPr lang="fr-CA" b="1" dirty="0"/>
              <a:t> </a:t>
            </a:r>
            <a:r>
              <a:rPr lang="fr-CA" b="1" dirty="0" err="1"/>
              <a:t>rear</a:t>
            </a:r>
            <a:r>
              <a:rPr lang="fr-CA" b="1" dirty="0"/>
              <a:t> tire inspection</a:t>
            </a:r>
            <a:endParaRPr dirty="0"/>
          </a:p>
        </p:txBody>
      </p:sp>
      <p:sp>
        <p:nvSpPr>
          <p:cNvPr id="164" name="Google Shape;164;p18"/>
          <p:cNvSpPr txBox="1">
            <a:spLocks noGrp="1"/>
          </p:cNvSpPr>
          <p:nvPr>
            <p:ph type="body" idx="1"/>
            <p:custDataLst>
              <p:tags r:id="rId2"/>
            </p:custDataLst>
          </p:nvPr>
        </p:nvSpPr>
        <p:spPr>
          <a:xfrm>
            <a:off x="441434" y="1990725"/>
            <a:ext cx="4130716"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US" sz="1400" b="1" dirty="0">
                <a:latin typeface="+mj-lt"/>
              </a:rPr>
              <a:t>I did not notice any uneven wear.</a:t>
            </a:r>
          </a:p>
          <a:p>
            <a:pPr marL="457200" lvl="0" indent="-311150" algn="l" rtl="0">
              <a:spcBef>
                <a:spcPts val="0"/>
              </a:spcBef>
              <a:spcAft>
                <a:spcPts val="0"/>
              </a:spcAft>
              <a:buSzPts val="1300"/>
              <a:buChar char="●"/>
            </a:pPr>
            <a:r>
              <a:rPr lang="en-US" sz="1400" b="1" dirty="0">
                <a:latin typeface="+mj-lt"/>
              </a:rPr>
              <a:t>I did not observe any cracks in the tire.</a:t>
            </a:r>
          </a:p>
          <a:p>
            <a:pPr marL="457200" lvl="0" indent="-311150" algn="l" rtl="0">
              <a:spcBef>
                <a:spcPts val="0"/>
              </a:spcBef>
              <a:spcAft>
                <a:spcPts val="0"/>
              </a:spcAft>
              <a:buSzPts val="1300"/>
              <a:buChar char="●"/>
            </a:pPr>
            <a:r>
              <a:rPr lang="en-US" sz="1400" b="1" dirty="0">
                <a:latin typeface="+mj-lt"/>
              </a:rPr>
              <a:t>There were about 8-10 rocks in the tire.</a:t>
            </a:r>
          </a:p>
          <a:p>
            <a:pPr marL="457200" lvl="0" indent="-311150" algn="l" rtl="0">
              <a:spcBef>
                <a:spcPts val="0"/>
              </a:spcBef>
              <a:spcAft>
                <a:spcPts val="0"/>
              </a:spcAft>
              <a:buSzPts val="1300"/>
              <a:buChar char="●"/>
            </a:pPr>
            <a:r>
              <a:rPr lang="en-US" sz="1400" b="1" dirty="0">
                <a:latin typeface="+mj-lt"/>
              </a:rPr>
              <a:t>It is still good for another season.</a:t>
            </a:r>
            <a:endParaRPr sz="1400" b="1" dirty="0">
              <a:latin typeface="+mj-lt"/>
            </a:endParaRPr>
          </a:p>
        </p:txBody>
      </p:sp>
      <p:pic>
        <p:nvPicPr>
          <p:cNvPr id="165" name="Google Shape;165;p18"/>
          <p:cNvPicPr preferRelativeResize="0"/>
          <p:nvPr>
            <p:custDataLst>
              <p:tags r:id="rId3"/>
            </p:custDataLst>
          </p:nvPr>
        </p:nvPicPr>
        <p:blipFill>
          <a:blip r:embed="rId7">
            <a:alphaModFix/>
          </a:blip>
          <a:stretch>
            <a:fillRect/>
          </a:stretch>
        </p:blipFill>
        <p:spPr>
          <a:xfrm rot="-5400000">
            <a:off x="6672141" y="2669789"/>
            <a:ext cx="2586246" cy="1939677"/>
          </a:xfrm>
          <a:prstGeom prst="rect">
            <a:avLst/>
          </a:prstGeom>
          <a:noFill/>
          <a:ln>
            <a:noFill/>
          </a:ln>
        </p:spPr>
      </p:pic>
      <p:pic>
        <p:nvPicPr>
          <p:cNvPr id="166" name="Google Shape;166;p18"/>
          <p:cNvPicPr preferRelativeResize="0"/>
          <p:nvPr>
            <p:custDataLst>
              <p:tags r:id="rId4"/>
            </p:custDataLst>
          </p:nvPr>
        </p:nvPicPr>
        <p:blipFill>
          <a:blip r:embed="rId8">
            <a:alphaModFix/>
          </a:blip>
          <a:stretch>
            <a:fillRect/>
          </a:stretch>
        </p:blipFill>
        <p:spPr>
          <a:xfrm rot="-5400000">
            <a:off x="4287074" y="2233723"/>
            <a:ext cx="3084601" cy="2313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p:custDataLst>
              <p:tags r:id="rId1"/>
            </p:custDataLst>
          </p:nvPr>
        </p:nvSpPr>
        <p:spPr>
          <a:xfrm>
            <a:off x="819075" y="433879"/>
            <a:ext cx="7505700" cy="73934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sz="3200" dirty="0">
                <a:latin typeface="+mn-lt"/>
              </a:rPr>
              <a:t>Objectivation</a:t>
            </a:r>
            <a:endParaRPr sz="3200" dirty="0">
              <a:latin typeface="+mn-lt"/>
            </a:endParaRPr>
          </a:p>
        </p:txBody>
      </p:sp>
      <p:sp>
        <p:nvSpPr>
          <p:cNvPr id="172" name="Google Shape;172;p19"/>
          <p:cNvSpPr txBox="1">
            <a:spLocks noGrp="1"/>
          </p:cNvSpPr>
          <p:nvPr>
            <p:ph type="body" idx="1"/>
            <p:custDataLst>
              <p:tags r:id="rId2"/>
            </p:custDataLst>
          </p:nvPr>
        </p:nvSpPr>
        <p:spPr>
          <a:xfrm>
            <a:off x="647700" y="1990725"/>
            <a:ext cx="3686100" cy="24480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US" b="1" dirty="0">
                <a:latin typeface="+mn-lt"/>
              </a:rPr>
              <a:t>I think my parents' tires are safe because I didn't really see any cracks, and there weren't really any big rocks. Also, according to my parents, the tires are fairly new. However, I don't have a way to check the tire pressure. </a:t>
            </a:r>
            <a:endParaRPr dirty="0">
              <a:latin typeface="+mj-lt"/>
            </a:endParaRPr>
          </a:p>
        </p:txBody>
      </p:sp>
      <p:sp>
        <p:nvSpPr>
          <p:cNvPr id="173" name="Google Shape;173;p19"/>
          <p:cNvSpPr txBox="1">
            <a:spLocks noGrp="1"/>
          </p:cNvSpPr>
          <p:nvPr>
            <p:ph type="body" idx="2"/>
            <p:custDataLst>
              <p:tags r:id="rId3"/>
            </p:custDataLst>
          </p:nvPr>
        </p:nvSpPr>
        <p:spPr>
          <a:xfrm>
            <a:off x="4638675" y="1990725"/>
            <a:ext cx="3686100" cy="24480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US" b="1" dirty="0">
                <a:latin typeface="+mn-lt"/>
              </a:rPr>
              <a:t>We need to inspect our tires regularly, because it's essential for your safety on the road. It also helps reduce your car's fuel consumption and exhaust emissions. And it makes your tires last longer. </a:t>
            </a:r>
            <a:endParaRPr b="1" dirty="0">
              <a:latin typeface="+mn-lt"/>
            </a:endParaRPr>
          </a:p>
        </p:txBody>
      </p:sp>
      <p:sp>
        <p:nvSpPr>
          <p:cNvPr id="174" name="Google Shape;174;p19"/>
          <p:cNvSpPr txBox="1"/>
          <p:nvPr>
            <p:custDataLst>
              <p:tags r:id="rId4"/>
            </p:custDataLst>
          </p:nvPr>
        </p:nvSpPr>
        <p:spPr>
          <a:xfrm>
            <a:off x="489075" y="1467800"/>
            <a:ext cx="41496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lt1"/>
                </a:solidFill>
                <a:latin typeface="+mj-lt"/>
                <a:ea typeface="Nunito"/>
                <a:cs typeface="Nunito"/>
                <a:sym typeface="Nunito"/>
              </a:rPr>
              <a:t>Are my parents' tires safe for the next season</a:t>
            </a:r>
            <a:r>
              <a:rPr lang="fr" b="1" dirty="0">
                <a:solidFill>
                  <a:schemeClr val="lt1"/>
                </a:solidFill>
                <a:latin typeface="+mj-lt"/>
                <a:ea typeface="Nunito"/>
                <a:cs typeface="Nunito"/>
                <a:sym typeface="Nunito"/>
              </a:rPr>
              <a:t>?</a:t>
            </a:r>
            <a:endParaRPr b="1" dirty="0">
              <a:solidFill>
                <a:schemeClr val="lt1"/>
              </a:solidFill>
              <a:latin typeface="+mj-lt"/>
              <a:ea typeface="Nunito"/>
              <a:cs typeface="Nunito"/>
              <a:sym typeface="Nunito"/>
            </a:endParaRPr>
          </a:p>
        </p:txBody>
      </p:sp>
      <p:sp>
        <p:nvSpPr>
          <p:cNvPr id="175" name="Google Shape;175;p19"/>
          <p:cNvSpPr txBox="1"/>
          <p:nvPr>
            <p:custDataLst>
              <p:tags r:id="rId5"/>
            </p:custDataLst>
          </p:nvPr>
        </p:nvSpPr>
        <p:spPr>
          <a:xfrm>
            <a:off x="4638675" y="1446800"/>
            <a:ext cx="3872700" cy="45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lt1"/>
                </a:solidFill>
                <a:latin typeface="+mj-lt"/>
                <a:ea typeface="Nunito"/>
                <a:cs typeface="Nunito"/>
                <a:sym typeface="Nunito"/>
              </a:rPr>
              <a:t>Why should tires be inspected regularly?</a:t>
            </a:r>
            <a:endParaRPr b="1" dirty="0">
              <a:solidFill>
                <a:schemeClr val="lt1"/>
              </a:solidFill>
              <a:latin typeface="+mj-lt"/>
              <a:ea typeface="Nunito"/>
              <a:cs typeface="Nunito"/>
              <a:sym typeface="Nunito"/>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313</Words>
  <Application>Microsoft Office PowerPoint</Application>
  <PresentationFormat>On-screen Show (16:9)</PresentationFormat>
  <Paragraphs>32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Wingdings</vt:lpstr>
      <vt:lpstr>Arial</vt:lpstr>
      <vt:lpstr>Nunito</vt:lpstr>
      <vt:lpstr>Shift</vt:lpstr>
      <vt:lpstr>PowerPoint Presentation</vt:lpstr>
      <vt:lpstr>Recommended tire pressure</vt:lpstr>
      <vt:lpstr>Driver's side front tire inspection</vt:lpstr>
      <vt:lpstr>Front passenger tire inspection</vt:lpstr>
      <vt:lpstr>Driver's side rear tire inspection</vt:lpstr>
      <vt:lpstr>Passenger side rear tire inspection</vt:lpstr>
      <vt:lpstr>Objectivation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Boucher, Justin</dc:creator>
  <cp:lastModifiedBy>socialmedia</cp:lastModifiedBy>
  <cp:revision>5</cp:revision>
  <dcterms:modified xsi:type="dcterms:W3CDTF">2023-04-25T22:29:47Z</dcterms:modified>
</cp:coreProperties>
</file>