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Lst>
  <p:sldSz cy="5143500" cx="9144000"/>
  <p:notesSz cx="6858000" cy="9144000"/>
  <p:embeddedFontLst>
    <p:embeddedFont>
      <p:font typeface="Dosis"/>
      <p:regular r:id="rId25"/>
      <p:bold r:id="rId26"/>
    </p:embeddedFont>
    <p:embeddedFont>
      <p:font typeface="Roboto"/>
      <p:regular r:id="rId27"/>
      <p:bold r:id="rId28"/>
      <p:italic r:id="rId29"/>
      <p:boldItalic r:id="rId30"/>
    </p:embeddedFont>
    <p:embeddedFont>
      <p:font typeface="Montserrat"/>
      <p:regular r:id="rId31"/>
      <p:bold r:id="rId32"/>
      <p:italic r:id="rId33"/>
      <p:boldItalic r:id="rId34"/>
    </p:embeddedFont>
    <p:embeddedFont>
      <p:font typeface="Luckiest Guy"/>
      <p:regular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4BF1B61-7CA2-41CF-B15D-052077ED8939}">
  <a:tblStyle styleId="{84BF1B61-7CA2-41CF-B15D-052077ED893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Dosis-bold.fntdata"/><Relationship Id="rId25" Type="http://schemas.openxmlformats.org/officeDocument/2006/relationships/font" Target="fonts/Dosis-regular.fntdata"/><Relationship Id="rId28" Type="http://schemas.openxmlformats.org/officeDocument/2006/relationships/font" Target="fonts/Roboto-bold.fntdata"/><Relationship Id="rId27" Type="http://schemas.openxmlformats.org/officeDocument/2006/relationships/font" Target="fonts/Robot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oboto-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Montserrat-regular.fntdata"/><Relationship Id="rId30" Type="http://schemas.openxmlformats.org/officeDocument/2006/relationships/font" Target="fonts/Roboto-boldItalic.fntdata"/><Relationship Id="rId11" Type="http://schemas.openxmlformats.org/officeDocument/2006/relationships/slide" Target="slides/slide5.xml"/><Relationship Id="rId33" Type="http://schemas.openxmlformats.org/officeDocument/2006/relationships/font" Target="fonts/Montserrat-italic.fntdata"/><Relationship Id="rId10" Type="http://schemas.openxmlformats.org/officeDocument/2006/relationships/slide" Target="slides/slide4.xml"/><Relationship Id="rId32" Type="http://schemas.openxmlformats.org/officeDocument/2006/relationships/font" Target="fonts/Montserrat-bold.fntdata"/><Relationship Id="rId13" Type="http://schemas.openxmlformats.org/officeDocument/2006/relationships/slide" Target="slides/slide7.xml"/><Relationship Id="rId35" Type="http://schemas.openxmlformats.org/officeDocument/2006/relationships/font" Target="fonts/LuckiestGuy-regular.fntdata"/><Relationship Id="rId12" Type="http://schemas.openxmlformats.org/officeDocument/2006/relationships/slide" Target="slides/slide6.xml"/><Relationship Id="rId34" Type="http://schemas.openxmlformats.org/officeDocument/2006/relationships/font" Target="fonts/Montserrat-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Created by Melissa Oliver moliver@smcdsb.on.ca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557b3a2e7f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557b3a2e7f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57b3a2e7f_0_3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557b3a2e7f_0_3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557b3a2e7f_0_3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557b3a2e7f_0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557b3a2e7f_0_3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2557b3a2e7f_0_3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2557b3a2e7f_0_4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5" name="Google Shape;255;g2557b3a2e7f_0_4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557b3a2e7f_0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557b3a2e7f_0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5807abf8e6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5807abf8e6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5807abf8e6_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25807abf8e6_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25807abf8e6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25807abf8e6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557b3a2e7f_0_0: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557b3a2e7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557b3a2e7f_0_13:notes"/>
          <p:cNvSpPr/>
          <p:nvPr>
            <p:ph idx="2" type="sldImg"/>
          </p:nvPr>
        </p:nvSpPr>
        <p:spPr>
          <a:xfrm>
            <a:off x="381173"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557b3a2e7f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In this activity, you’ll interview each other about your ideal pet. Be sure to take notes in your workbooks. The first step in coding by design involves understanding someone else’s need. Then, you can create prototypes that get you closer and closer to the best solution. Our prototypes will be simple drawings.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2557b3a2e7f_0_2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2557b3a2e7f_0_2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557b3a2e7f_0_2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557b3a2e7f_0_2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557b3a2e7f_0_4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557b3a2e7f_0_4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557b3a2e7f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557b3a2e7f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557b3a2e7f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557b3a2e7f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2557b3a2e7f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2557b3a2e7f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drive.google.com/file/d/1LlKf5iyX1zAAeLKVsRXvMZRmtWCGS8BE/view" TargetMode="External"/><Relationship Id="rId4" Type="http://schemas.openxmlformats.org/officeDocument/2006/relationships/image" Target="../media/image9.jp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hyperlink" Target="http://drive.google.com/file/d/1gaVYWq1h5X0JEzZ9Dzr87cUk4k5_Ym0_/view" TargetMode="External"/><Relationship Id="rId4" Type="http://schemas.openxmlformats.org/officeDocument/2006/relationships/image" Target="../media/image8.jp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hyperlink" Target="http://www.youtube.com/watch?v=MAhpfFt_mWM" TargetMode="External"/><Relationship Id="rId4" Type="http://schemas.openxmlformats.org/officeDocument/2006/relationships/image" Target="../media/image2.jp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hyperlink" Target="http://www.youtube.com/watch?v=Bwc3vToByIg" TargetMode="External"/><Relationship Id="rId4" Type="http://schemas.openxmlformats.org/officeDocument/2006/relationships/image" Target="../media/image3.jpg"/><Relationship Id="rId5" Type="http://schemas.openxmlformats.org/officeDocument/2006/relationships/image" Target="../media/image4.png"/><Relationship Id="rId6" Type="http://schemas.openxmlformats.org/officeDocument/2006/relationships/image" Target="../media/image1.png"/><Relationship Id="rId7"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 Id="rId6" Type="http://schemas.openxmlformats.org/officeDocument/2006/relationships/hyperlink" Target="https://www.elecfreaks.com/learn-en/microbitKit/smart_cutebot/index.html" TargetMode="External"/><Relationship Id="rId7" Type="http://schemas.openxmlformats.org/officeDocument/2006/relationships/image" Target="../media/image1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descr="Background Image as a title card&#10;https://www.opb.org/article/2023/01/26/portland-could-require-more-electric-vehicle-chargers-as-it-builds-out-of-housing-crisis/" id="54" name="Google Shape;54;p13" title="Electric Car Charging Up"/>
          <p:cNvPicPr preferRelativeResize="0"/>
          <p:nvPr/>
        </p:nvPicPr>
        <p:blipFill>
          <a:blip r:embed="rId3">
            <a:alphaModFix/>
          </a:blip>
          <a:stretch>
            <a:fillRect/>
          </a:stretch>
        </p:blipFill>
        <p:spPr>
          <a:xfrm>
            <a:off x="0" y="-705999"/>
            <a:ext cx="9144005" cy="6804114"/>
          </a:xfrm>
          <a:prstGeom prst="rect">
            <a:avLst/>
          </a:prstGeom>
          <a:noFill/>
          <a:ln>
            <a:noFill/>
          </a:ln>
        </p:spPr>
      </p:pic>
      <p:sp>
        <p:nvSpPr>
          <p:cNvPr id="55" name="Google Shape;55;p13"/>
          <p:cNvSpPr/>
          <p:nvPr/>
        </p:nvSpPr>
        <p:spPr>
          <a:xfrm>
            <a:off x="502450" y="0"/>
            <a:ext cx="5267700" cy="1134300"/>
          </a:xfrm>
          <a:prstGeom prst="roundRect">
            <a:avLst>
              <a:gd fmla="val 16667" name="adj"/>
            </a:avLst>
          </a:prstGeom>
          <a:solidFill>
            <a:schemeClr val="accent1"/>
          </a:solid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5200">
                <a:solidFill>
                  <a:schemeClr val="lt1"/>
                </a:solidFill>
                <a:latin typeface="Impact"/>
                <a:ea typeface="Impact"/>
                <a:cs typeface="Impact"/>
                <a:sym typeface="Impact"/>
              </a:rPr>
              <a:t>The Auto Industry</a:t>
            </a:r>
            <a:endParaRPr>
              <a:solidFill>
                <a:schemeClr val="lt1"/>
              </a:solidFill>
              <a:latin typeface="Impact"/>
              <a:ea typeface="Impact"/>
              <a:cs typeface="Impact"/>
              <a:sym typeface="Impact"/>
            </a:endParaRPr>
          </a:p>
        </p:txBody>
      </p:sp>
      <p:sp>
        <p:nvSpPr>
          <p:cNvPr id="56" name="Google Shape;56;p13"/>
          <p:cNvSpPr/>
          <p:nvPr/>
        </p:nvSpPr>
        <p:spPr>
          <a:xfrm>
            <a:off x="4190725" y="4001975"/>
            <a:ext cx="4407600" cy="821100"/>
          </a:xfrm>
          <a:prstGeom prst="roundRect">
            <a:avLst>
              <a:gd fmla="val 16667" name="adj"/>
            </a:avLst>
          </a:prstGeom>
          <a:solidFill>
            <a:schemeClr val="lt1"/>
          </a:solidFill>
          <a:ln cap="flat" cmpd="sng" w="762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800">
                <a:solidFill>
                  <a:schemeClr val="dk2"/>
                </a:solidFill>
                <a:latin typeface="Impact"/>
                <a:ea typeface="Impact"/>
                <a:cs typeface="Impact"/>
                <a:sym typeface="Impact"/>
              </a:rPr>
              <a:t>How can you contribute?</a:t>
            </a:r>
            <a:endParaRPr>
              <a:latin typeface="Impact"/>
              <a:ea typeface="Impact"/>
              <a:cs typeface="Impact"/>
              <a:sym typeface="Impact"/>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grpSp>
        <p:nvGrpSpPr>
          <p:cNvPr id="204" name="Google Shape;204;p22"/>
          <p:cNvGrpSpPr/>
          <p:nvPr/>
        </p:nvGrpSpPr>
        <p:grpSpPr>
          <a:xfrm>
            <a:off x="311700" y="4426916"/>
            <a:ext cx="8520595" cy="515434"/>
            <a:chOff x="311700" y="4500471"/>
            <a:chExt cx="8520595" cy="572705"/>
          </a:xfrm>
        </p:grpSpPr>
        <p:pic>
          <p:nvPicPr>
            <p:cNvPr id="205" name="Google Shape;205;p22"/>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06" name="Google Shape;206;p22"/>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07" name="Google Shape;207;p22"/>
            <p:cNvGrpSpPr/>
            <p:nvPr/>
          </p:nvGrpSpPr>
          <p:grpSpPr>
            <a:xfrm>
              <a:off x="2976075" y="4602050"/>
              <a:ext cx="3191850" cy="391625"/>
              <a:chOff x="5640450" y="4688200"/>
              <a:chExt cx="3191850" cy="391625"/>
            </a:xfrm>
          </p:grpSpPr>
          <p:pic>
            <p:nvPicPr>
              <p:cNvPr id="208" name="Google Shape;208;p22"/>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09" name="Google Shape;209;p22"/>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10" name="Google Shape;210;p22"/>
          <p:cNvSpPr txBox="1"/>
          <p:nvPr/>
        </p:nvSpPr>
        <p:spPr>
          <a:xfrm>
            <a:off x="1763425" y="355600"/>
            <a:ext cx="3922200" cy="5886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Test your prototype solutions and refine until you come up with the final version</a:t>
            </a:r>
            <a:endParaRPr sz="1100">
              <a:solidFill>
                <a:schemeClr val="accent1"/>
              </a:solidFill>
              <a:latin typeface="Dosis"/>
              <a:ea typeface="Dosis"/>
              <a:cs typeface="Dosis"/>
              <a:sym typeface="Dosis"/>
            </a:endParaRPr>
          </a:p>
        </p:txBody>
      </p:sp>
      <p:sp>
        <p:nvSpPr>
          <p:cNvPr id="211" name="Google Shape;211;p22"/>
          <p:cNvSpPr txBox="1"/>
          <p:nvPr/>
        </p:nvSpPr>
        <p:spPr>
          <a:xfrm>
            <a:off x="311700" y="239788"/>
            <a:ext cx="1362300" cy="704400"/>
          </a:xfrm>
          <a:prstGeom prst="rect">
            <a:avLst/>
          </a:prstGeom>
          <a:noFill/>
          <a:ln cap="flat" cmpd="sng" w="38100">
            <a:solidFill>
              <a:srgbClr val="F8AC5E"/>
            </a:solidFill>
            <a:prstDash val="solid"/>
            <a:round/>
            <a:headEnd len="sm" w="sm" type="none"/>
            <a:tailEnd len="sm" w="sm" type="none"/>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Test</a:t>
            </a:r>
            <a:endParaRPr sz="1100">
              <a:solidFill>
                <a:schemeClr val="accent1"/>
              </a:solidFill>
              <a:latin typeface="Dosis"/>
              <a:ea typeface="Dosis"/>
              <a:cs typeface="Dosis"/>
              <a:sym typeface="Dosis"/>
            </a:endParaRPr>
          </a:p>
        </p:txBody>
      </p:sp>
      <p:sp>
        <p:nvSpPr>
          <p:cNvPr id="212" name="Google Shape;212;p22"/>
          <p:cNvSpPr/>
          <p:nvPr/>
        </p:nvSpPr>
        <p:spPr>
          <a:xfrm>
            <a:off x="1721550" y="1120313"/>
            <a:ext cx="1531800" cy="313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2"/>
          <p:cNvSpPr/>
          <p:nvPr/>
        </p:nvSpPr>
        <p:spPr>
          <a:xfrm>
            <a:off x="3578100" y="1120313"/>
            <a:ext cx="1531800" cy="313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2"/>
          <p:cNvSpPr/>
          <p:nvPr/>
        </p:nvSpPr>
        <p:spPr>
          <a:xfrm>
            <a:off x="5434650" y="1120313"/>
            <a:ext cx="1531800" cy="313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2"/>
          <p:cNvSpPr/>
          <p:nvPr/>
        </p:nvSpPr>
        <p:spPr>
          <a:xfrm>
            <a:off x="7244750" y="1120313"/>
            <a:ext cx="1531800" cy="3130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2"/>
          <p:cNvSpPr/>
          <p:nvPr/>
        </p:nvSpPr>
        <p:spPr>
          <a:xfrm>
            <a:off x="374350" y="1487275"/>
            <a:ext cx="1068900" cy="24744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sz="1200"/>
              <a:t>Keep track of all the things you have tried and either they work or they don’t work for you. List the process of testing this out!</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0" name="Shape 220"/>
        <p:cNvGrpSpPr/>
        <p:nvPr/>
      </p:nvGrpSpPr>
      <p:grpSpPr>
        <a:xfrm>
          <a:off x="0" y="0"/>
          <a:ext cx="0" cy="0"/>
          <a:chOff x="0" y="0"/>
          <a:chExt cx="0" cy="0"/>
        </a:xfrm>
      </p:grpSpPr>
      <p:sp>
        <p:nvSpPr>
          <p:cNvPr id="221" name="Google Shape;221;p23"/>
          <p:cNvSpPr/>
          <p:nvPr/>
        </p:nvSpPr>
        <p:spPr>
          <a:xfrm>
            <a:off x="0" y="4330150"/>
            <a:ext cx="9144000" cy="8133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2" name="Google Shape;222;p23"/>
          <p:cNvGrpSpPr/>
          <p:nvPr/>
        </p:nvGrpSpPr>
        <p:grpSpPr>
          <a:xfrm>
            <a:off x="311700" y="4426916"/>
            <a:ext cx="8520595" cy="515434"/>
            <a:chOff x="311700" y="4500471"/>
            <a:chExt cx="8520595" cy="572705"/>
          </a:xfrm>
        </p:grpSpPr>
        <p:pic>
          <p:nvPicPr>
            <p:cNvPr id="223" name="Google Shape;223;p23"/>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24" name="Google Shape;224;p23"/>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25" name="Google Shape;225;p23"/>
            <p:cNvGrpSpPr/>
            <p:nvPr/>
          </p:nvGrpSpPr>
          <p:grpSpPr>
            <a:xfrm>
              <a:off x="2976075" y="4602050"/>
              <a:ext cx="3191850" cy="391625"/>
              <a:chOff x="5640450" y="4688200"/>
              <a:chExt cx="3191850" cy="391625"/>
            </a:xfrm>
          </p:grpSpPr>
          <p:pic>
            <p:nvPicPr>
              <p:cNvPr id="226" name="Google Shape;226;p23"/>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27" name="Google Shape;227;p23"/>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28" name="Google Shape;228;p23"/>
          <p:cNvSpPr/>
          <p:nvPr/>
        </p:nvSpPr>
        <p:spPr>
          <a:xfrm>
            <a:off x="1003200" y="1209210"/>
            <a:ext cx="7137600" cy="17751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0300">
                <a:latin typeface="Luckiest Guy"/>
                <a:ea typeface="Luckiest Guy"/>
                <a:cs typeface="Luckiest Guy"/>
                <a:sym typeface="Luckiest Guy"/>
              </a:rPr>
              <a:t>Showcase</a:t>
            </a:r>
            <a:endParaRPr sz="10300">
              <a:latin typeface="Luckiest Guy"/>
              <a:ea typeface="Luckiest Guy"/>
              <a:cs typeface="Luckiest Guy"/>
              <a:sym typeface="Luckiest Gu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232" name="Shape 232"/>
        <p:cNvGrpSpPr/>
        <p:nvPr/>
      </p:nvGrpSpPr>
      <p:grpSpPr>
        <a:xfrm>
          <a:off x="0" y="0"/>
          <a:ext cx="0" cy="0"/>
          <a:chOff x="0" y="0"/>
          <a:chExt cx="0" cy="0"/>
        </a:xfrm>
      </p:grpSpPr>
      <p:grpSp>
        <p:nvGrpSpPr>
          <p:cNvPr id="233" name="Google Shape;233;p24"/>
          <p:cNvGrpSpPr/>
          <p:nvPr/>
        </p:nvGrpSpPr>
        <p:grpSpPr>
          <a:xfrm>
            <a:off x="311700" y="4426916"/>
            <a:ext cx="8520595" cy="515434"/>
            <a:chOff x="311700" y="4500471"/>
            <a:chExt cx="8520595" cy="572705"/>
          </a:xfrm>
        </p:grpSpPr>
        <p:pic>
          <p:nvPicPr>
            <p:cNvPr id="234" name="Google Shape;234;p24"/>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35" name="Google Shape;235;p24"/>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36" name="Google Shape;236;p24"/>
            <p:cNvGrpSpPr/>
            <p:nvPr/>
          </p:nvGrpSpPr>
          <p:grpSpPr>
            <a:xfrm>
              <a:off x="2976075" y="4602050"/>
              <a:ext cx="3191850" cy="391625"/>
              <a:chOff x="5640450" y="4688200"/>
              <a:chExt cx="3191850" cy="391625"/>
            </a:xfrm>
          </p:grpSpPr>
          <p:pic>
            <p:nvPicPr>
              <p:cNvPr id="237" name="Google Shape;237;p24"/>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38" name="Google Shape;238;p24"/>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39" name="Google Shape;239;p24"/>
          <p:cNvSpPr txBox="1"/>
          <p:nvPr>
            <p:ph idx="4294967295" type="title"/>
          </p:nvPr>
        </p:nvSpPr>
        <p:spPr>
          <a:xfrm>
            <a:off x="1766150" y="317950"/>
            <a:ext cx="5037000" cy="5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920"/>
              <a:t>SHOWCASE: </a:t>
            </a:r>
            <a:r>
              <a:rPr i="1" lang="en" sz="1320"/>
              <a:t>Presentation or Video your solution </a:t>
            </a:r>
            <a:endParaRPr i="1" sz="1320"/>
          </a:p>
        </p:txBody>
      </p:sp>
      <p:sp>
        <p:nvSpPr>
          <p:cNvPr id="240" name="Google Shape;240;p24"/>
          <p:cNvSpPr txBox="1"/>
          <p:nvPr>
            <p:ph idx="4294967295" type="body"/>
          </p:nvPr>
        </p:nvSpPr>
        <p:spPr>
          <a:xfrm>
            <a:off x="470650" y="1049762"/>
            <a:ext cx="8465100" cy="32976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sz="1600">
                <a:solidFill>
                  <a:srgbClr val="000000"/>
                </a:solidFill>
              </a:rPr>
              <a:t>Pretend you are showing your creation to a board room of Electric Car manufacture executives. Now you have been give 5-10 mins max to convince them that this prototype is worth their time and investment.</a:t>
            </a:r>
            <a:endParaRPr sz="1600">
              <a:solidFill>
                <a:srgbClr val="000000"/>
              </a:solidFill>
            </a:endParaRPr>
          </a:p>
          <a:p>
            <a:pPr indent="-205740" lvl="0" marL="266700" rtl="0" algn="l">
              <a:spcBef>
                <a:spcPts val="1200"/>
              </a:spcBef>
              <a:spcAft>
                <a:spcPts val="0"/>
              </a:spcAft>
              <a:buClr>
                <a:srgbClr val="000000"/>
              </a:buClr>
              <a:buSzPct val="100000"/>
              <a:buFont typeface="Dosis"/>
              <a:buChar char="●"/>
            </a:pPr>
            <a:r>
              <a:rPr lang="en" sz="1600">
                <a:solidFill>
                  <a:srgbClr val="000000"/>
                </a:solidFill>
              </a:rPr>
              <a:t>Give a demo of how it works (simulator or actual device) </a:t>
            </a:r>
            <a:br>
              <a:rPr lang="en" sz="1600">
                <a:solidFill>
                  <a:srgbClr val="000000"/>
                </a:solidFill>
              </a:rPr>
            </a:br>
            <a:r>
              <a:rPr lang="en" sz="1600">
                <a:solidFill>
                  <a:srgbClr val="000000"/>
                </a:solidFill>
              </a:rPr>
              <a:t>Try and put 2-3 items together if you can of the 6.</a:t>
            </a:r>
            <a:endParaRPr sz="500">
              <a:solidFill>
                <a:srgbClr val="000000"/>
              </a:solidFill>
            </a:endParaRPr>
          </a:p>
          <a:p>
            <a:pPr indent="-205740" lvl="0" marL="266700" rtl="0" algn="l">
              <a:spcBef>
                <a:spcPts val="1200"/>
              </a:spcBef>
              <a:spcAft>
                <a:spcPts val="0"/>
              </a:spcAft>
              <a:buClr>
                <a:srgbClr val="000000"/>
              </a:buClr>
              <a:buSzPct val="100000"/>
              <a:buFont typeface="Dosis"/>
              <a:buChar char="●"/>
            </a:pPr>
            <a:r>
              <a:rPr lang="en" sz="1600">
                <a:solidFill>
                  <a:srgbClr val="000000"/>
                </a:solidFill>
              </a:rPr>
              <a:t>Show how the code works (Explain the code with the language and terms you were taught in the slideshows)</a:t>
            </a:r>
            <a:endParaRPr sz="500">
              <a:solidFill>
                <a:srgbClr val="000000"/>
              </a:solidFill>
            </a:endParaRPr>
          </a:p>
          <a:p>
            <a:pPr indent="-205740" lvl="0" marL="266700" rtl="0" algn="l">
              <a:spcBef>
                <a:spcPts val="1200"/>
              </a:spcBef>
              <a:spcAft>
                <a:spcPts val="0"/>
              </a:spcAft>
              <a:buClr>
                <a:srgbClr val="000000"/>
              </a:buClr>
              <a:buSzPct val="100000"/>
              <a:buFont typeface="Dosis"/>
              <a:buChar char="●"/>
            </a:pPr>
            <a:r>
              <a:rPr lang="en" sz="1600">
                <a:solidFill>
                  <a:srgbClr val="000000"/>
                </a:solidFill>
              </a:rPr>
              <a:t>Show how you assembled the physical/maker component</a:t>
            </a:r>
            <a:endParaRPr sz="1600">
              <a:solidFill>
                <a:srgbClr val="000000"/>
              </a:solidFill>
            </a:endParaRPr>
          </a:p>
          <a:p>
            <a:pPr indent="-171291" lvl="0" marL="266700" rtl="0" algn="l">
              <a:spcBef>
                <a:spcPts val="1200"/>
              </a:spcBef>
              <a:spcAft>
                <a:spcPts val="0"/>
              </a:spcAft>
              <a:buClr>
                <a:srgbClr val="000000"/>
              </a:buClr>
              <a:buSzPct val="56250"/>
              <a:buFont typeface="Arial"/>
              <a:buChar char="●"/>
            </a:pPr>
            <a:r>
              <a:rPr lang="en" sz="1600">
                <a:solidFill>
                  <a:srgbClr val="000000"/>
                </a:solidFill>
              </a:rPr>
              <a:t>What was your biggest hurdle to get over?</a:t>
            </a:r>
            <a:endParaRPr sz="1600">
              <a:solidFill>
                <a:srgbClr val="000000"/>
              </a:solidFill>
            </a:endParaRPr>
          </a:p>
          <a:p>
            <a:pPr indent="-171291" lvl="0" marL="266700" rtl="0" algn="l">
              <a:spcBef>
                <a:spcPts val="1200"/>
              </a:spcBef>
              <a:spcAft>
                <a:spcPts val="0"/>
              </a:spcAft>
              <a:buClr>
                <a:srgbClr val="000000"/>
              </a:buClr>
              <a:buSzPct val="56250"/>
              <a:buFont typeface="Arial"/>
              <a:buChar char="●"/>
            </a:pPr>
            <a:r>
              <a:rPr lang="en" sz="1600">
                <a:solidFill>
                  <a:srgbClr val="000000"/>
                </a:solidFill>
              </a:rPr>
              <a:t>What are you most proud of?</a:t>
            </a:r>
            <a:endParaRPr sz="1600">
              <a:solidFill>
                <a:srgbClr val="000000"/>
              </a:solidFill>
            </a:endParaRPr>
          </a:p>
          <a:p>
            <a:pPr indent="-215582" lvl="0" marL="266700" rtl="0" algn="l">
              <a:spcBef>
                <a:spcPts val="1200"/>
              </a:spcBef>
              <a:spcAft>
                <a:spcPts val="0"/>
              </a:spcAft>
              <a:buClr>
                <a:srgbClr val="000000"/>
              </a:buClr>
              <a:buSzPct val="138461"/>
              <a:buFont typeface="Dosis"/>
              <a:buChar char="●"/>
            </a:pPr>
            <a:r>
              <a:rPr lang="en" sz="1300">
                <a:solidFill>
                  <a:srgbClr val="000000"/>
                </a:solidFill>
              </a:rPr>
              <a:t>(this needs to be done in a video format or in a presentation so that I can see your code, your micro:bit and you can explain freely how the code works.) So you might be better off using your phone to do this.</a:t>
            </a:r>
            <a:endParaRPr sz="1300">
              <a:solidFill>
                <a:srgbClr val="000000"/>
              </a:solidFill>
            </a:endParaRPr>
          </a:p>
          <a:p>
            <a:pPr indent="0" lvl="0" marL="0" rtl="0" algn="l">
              <a:spcBef>
                <a:spcPts val="1200"/>
              </a:spcBef>
              <a:spcAft>
                <a:spcPts val="1200"/>
              </a:spcAft>
              <a:buNone/>
            </a:pPr>
            <a:r>
              <a:t/>
            </a:r>
            <a:endParaRPr sz="1400">
              <a:solidFill>
                <a:srgbClr val="000000"/>
              </a:solidFill>
            </a:endParaRPr>
          </a:p>
        </p:txBody>
      </p:sp>
      <p:sp>
        <p:nvSpPr>
          <p:cNvPr id="241" name="Google Shape;241;p24"/>
          <p:cNvSpPr txBox="1"/>
          <p:nvPr/>
        </p:nvSpPr>
        <p:spPr>
          <a:xfrm>
            <a:off x="311700" y="239788"/>
            <a:ext cx="1362300" cy="704400"/>
          </a:xfrm>
          <a:prstGeom prst="rect">
            <a:avLst/>
          </a:prstGeom>
          <a:noFill/>
          <a:ln cap="flat" cmpd="sng" w="38100">
            <a:solidFill>
              <a:srgbClr val="F8AC5E"/>
            </a:solidFill>
            <a:prstDash val="solid"/>
            <a:round/>
            <a:headEnd len="sm" w="sm" type="none"/>
            <a:tailEnd len="sm" w="sm" type="none"/>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1700">
                <a:solidFill>
                  <a:schemeClr val="accent1"/>
                </a:solidFill>
                <a:latin typeface="Dosis"/>
                <a:ea typeface="Dosis"/>
                <a:cs typeface="Dosis"/>
                <a:sym typeface="Dosis"/>
              </a:rPr>
              <a:t>Communicate</a:t>
            </a:r>
            <a:endParaRPr sz="800">
              <a:solidFill>
                <a:schemeClr val="accent1"/>
              </a:solidFill>
              <a:latin typeface="Dosis"/>
              <a:ea typeface="Dosis"/>
              <a:cs typeface="Dosis"/>
              <a:sym typeface="Dosi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grpSp>
        <p:nvGrpSpPr>
          <p:cNvPr id="246" name="Google Shape;246;p25"/>
          <p:cNvGrpSpPr/>
          <p:nvPr/>
        </p:nvGrpSpPr>
        <p:grpSpPr>
          <a:xfrm>
            <a:off x="311700" y="4426916"/>
            <a:ext cx="8520595" cy="515434"/>
            <a:chOff x="311700" y="4500471"/>
            <a:chExt cx="8520595" cy="572705"/>
          </a:xfrm>
        </p:grpSpPr>
        <p:pic>
          <p:nvPicPr>
            <p:cNvPr id="247" name="Google Shape;247;p2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48" name="Google Shape;248;p2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49" name="Google Shape;249;p25"/>
            <p:cNvGrpSpPr/>
            <p:nvPr/>
          </p:nvGrpSpPr>
          <p:grpSpPr>
            <a:xfrm>
              <a:off x="2976075" y="4602050"/>
              <a:ext cx="3191850" cy="391625"/>
              <a:chOff x="5640450" y="4688200"/>
              <a:chExt cx="3191850" cy="391625"/>
            </a:xfrm>
          </p:grpSpPr>
          <p:pic>
            <p:nvPicPr>
              <p:cNvPr id="250" name="Google Shape;250;p2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51" name="Google Shape;251;p25"/>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52" name="Google Shape;252;p25"/>
          <p:cNvSpPr/>
          <p:nvPr/>
        </p:nvSpPr>
        <p:spPr>
          <a:xfrm>
            <a:off x="428650" y="208888"/>
            <a:ext cx="6475200" cy="74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Dosis"/>
                <a:ea typeface="Dosis"/>
                <a:cs typeface="Dosis"/>
                <a:sym typeface="Dosis"/>
              </a:rPr>
              <a:t>PASTE YOUR VIDEO HERE WITH YOUR PROTOTYPE AND YOUR VIDEO (Insert&gt; Video&gt; Google Drive&gt; select your video that you put in google drive &gt; then click SELECT) This will place the actual video in the slideshow.</a:t>
            </a:r>
            <a:endParaRPr b="1">
              <a:latin typeface="Dosis"/>
              <a:ea typeface="Dosis"/>
              <a:cs typeface="Dosis"/>
              <a:sym typeface="Dosi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grpSp>
        <p:nvGrpSpPr>
          <p:cNvPr id="257" name="Google Shape;257;p26"/>
          <p:cNvGrpSpPr/>
          <p:nvPr/>
        </p:nvGrpSpPr>
        <p:grpSpPr>
          <a:xfrm>
            <a:off x="311700" y="4426916"/>
            <a:ext cx="8520595" cy="515434"/>
            <a:chOff x="311700" y="4500471"/>
            <a:chExt cx="8520595" cy="572705"/>
          </a:xfrm>
        </p:grpSpPr>
        <p:pic>
          <p:nvPicPr>
            <p:cNvPr id="258" name="Google Shape;258;p2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59" name="Google Shape;259;p2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60" name="Google Shape;260;p26"/>
            <p:cNvGrpSpPr/>
            <p:nvPr/>
          </p:nvGrpSpPr>
          <p:grpSpPr>
            <a:xfrm>
              <a:off x="2976075" y="4602050"/>
              <a:ext cx="3191850" cy="391625"/>
              <a:chOff x="5640450" y="4688200"/>
              <a:chExt cx="3191850" cy="391625"/>
            </a:xfrm>
          </p:grpSpPr>
          <p:pic>
            <p:nvPicPr>
              <p:cNvPr id="261" name="Google Shape;261;p2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62" name="Google Shape;262;p26"/>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63" name="Google Shape;263;p26"/>
          <p:cNvSpPr/>
          <p:nvPr/>
        </p:nvSpPr>
        <p:spPr>
          <a:xfrm>
            <a:off x="428650" y="208888"/>
            <a:ext cx="6475200" cy="74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Dosis"/>
                <a:ea typeface="Dosis"/>
                <a:cs typeface="Dosis"/>
                <a:sym typeface="Dosis"/>
              </a:rPr>
              <a:t>Once you are done your project create a mindmap to explain how you went through the Engineering design process. </a:t>
            </a:r>
            <a:br>
              <a:rPr b="1" lang="en">
                <a:latin typeface="Dosis"/>
                <a:ea typeface="Dosis"/>
                <a:cs typeface="Dosis"/>
                <a:sym typeface="Dosis"/>
              </a:rPr>
            </a:br>
            <a:r>
              <a:rPr b="1" lang="en">
                <a:latin typeface="Dosis"/>
                <a:ea typeface="Dosis"/>
                <a:cs typeface="Dosis"/>
                <a:sym typeface="Dosis"/>
              </a:rPr>
              <a:t>PASTE YOUR MIND MAP HERE  (Screen snip your mindmap and paste it here.)</a:t>
            </a:r>
            <a:endParaRPr b="1">
              <a:latin typeface="Dosis"/>
              <a:ea typeface="Dosis"/>
              <a:cs typeface="Dosis"/>
              <a:sym typeface="Dosis"/>
            </a:endParaRPr>
          </a:p>
        </p:txBody>
      </p:sp>
      <p:pic>
        <p:nvPicPr>
          <p:cNvPr descr="Mindmap does not give away answers as it is for a different project but shows students what the map should look like." id="264" name="Google Shape;264;p26" title="Engineering Design Process for an APP"/>
          <p:cNvPicPr preferRelativeResize="0"/>
          <p:nvPr/>
        </p:nvPicPr>
        <p:blipFill>
          <a:blip r:embed="rId6">
            <a:alphaModFix/>
          </a:blip>
          <a:stretch>
            <a:fillRect/>
          </a:stretch>
        </p:blipFill>
        <p:spPr>
          <a:xfrm>
            <a:off x="6637299" y="3219899"/>
            <a:ext cx="2154051" cy="1207025"/>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grpSp>
        <p:nvGrpSpPr>
          <p:cNvPr id="269" name="Google Shape;269;p27"/>
          <p:cNvGrpSpPr/>
          <p:nvPr/>
        </p:nvGrpSpPr>
        <p:grpSpPr>
          <a:xfrm>
            <a:off x="311700" y="4426916"/>
            <a:ext cx="8520595" cy="515434"/>
            <a:chOff x="311700" y="4500471"/>
            <a:chExt cx="8520595" cy="572705"/>
          </a:xfrm>
        </p:grpSpPr>
        <p:pic>
          <p:nvPicPr>
            <p:cNvPr id="270" name="Google Shape;270;p27"/>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71" name="Google Shape;271;p27"/>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72" name="Google Shape;272;p27"/>
            <p:cNvGrpSpPr/>
            <p:nvPr/>
          </p:nvGrpSpPr>
          <p:grpSpPr>
            <a:xfrm>
              <a:off x="2976075" y="4602050"/>
              <a:ext cx="3191850" cy="391625"/>
              <a:chOff x="5640450" y="4688200"/>
              <a:chExt cx="3191850" cy="391625"/>
            </a:xfrm>
          </p:grpSpPr>
          <p:pic>
            <p:nvPicPr>
              <p:cNvPr id="273" name="Google Shape;273;p27"/>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74" name="Google Shape;274;p27"/>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275" name="Google Shape;275;p27"/>
          <p:cNvSpPr txBox="1"/>
          <p:nvPr>
            <p:ph idx="4294967295" type="title"/>
          </p:nvPr>
        </p:nvSpPr>
        <p:spPr>
          <a:xfrm>
            <a:off x="174650" y="105436"/>
            <a:ext cx="6140400" cy="445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2400"/>
              <a:t>Prototype RUBRIC for Automotive Industry</a:t>
            </a:r>
            <a:endParaRPr sz="2400"/>
          </a:p>
        </p:txBody>
      </p:sp>
      <p:graphicFrame>
        <p:nvGraphicFramePr>
          <p:cNvPr id="276" name="Google Shape;276;p27"/>
          <p:cNvGraphicFramePr/>
          <p:nvPr/>
        </p:nvGraphicFramePr>
        <p:xfrm>
          <a:off x="311675" y="651636"/>
          <a:ext cx="3000000" cy="3000000"/>
        </p:xfrm>
        <a:graphic>
          <a:graphicData uri="http://schemas.openxmlformats.org/drawingml/2006/table">
            <a:tbl>
              <a:tblPr>
                <a:noFill/>
                <a:tableStyleId>{84BF1B61-7CA2-41CF-B15D-052077ED8939}</a:tableStyleId>
              </a:tblPr>
              <a:tblGrid>
                <a:gridCol w="898750"/>
                <a:gridCol w="561300"/>
                <a:gridCol w="1322525"/>
                <a:gridCol w="1522825"/>
                <a:gridCol w="1490550"/>
                <a:gridCol w="2724675"/>
              </a:tblGrid>
              <a:tr h="321200">
                <a:tc>
                  <a:txBody>
                    <a:bodyPr/>
                    <a:lstStyle/>
                    <a:p>
                      <a:pPr indent="0" lvl="0" marL="0" rtl="0" algn="l">
                        <a:spcBef>
                          <a:spcPts val="0"/>
                        </a:spcBef>
                        <a:spcAft>
                          <a:spcPts val="0"/>
                        </a:spcAft>
                        <a:buNone/>
                      </a:pPr>
                      <a:r>
                        <a:rPr b="1" lang="en" sz="700">
                          <a:latin typeface="Dosis"/>
                          <a:ea typeface="Dosis"/>
                          <a:cs typeface="Dosis"/>
                          <a:sym typeface="Dosis"/>
                        </a:rPr>
                        <a:t>Assessment elements</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Dosis"/>
                          <a:ea typeface="Dosis"/>
                          <a:cs typeface="Dosis"/>
                          <a:sym typeface="Dosis"/>
                        </a:rPr>
                        <a:t>R</a:t>
                      </a:r>
                      <a:endParaRPr b="1" sz="10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Dosis"/>
                          <a:ea typeface="Dosis"/>
                          <a:cs typeface="Dosis"/>
                          <a:sym typeface="Dosis"/>
                        </a:rPr>
                        <a:t>1</a:t>
                      </a:r>
                      <a:endParaRPr b="1" sz="10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Dosis"/>
                          <a:ea typeface="Dosis"/>
                          <a:cs typeface="Dosis"/>
                          <a:sym typeface="Dosis"/>
                        </a:rPr>
                        <a:t>2</a:t>
                      </a:r>
                      <a:endParaRPr b="1" sz="10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Dosis"/>
                          <a:ea typeface="Dosis"/>
                          <a:cs typeface="Dosis"/>
                          <a:sym typeface="Dosis"/>
                        </a:rPr>
                        <a:t>3</a:t>
                      </a:r>
                      <a:endParaRPr b="1" sz="10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1000">
                          <a:latin typeface="Dosis"/>
                          <a:ea typeface="Dosis"/>
                          <a:cs typeface="Dosis"/>
                          <a:sym typeface="Dosis"/>
                        </a:rPr>
                        <a:t>4</a:t>
                      </a:r>
                      <a:endParaRPr b="1" sz="10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950100">
                <a:tc>
                  <a:txBody>
                    <a:bodyPr/>
                    <a:lstStyle/>
                    <a:p>
                      <a:pPr indent="0" lvl="0" marL="0" rtl="0" algn="l">
                        <a:lnSpc>
                          <a:spcPct val="115000"/>
                        </a:lnSpc>
                        <a:spcBef>
                          <a:spcPts val="1100"/>
                        </a:spcBef>
                        <a:spcAft>
                          <a:spcPts val="0"/>
                        </a:spcAft>
                        <a:buNone/>
                      </a:pPr>
                      <a:r>
                        <a:rPr b="1" lang="en" sz="700">
                          <a:latin typeface="Dosis"/>
                          <a:ea typeface="Dosis"/>
                          <a:cs typeface="Dosis"/>
                          <a:sym typeface="Dosis"/>
                        </a:rPr>
                        <a:t>Code - Show what you know- Must have at least 3-4</a:t>
                      </a:r>
                      <a:endParaRPr b="1" sz="700">
                        <a:latin typeface="Dosis"/>
                        <a:ea typeface="Dosis"/>
                        <a:cs typeface="Dosis"/>
                        <a:sym typeface="Dosis"/>
                      </a:endParaRPr>
                    </a:p>
                    <a:p>
                      <a:pPr indent="0" lvl="0" marL="0" rtl="0" algn="l">
                        <a:lnSpc>
                          <a:spcPct val="115000"/>
                        </a:lnSpc>
                        <a:spcBef>
                          <a:spcPts val="1100"/>
                        </a:spcBef>
                        <a:spcAft>
                          <a:spcPts val="1100"/>
                        </a:spcAft>
                        <a:buNone/>
                      </a:pPr>
                      <a:r>
                        <a:rPr b="1" lang="en" sz="700">
                          <a:latin typeface="Dosis"/>
                          <a:ea typeface="Dosis"/>
                          <a:cs typeface="Dosis"/>
                          <a:sym typeface="Dosis"/>
                        </a:rPr>
                        <a:t>/40</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Not enough evidence to show your understanding</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Code does not demonstrate previous concepts, is not efficient, variable names not clear.</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Code only partially demonstrates previous concepts, and/or is not efficient, variable names not clear. Is missing 2 of the 4 inputs or 3 outputs</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Code only partially demonstrates previous concepts, and/or is not efficient.  Is missing 1 of the 6 inputs.</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Code very effectively demonstrates the use of concept(s).  There were notes within the code that explain various parts and how they connect.  Code uses a various elements</a:t>
                      </a:r>
                      <a:r>
                        <a:rPr b="1" lang="en" sz="600">
                          <a:latin typeface="Roboto"/>
                          <a:ea typeface="Roboto"/>
                          <a:cs typeface="Roboto"/>
                          <a:sym typeface="Roboto"/>
                        </a:rPr>
                        <a:t>. </a:t>
                      </a:r>
                      <a:r>
                        <a:rPr b="1" lang="en" sz="700">
                          <a:latin typeface="Dosis"/>
                          <a:ea typeface="Dosis"/>
                          <a:cs typeface="Dosis"/>
                          <a:sym typeface="Dosis"/>
                        </a:rPr>
                        <a:t>Able to Code is highly efficient and organized</a:t>
                      </a:r>
                      <a:endParaRPr b="1" sz="700">
                        <a:latin typeface="Dosis"/>
                        <a:ea typeface="Dosis"/>
                        <a:cs typeface="Dosis"/>
                        <a:sym typeface="Dosis"/>
                      </a:endParaRPr>
                    </a:p>
                    <a:p>
                      <a:pPr indent="0" lvl="0" marL="0" rtl="0" algn="l">
                        <a:spcBef>
                          <a:spcPts val="0"/>
                        </a:spcBef>
                        <a:spcAft>
                          <a:spcPts val="0"/>
                        </a:spcAft>
                        <a:buNone/>
                      </a:pPr>
                      <a:r>
                        <a:rPr b="1" lang="en" sz="700">
                          <a:latin typeface="Dosis"/>
                          <a:ea typeface="Dosis"/>
                          <a:cs typeface="Dosis"/>
                          <a:sym typeface="Dosis"/>
                        </a:rPr>
                        <a:t>Demonstrated forward thinking of new concepts not taught in class. </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784350">
                <a:tc>
                  <a:txBody>
                    <a:bodyPr/>
                    <a:lstStyle/>
                    <a:p>
                      <a:pPr indent="0" lvl="0" marL="0" rtl="0" algn="l">
                        <a:lnSpc>
                          <a:spcPct val="115000"/>
                        </a:lnSpc>
                        <a:spcBef>
                          <a:spcPts val="1100"/>
                        </a:spcBef>
                        <a:spcAft>
                          <a:spcPts val="0"/>
                        </a:spcAft>
                        <a:buNone/>
                      </a:pPr>
                      <a:r>
                        <a:rPr b="1" lang="en" sz="700">
                          <a:latin typeface="Dosis"/>
                          <a:ea typeface="Dosis"/>
                          <a:cs typeface="Dosis"/>
                          <a:sym typeface="Dosis"/>
                        </a:rPr>
                        <a:t>Maker component of prototype</a:t>
                      </a:r>
                      <a:endParaRPr b="1" sz="700">
                        <a:latin typeface="Dosis"/>
                        <a:ea typeface="Dosis"/>
                        <a:cs typeface="Dosis"/>
                        <a:sym typeface="Dosis"/>
                      </a:endParaRPr>
                    </a:p>
                    <a:p>
                      <a:pPr indent="0" lvl="0" marL="0" rtl="0" algn="l">
                        <a:spcBef>
                          <a:spcPts val="1100"/>
                        </a:spcBef>
                        <a:spcAft>
                          <a:spcPts val="0"/>
                        </a:spcAft>
                        <a:buNone/>
                      </a:pPr>
                      <a:r>
                        <a:rPr b="1" lang="en" sz="700">
                          <a:latin typeface="Dosis"/>
                          <a:ea typeface="Dosis"/>
                          <a:cs typeface="Dosis"/>
                          <a:sym typeface="Dosis"/>
                        </a:rPr>
                        <a:t>/20</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No prototype was created</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Breadboard was not </a:t>
                      </a:r>
                      <a:r>
                        <a:rPr b="1" lang="en" sz="700">
                          <a:latin typeface="Dosis"/>
                          <a:ea typeface="Dosis"/>
                          <a:cs typeface="Dosis"/>
                          <a:sym typeface="Dosis"/>
                        </a:rPr>
                        <a:t>utilized</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Tangible component does not add to the functionality of the program. (meaning it could all run just on a breadboard without the microbit)</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Tangible component is somewhat integrated with the micro:bit but is not essential. 3-4 components are tied to the theme and the industry. (Security, Weather or Time of Day</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Tangible component is tightly integrated with the micro:bit and all 6 components tie into the Auto industry. Can see clearly how this could be effective prototype for a company to make in the auto industry. All components are necessary and connect to the overall global goal selected.</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888950">
                <a:tc>
                  <a:txBody>
                    <a:bodyPr/>
                    <a:lstStyle/>
                    <a:p>
                      <a:pPr indent="0" lvl="0" marL="0" rtl="0" algn="l">
                        <a:lnSpc>
                          <a:spcPct val="115000"/>
                        </a:lnSpc>
                        <a:spcBef>
                          <a:spcPts val="1100"/>
                        </a:spcBef>
                        <a:spcAft>
                          <a:spcPts val="0"/>
                        </a:spcAft>
                        <a:buNone/>
                      </a:pPr>
                      <a:r>
                        <a:rPr b="1" lang="en" sz="700">
                          <a:latin typeface="Dosis"/>
                          <a:ea typeface="Dosis"/>
                          <a:cs typeface="Dosis"/>
                          <a:sym typeface="Dosis"/>
                        </a:rPr>
                        <a:t>Prototype Design Process</a:t>
                      </a:r>
                      <a:endParaRPr b="1" sz="700">
                        <a:latin typeface="Dosis"/>
                        <a:ea typeface="Dosis"/>
                        <a:cs typeface="Dosis"/>
                        <a:sym typeface="Dosis"/>
                      </a:endParaRPr>
                    </a:p>
                    <a:p>
                      <a:pPr indent="0" lvl="0" marL="0" rtl="0" algn="l">
                        <a:lnSpc>
                          <a:spcPct val="115000"/>
                        </a:lnSpc>
                        <a:spcBef>
                          <a:spcPts val="1100"/>
                        </a:spcBef>
                        <a:spcAft>
                          <a:spcPts val="1100"/>
                        </a:spcAft>
                        <a:buNone/>
                      </a:pPr>
                      <a:r>
                        <a:rPr b="1" lang="en" sz="700">
                          <a:latin typeface="Dosis"/>
                          <a:ea typeface="Dosis"/>
                          <a:cs typeface="Dosis"/>
                          <a:sym typeface="Dosis"/>
                        </a:rPr>
                        <a:t>/10</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No design at all</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Unable to clearly see the connection of the project to each of the parts of the Engineering design process.  Very little detail. </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The mindmap write up is too simplistic or is too confusing to understand as it does not follow the order. There is not enough detail or use of examples to explain an understanding of the process.</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Mindmap needs a bit of refinement but was able to demonstrate some of the parts of the Engineering process</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Clearly demonstrated the connection to the Automotive Industry and how the Micro:bit can help. The </a:t>
                      </a:r>
                      <a:r>
                        <a:rPr b="1" lang="en" sz="700">
                          <a:latin typeface="Dosis"/>
                          <a:ea typeface="Dosis"/>
                          <a:cs typeface="Dosis"/>
                          <a:sym typeface="Dosis"/>
                        </a:rPr>
                        <a:t>Mind Map</a:t>
                      </a:r>
                      <a:r>
                        <a:rPr b="1" lang="en" sz="700">
                          <a:latin typeface="Dosis"/>
                          <a:ea typeface="Dosis"/>
                          <a:cs typeface="Dosis"/>
                          <a:sym typeface="Dosis"/>
                        </a:rPr>
                        <a:t> demonstrates a high level of understanding of the problem and shows how the process of designing works. Reflection at each part shows insight and examples of the process.</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r h="617875">
                <a:tc>
                  <a:txBody>
                    <a:bodyPr/>
                    <a:lstStyle/>
                    <a:p>
                      <a:pPr indent="0" lvl="0" marL="0" rtl="0" algn="l">
                        <a:lnSpc>
                          <a:spcPct val="115000"/>
                        </a:lnSpc>
                        <a:spcBef>
                          <a:spcPts val="1100"/>
                        </a:spcBef>
                        <a:spcAft>
                          <a:spcPts val="0"/>
                        </a:spcAft>
                        <a:buNone/>
                      </a:pPr>
                      <a:r>
                        <a:rPr b="1" lang="en" sz="700">
                          <a:latin typeface="Dosis"/>
                          <a:ea typeface="Dosis"/>
                          <a:cs typeface="Dosis"/>
                          <a:sym typeface="Dosis"/>
                        </a:rPr>
                        <a:t>Showcase</a:t>
                      </a:r>
                      <a:endParaRPr b="1" sz="700">
                        <a:latin typeface="Dosis"/>
                        <a:ea typeface="Dosis"/>
                        <a:cs typeface="Dosis"/>
                        <a:sym typeface="Dosis"/>
                      </a:endParaRPr>
                    </a:p>
                    <a:p>
                      <a:pPr indent="0" lvl="0" marL="0" rtl="0" algn="l">
                        <a:lnSpc>
                          <a:spcPct val="115000"/>
                        </a:lnSpc>
                        <a:spcBef>
                          <a:spcPts val="1100"/>
                        </a:spcBef>
                        <a:spcAft>
                          <a:spcPts val="1100"/>
                        </a:spcAft>
                        <a:buNone/>
                      </a:pPr>
                      <a:r>
                        <a:rPr b="1" lang="en" sz="700">
                          <a:latin typeface="Dosis"/>
                          <a:ea typeface="Dosis"/>
                          <a:cs typeface="Dosis"/>
                          <a:sym typeface="Dosis"/>
                        </a:rPr>
                        <a:t>/20</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No video was turned in</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Code not seen but micro:bit simulator or physical microbit was.</a:t>
                      </a:r>
                      <a:endParaRPr b="1" sz="700">
                        <a:latin typeface="Dosis"/>
                        <a:ea typeface="Dosis"/>
                        <a:cs typeface="Dosis"/>
                        <a:sym typeface="Dosis"/>
                      </a:endParaRPr>
                    </a:p>
                    <a:p>
                      <a:pPr indent="0" lvl="0" marL="0" rtl="0" algn="l">
                        <a:spcBef>
                          <a:spcPts val="0"/>
                        </a:spcBef>
                        <a:spcAft>
                          <a:spcPts val="0"/>
                        </a:spcAft>
                        <a:buNone/>
                      </a:pPr>
                      <a:r>
                        <a:rPr b="1" lang="en" sz="700">
                          <a:latin typeface="Dosis"/>
                          <a:ea typeface="Dosis"/>
                          <a:cs typeface="Dosis"/>
                          <a:sym typeface="Dosis"/>
                        </a:rPr>
                        <a:t>Questions were answered but showed limited understanding</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Questions were answered somewhat. Very little detail was provided. Showed code but did not explain each part or did not show all of the circuit connections.</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Questions were answered very casually.  Professional language was not used. Limited terms were used to explain code. Automotive goal was not mentioned. </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b="1" lang="en" sz="700">
                          <a:latin typeface="Dosis"/>
                          <a:ea typeface="Dosis"/>
                          <a:cs typeface="Dosis"/>
                          <a:sym typeface="Dosis"/>
                        </a:rPr>
                        <a:t>Video or presentation clearly explains the prototype to the Automotive Industry Committee. Demonstrates what was coded in MAKECODE. How each of the functions work on the circuit board. Uses the language that has been taught for this unit to explain the code.  Responded to all questions clearly and demonstrated mastery of skill.</a:t>
                      </a:r>
                      <a:endParaRPr b="1" sz="700">
                        <a:latin typeface="Dosis"/>
                        <a:ea typeface="Dosis"/>
                        <a:cs typeface="Dosis"/>
                        <a:sym typeface="Dosis"/>
                      </a:endParaRPr>
                    </a:p>
                  </a:txBody>
                  <a:tcPr marT="91425" marB="91425" marR="91425" marL="91425">
                    <a:lnL cap="flat" cmpd="sng" w="38100">
                      <a:solidFill>
                        <a:srgbClr val="9E9E9E"/>
                      </a:solidFill>
                      <a:prstDash val="solid"/>
                      <a:round/>
                      <a:headEnd len="sm" w="sm" type="none"/>
                      <a:tailEnd len="sm" w="sm" type="none"/>
                    </a:lnL>
                    <a:lnR cap="flat" cmpd="sng" w="38100">
                      <a:solidFill>
                        <a:srgbClr val="9E9E9E"/>
                      </a:solidFill>
                      <a:prstDash val="solid"/>
                      <a:round/>
                      <a:headEnd len="sm" w="sm" type="none"/>
                      <a:tailEnd len="sm" w="sm" type="none"/>
                    </a:lnR>
                    <a:lnT cap="flat" cmpd="sng" w="38100">
                      <a:solidFill>
                        <a:srgbClr val="9E9E9E"/>
                      </a:solidFill>
                      <a:prstDash val="solid"/>
                      <a:round/>
                      <a:headEnd len="sm" w="sm" type="none"/>
                      <a:tailEnd len="sm" w="sm" type="none"/>
                    </a:lnT>
                    <a:lnB cap="flat" cmpd="sng" w="38100">
                      <a:solidFill>
                        <a:srgbClr val="9E9E9E"/>
                      </a:solidFill>
                      <a:prstDash val="solid"/>
                      <a:round/>
                      <a:headEnd len="sm" w="sm" type="none"/>
                      <a:tailEnd len="sm" w="sm" type="none"/>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8"/>
          <p:cNvSpPr txBox="1"/>
          <p:nvPr>
            <p:ph type="ctrTitle"/>
          </p:nvPr>
        </p:nvSpPr>
        <p:spPr>
          <a:xfrm>
            <a:off x="311700" y="744575"/>
            <a:ext cx="8520600" cy="2275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b="1" lang="en"/>
              <a:t>Exemplars</a:t>
            </a:r>
            <a:endParaRPr b="1"/>
          </a:p>
        </p:txBody>
      </p:sp>
      <p:grpSp>
        <p:nvGrpSpPr>
          <p:cNvPr id="282" name="Google Shape;282;p28"/>
          <p:cNvGrpSpPr/>
          <p:nvPr/>
        </p:nvGrpSpPr>
        <p:grpSpPr>
          <a:xfrm>
            <a:off x="311700" y="4426916"/>
            <a:ext cx="8520595" cy="515434"/>
            <a:chOff x="311700" y="4500471"/>
            <a:chExt cx="8520595" cy="572705"/>
          </a:xfrm>
        </p:grpSpPr>
        <p:pic>
          <p:nvPicPr>
            <p:cNvPr id="283" name="Google Shape;283;p2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284" name="Google Shape;284;p2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285" name="Google Shape;285;p28"/>
            <p:cNvGrpSpPr/>
            <p:nvPr/>
          </p:nvGrpSpPr>
          <p:grpSpPr>
            <a:xfrm>
              <a:off x="2976075" y="4602050"/>
              <a:ext cx="3191850" cy="391625"/>
              <a:chOff x="5640450" y="4688200"/>
              <a:chExt cx="3191850" cy="391625"/>
            </a:xfrm>
          </p:grpSpPr>
          <p:pic>
            <p:nvPicPr>
              <p:cNvPr id="286" name="Google Shape;286;p2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287" name="Google Shape;287;p28"/>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9"/>
          <p:cNvSpPr/>
          <p:nvPr/>
        </p:nvSpPr>
        <p:spPr>
          <a:xfrm>
            <a:off x="428650" y="208888"/>
            <a:ext cx="6475200" cy="74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Dosis"/>
                <a:ea typeface="Dosis"/>
                <a:cs typeface="Dosis"/>
                <a:sym typeface="Dosis"/>
              </a:rPr>
              <a:t>PASTE YOUR VIDEO HERE WITH YOUR PROTOTYPE AND YOUR VIDEO (Insert&gt; Video&gt; Google Drive&gt; select your video that you put in google drive &gt; then click SELECT) This will place the actual video in the slideshow.</a:t>
            </a:r>
            <a:endParaRPr b="1">
              <a:latin typeface="Dosis"/>
              <a:ea typeface="Dosis"/>
              <a:cs typeface="Dosis"/>
              <a:sym typeface="Dosis"/>
            </a:endParaRPr>
          </a:p>
        </p:txBody>
      </p:sp>
      <p:pic>
        <p:nvPicPr>
          <p:cNvPr id="293" name="Google Shape;293;p29" title="The Auto Industry video">
            <a:hlinkClick r:id="rId3"/>
          </p:cNvPr>
          <p:cNvPicPr preferRelativeResize="0"/>
          <p:nvPr/>
        </p:nvPicPr>
        <p:blipFill>
          <a:blip r:embed="rId4">
            <a:alphaModFix/>
          </a:blip>
          <a:stretch>
            <a:fillRect/>
          </a:stretch>
        </p:blipFill>
        <p:spPr>
          <a:xfrm>
            <a:off x="2872375" y="956800"/>
            <a:ext cx="5509026" cy="3442126"/>
          </a:xfrm>
          <a:prstGeom prst="rect">
            <a:avLst/>
          </a:prstGeom>
          <a:noFill/>
          <a:ln>
            <a:noFill/>
          </a:ln>
        </p:spPr>
      </p:pic>
      <p:sp>
        <p:nvSpPr>
          <p:cNvPr id="294" name="Google Shape;294;p29"/>
          <p:cNvSpPr/>
          <p:nvPr/>
        </p:nvSpPr>
        <p:spPr>
          <a:xfrm>
            <a:off x="428650" y="1082150"/>
            <a:ext cx="1962496" cy="457175"/>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dk1"/>
                </a:solidFill>
                <a:latin typeface="Arial"/>
              </a:rPr>
              <a:t>Weather</a:t>
            </a:r>
          </a:p>
        </p:txBody>
      </p:sp>
      <p:grpSp>
        <p:nvGrpSpPr>
          <p:cNvPr id="295" name="Google Shape;295;p29"/>
          <p:cNvGrpSpPr/>
          <p:nvPr/>
        </p:nvGrpSpPr>
        <p:grpSpPr>
          <a:xfrm>
            <a:off x="311700" y="4426916"/>
            <a:ext cx="8520595" cy="515434"/>
            <a:chOff x="311700" y="4500471"/>
            <a:chExt cx="8520595" cy="572705"/>
          </a:xfrm>
        </p:grpSpPr>
        <p:pic>
          <p:nvPicPr>
            <p:cNvPr id="296" name="Google Shape;296;p29"/>
            <p:cNvPicPr preferRelativeResize="0"/>
            <p:nvPr/>
          </p:nvPicPr>
          <p:blipFill rotWithShape="1">
            <a:blip r:embed="rId5">
              <a:alphaModFix/>
            </a:blip>
            <a:srcRect b="0" l="0" r="0" t="0"/>
            <a:stretch/>
          </p:blipFill>
          <p:spPr>
            <a:xfrm>
              <a:off x="6933197" y="4500471"/>
              <a:ext cx="1899098" cy="572700"/>
            </a:xfrm>
            <a:prstGeom prst="rect">
              <a:avLst/>
            </a:prstGeom>
            <a:noFill/>
            <a:ln>
              <a:noFill/>
            </a:ln>
          </p:spPr>
        </p:pic>
        <p:pic>
          <p:nvPicPr>
            <p:cNvPr id="297" name="Google Shape;297;p29"/>
            <p:cNvPicPr preferRelativeResize="0"/>
            <p:nvPr/>
          </p:nvPicPr>
          <p:blipFill rotWithShape="1">
            <a:blip r:embed="rId6">
              <a:alphaModFix/>
            </a:blip>
            <a:srcRect b="0" l="0" r="0" t="0"/>
            <a:stretch/>
          </p:blipFill>
          <p:spPr>
            <a:xfrm>
              <a:off x="311700" y="4500475"/>
              <a:ext cx="948941" cy="572701"/>
            </a:xfrm>
            <a:prstGeom prst="rect">
              <a:avLst/>
            </a:prstGeom>
            <a:noFill/>
            <a:ln>
              <a:noFill/>
            </a:ln>
          </p:spPr>
        </p:pic>
        <p:grpSp>
          <p:nvGrpSpPr>
            <p:cNvPr id="298" name="Google Shape;298;p29"/>
            <p:cNvGrpSpPr/>
            <p:nvPr/>
          </p:nvGrpSpPr>
          <p:grpSpPr>
            <a:xfrm>
              <a:off x="2976075" y="4602050"/>
              <a:ext cx="3191850" cy="391625"/>
              <a:chOff x="5640450" y="4688200"/>
              <a:chExt cx="3191850" cy="391625"/>
            </a:xfrm>
          </p:grpSpPr>
          <p:pic>
            <p:nvPicPr>
              <p:cNvPr id="299" name="Google Shape;299;p29"/>
              <p:cNvPicPr preferRelativeResize="0"/>
              <p:nvPr/>
            </p:nvPicPr>
            <p:blipFill rotWithShape="1">
              <a:blip r:embed="rId7">
                <a:alphaModFix/>
              </a:blip>
              <a:srcRect b="0" l="0" r="0" t="0"/>
              <a:stretch/>
            </p:blipFill>
            <p:spPr>
              <a:xfrm>
                <a:off x="5640450" y="4688200"/>
                <a:ext cx="1764459" cy="369550"/>
              </a:xfrm>
              <a:prstGeom prst="rect">
                <a:avLst/>
              </a:prstGeom>
              <a:noFill/>
              <a:ln>
                <a:noFill/>
              </a:ln>
            </p:spPr>
          </p:pic>
          <p:sp>
            <p:nvSpPr>
              <p:cNvPr id="300" name="Google Shape;300;p29"/>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3"/>
                                        </p:tgtEl>
                                        <p:attrNameLst>
                                          <p:attrName>style.visibility</p:attrName>
                                        </p:attrNameLst>
                                      </p:cBhvr>
                                      <p:to>
                                        <p:strVal val="visible"/>
                                      </p:to>
                                    </p:set>
                                    <p:animEffect filter="fade" transition="in">
                                      <p:cBhvr>
                                        <p:cTn dur="1000"/>
                                        <p:tgtEl>
                                          <p:spTgt spid="2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30"/>
          <p:cNvSpPr/>
          <p:nvPr/>
        </p:nvSpPr>
        <p:spPr>
          <a:xfrm>
            <a:off x="428650" y="208888"/>
            <a:ext cx="6475200" cy="747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
                <a:latin typeface="Dosis"/>
                <a:ea typeface="Dosis"/>
                <a:cs typeface="Dosis"/>
                <a:sym typeface="Dosis"/>
              </a:rPr>
              <a:t>PASTE YOUR VIDEO HERE WITH YOUR PROTOTYPE AND YOUR VIDEO (Insert&gt; Video&gt; Google Drive&gt; select your video that you put in google drive &gt; then click SELECT) This will place the actual video in the slideshow.</a:t>
            </a:r>
            <a:endParaRPr b="1">
              <a:latin typeface="Dosis"/>
              <a:ea typeface="Dosis"/>
              <a:cs typeface="Dosis"/>
              <a:sym typeface="Dosis"/>
            </a:endParaRPr>
          </a:p>
        </p:txBody>
      </p:sp>
      <p:pic>
        <p:nvPicPr>
          <p:cNvPr id="306" name="Google Shape;306;p30" title="Michelle J - Security">
            <a:hlinkClick r:id="rId3"/>
          </p:cNvPr>
          <p:cNvPicPr preferRelativeResize="0"/>
          <p:nvPr/>
        </p:nvPicPr>
        <p:blipFill>
          <a:blip r:embed="rId4">
            <a:alphaModFix/>
          </a:blip>
          <a:stretch>
            <a:fillRect/>
          </a:stretch>
        </p:blipFill>
        <p:spPr>
          <a:xfrm>
            <a:off x="2629150" y="1082150"/>
            <a:ext cx="5978827" cy="3344776"/>
          </a:xfrm>
          <a:prstGeom prst="rect">
            <a:avLst/>
          </a:prstGeom>
          <a:noFill/>
          <a:ln>
            <a:noFill/>
          </a:ln>
        </p:spPr>
      </p:pic>
      <p:sp>
        <p:nvSpPr>
          <p:cNvPr id="307" name="Google Shape;307;p30"/>
          <p:cNvSpPr/>
          <p:nvPr/>
        </p:nvSpPr>
        <p:spPr>
          <a:xfrm>
            <a:off x="428650" y="1082150"/>
            <a:ext cx="1941062" cy="589052"/>
          </a:xfrm>
          <a:prstGeom prst="rect">
            <a:avLst/>
          </a:prstGeom>
        </p:spPr>
        <p:txBody>
          <a:bodyPr>
            <a:prstTxWarp prst="textPlain"/>
          </a:bodyPr>
          <a:lstStyle/>
          <a:p>
            <a:pPr lvl="0" algn="ctr"/>
            <a:r>
              <a:rPr b="1" i="0">
                <a:ln cap="flat" cmpd="sng" w="9525">
                  <a:solidFill>
                    <a:schemeClr val="dk2"/>
                  </a:solidFill>
                  <a:prstDash val="solid"/>
                  <a:round/>
                  <a:headEnd len="sm" w="sm" type="none"/>
                  <a:tailEnd len="sm" w="sm" type="none"/>
                </a:ln>
                <a:solidFill>
                  <a:schemeClr val="dk1"/>
                </a:solidFill>
                <a:latin typeface="Arial"/>
              </a:rPr>
              <a:t>Security</a:t>
            </a:r>
          </a:p>
        </p:txBody>
      </p:sp>
      <p:grpSp>
        <p:nvGrpSpPr>
          <p:cNvPr id="308" name="Google Shape;308;p30"/>
          <p:cNvGrpSpPr/>
          <p:nvPr/>
        </p:nvGrpSpPr>
        <p:grpSpPr>
          <a:xfrm>
            <a:off x="311700" y="4426916"/>
            <a:ext cx="8520595" cy="515434"/>
            <a:chOff x="311700" y="4500471"/>
            <a:chExt cx="8520595" cy="572705"/>
          </a:xfrm>
        </p:grpSpPr>
        <p:pic>
          <p:nvPicPr>
            <p:cNvPr id="309" name="Google Shape;309;p30"/>
            <p:cNvPicPr preferRelativeResize="0"/>
            <p:nvPr/>
          </p:nvPicPr>
          <p:blipFill rotWithShape="1">
            <a:blip r:embed="rId5">
              <a:alphaModFix/>
            </a:blip>
            <a:srcRect b="0" l="0" r="0" t="0"/>
            <a:stretch/>
          </p:blipFill>
          <p:spPr>
            <a:xfrm>
              <a:off x="6933197" y="4500471"/>
              <a:ext cx="1899098" cy="572700"/>
            </a:xfrm>
            <a:prstGeom prst="rect">
              <a:avLst/>
            </a:prstGeom>
            <a:noFill/>
            <a:ln>
              <a:noFill/>
            </a:ln>
          </p:spPr>
        </p:pic>
        <p:pic>
          <p:nvPicPr>
            <p:cNvPr id="310" name="Google Shape;310;p30"/>
            <p:cNvPicPr preferRelativeResize="0"/>
            <p:nvPr/>
          </p:nvPicPr>
          <p:blipFill rotWithShape="1">
            <a:blip r:embed="rId6">
              <a:alphaModFix/>
            </a:blip>
            <a:srcRect b="0" l="0" r="0" t="0"/>
            <a:stretch/>
          </p:blipFill>
          <p:spPr>
            <a:xfrm>
              <a:off x="311700" y="4500475"/>
              <a:ext cx="948941" cy="572701"/>
            </a:xfrm>
            <a:prstGeom prst="rect">
              <a:avLst/>
            </a:prstGeom>
            <a:noFill/>
            <a:ln>
              <a:noFill/>
            </a:ln>
          </p:spPr>
        </p:pic>
        <p:grpSp>
          <p:nvGrpSpPr>
            <p:cNvPr id="311" name="Google Shape;311;p30"/>
            <p:cNvGrpSpPr/>
            <p:nvPr/>
          </p:nvGrpSpPr>
          <p:grpSpPr>
            <a:xfrm>
              <a:off x="2976075" y="4602050"/>
              <a:ext cx="3191850" cy="391625"/>
              <a:chOff x="5640450" y="4688200"/>
              <a:chExt cx="3191850" cy="391625"/>
            </a:xfrm>
          </p:grpSpPr>
          <p:pic>
            <p:nvPicPr>
              <p:cNvPr id="312" name="Google Shape;312;p30"/>
              <p:cNvPicPr preferRelativeResize="0"/>
              <p:nvPr/>
            </p:nvPicPr>
            <p:blipFill rotWithShape="1">
              <a:blip r:embed="rId7">
                <a:alphaModFix/>
              </a:blip>
              <a:srcRect b="0" l="0" r="0" t="0"/>
              <a:stretch/>
            </p:blipFill>
            <p:spPr>
              <a:xfrm>
                <a:off x="5640450" y="4688200"/>
                <a:ext cx="1764459" cy="369550"/>
              </a:xfrm>
              <a:prstGeom prst="rect">
                <a:avLst/>
              </a:prstGeom>
              <a:noFill/>
              <a:ln>
                <a:noFill/>
              </a:ln>
            </p:spPr>
          </p:pic>
          <p:sp>
            <p:nvSpPr>
              <p:cNvPr id="313" name="Google Shape;313;p30"/>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06"/>
                                        </p:tgtEl>
                                        <p:attrNameLst>
                                          <p:attrName>style.visibility</p:attrName>
                                        </p:attrNameLst>
                                      </p:cBhvr>
                                      <p:to>
                                        <p:strVal val="visible"/>
                                      </p:to>
                                    </p:set>
                                    <p:animEffect filter="fade" transition="in">
                                      <p:cBhvr>
                                        <p:cTn dur="1000"/>
                                        <p:tgtEl>
                                          <p:spTgt spid="3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12" type="sldNum"/>
          </p:nvPr>
        </p:nvSpPr>
        <p:spPr>
          <a:xfrm>
            <a:off x="8472458" y="4196895"/>
            <a:ext cx="548700" cy="3543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descr="When engineers set out to solve a real-world problem, they go through the engineering design process. You may go through a similar process if you decided to throw an impromptu taco party. &#10;&#10;The engineering design process includes:&#10;Defining the problem&#10;Identifying constraints and criteria for your solution&#10;Brainstorming multiple solutions for the problem&#10;Selecting the most promising solution&#10;Prototyping your solution&#10;Testing and evaluating your prototype&#10;Iterating to improve your prototype&#10;Communicating your solution&#10;&#10;With this video, have fun comparing the engineering design process to throwing an impromptu taco party.&#10;&#10;Bring the engineering design process into your classroom with Engineering for Good:&#10;https://teach.kqed.org/course/engineering-for-good&#10;https://ca.pbslearningmedia.org/collection/engineering-for-good/" id="62" name="Google Shape;62;p14" title="The Engineering Design Process: A Taco Party">
            <a:hlinkClick r:id="rId3"/>
          </p:cNvPr>
          <p:cNvPicPr preferRelativeResize="0"/>
          <p:nvPr/>
        </p:nvPicPr>
        <p:blipFill>
          <a:blip r:embed="rId4">
            <a:alphaModFix/>
          </a:blip>
          <a:stretch>
            <a:fillRect/>
          </a:stretch>
        </p:blipFill>
        <p:spPr>
          <a:xfrm>
            <a:off x="1177900" y="271475"/>
            <a:ext cx="6788200" cy="3826275"/>
          </a:xfrm>
          <a:prstGeom prst="rect">
            <a:avLst/>
          </a:prstGeom>
          <a:noFill/>
          <a:ln>
            <a:noFill/>
          </a:ln>
          <a:effectLst>
            <a:outerShdw blurRad="242888" rotWithShape="0" algn="bl" dir="2940000" dist="285750">
              <a:srgbClr val="000000">
                <a:alpha val="50000"/>
              </a:srgbClr>
            </a:outerShdw>
          </a:effectLst>
        </p:spPr>
      </p:pic>
      <p:grpSp>
        <p:nvGrpSpPr>
          <p:cNvPr id="63" name="Google Shape;63;p14"/>
          <p:cNvGrpSpPr/>
          <p:nvPr/>
        </p:nvGrpSpPr>
        <p:grpSpPr>
          <a:xfrm>
            <a:off x="311700" y="4426916"/>
            <a:ext cx="8520595" cy="515434"/>
            <a:chOff x="311700" y="4500471"/>
            <a:chExt cx="8520595" cy="572705"/>
          </a:xfrm>
        </p:grpSpPr>
        <p:pic>
          <p:nvPicPr>
            <p:cNvPr id="64" name="Google Shape;64;p14"/>
            <p:cNvPicPr preferRelativeResize="0"/>
            <p:nvPr/>
          </p:nvPicPr>
          <p:blipFill rotWithShape="1">
            <a:blip r:embed="rId5">
              <a:alphaModFix/>
            </a:blip>
            <a:srcRect b="0" l="0" r="0" t="0"/>
            <a:stretch/>
          </p:blipFill>
          <p:spPr>
            <a:xfrm>
              <a:off x="6933197" y="4500471"/>
              <a:ext cx="1899098" cy="572700"/>
            </a:xfrm>
            <a:prstGeom prst="rect">
              <a:avLst/>
            </a:prstGeom>
            <a:noFill/>
            <a:ln>
              <a:noFill/>
            </a:ln>
          </p:spPr>
        </p:pic>
        <p:pic>
          <p:nvPicPr>
            <p:cNvPr id="65" name="Google Shape;65;p14"/>
            <p:cNvPicPr preferRelativeResize="0"/>
            <p:nvPr/>
          </p:nvPicPr>
          <p:blipFill rotWithShape="1">
            <a:blip r:embed="rId6">
              <a:alphaModFix/>
            </a:blip>
            <a:srcRect b="0" l="0" r="0" t="0"/>
            <a:stretch/>
          </p:blipFill>
          <p:spPr>
            <a:xfrm>
              <a:off x="311700" y="4500475"/>
              <a:ext cx="948941" cy="572701"/>
            </a:xfrm>
            <a:prstGeom prst="rect">
              <a:avLst/>
            </a:prstGeom>
            <a:noFill/>
            <a:ln>
              <a:noFill/>
            </a:ln>
          </p:spPr>
        </p:pic>
        <p:grpSp>
          <p:nvGrpSpPr>
            <p:cNvPr id="66" name="Google Shape;66;p14"/>
            <p:cNvGrpSpPr/>
            <p:nvPr/>
          </p:nvGrpSpPr>
          <p:grpSpPr>
            <a:xfrm>
              <a:off x="2976075" y="4602050"/>
              <a:ext cx="3191850" cy="391625"/>
              <a:chOff x="5640450" y="4688200"/>
              <a:chExt cx="3191850" cy="391625"/>
            </a:xfrm>
          </p:grpSpPr>
          <p:pic>
            <p:nvPicPr>
              <p:cNvPr id="67" name="Google Shape;67;p14"/>
              <p:cNvPicPr preferRelativeResize="0"/>
              <p:nvPr/>
            </p:nvPicPr>
            <p:blipFill rotWithShape="1">
              <a:blip r:embed="rId7">
                <a:alphaModFix/>
              </a:blip>
              <a:srcRect b="0" l="0" r="0" t="0"/>
              <a:stretch/>
            </p:blipFill>
            <p:spPr>
              <a:xfrm>
                <a:off x="5640450" y="4688200"/>
                <a:ext cx="1764459" cy="369550"/>
              </a:xfrm>
              <a:prstGeom prst="rect">
                <a:avLst/>
              </a:prstGeom>
              <a:noFill/>
              <a:ln>
                <a:noFill/>
              </a:ln>
            </p:spPr>
          </p:pic>
          <p:sp>
            <p:nvSpPr>
              <p:cNvPr id="68" name="Google Shape;68;p14"/>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69" name="Google Shape;69;p14"/>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idx="12" type="sldNum"/>
          </p:nvPr>
        </p:nvSpPr>
        <p:spPr>
          <a:xfrm>
            <a:off x="8472458" y="4196895"/>
            <a:ext cx="548700" cy="3543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
        <p:nvSpPr>
          <p:cNvPr id="75" name="Google Shape;75;p15"/>
          <p:cNvSpPr txBox="1"/>
          <p:nvPr>
            <p:ph idx="4294967295" type="title"/>
          </p:nvPr>
        </p:nvSpPr>
        <p:spPr>
          <a:xfrm>
            <a:off x="375556" y="678656"/>
            <a:ext cx="8496900" cy="518700"/>
          </a:xfrm>
          <a:prstGeom prst="rect">
            <a:avLst/>
          </a:prstGeom>
          <a:noFill/>
          <a:ln>
            <a:noFill/>
          </a:ln>
        </p:spPr>
        <p:txBody>
          <a:bodyPr anchorCtr="0" anchor="ctr" bIns="34275" lIns="68575" spcFirstLastPara="1" rIns="68575" wrap="square" tIns="34275">
            <a:normAutofit fontScale="90000"/>
          </a:bodyPr>
          <a:lstStyle/>
          <a:p>
            <a:pPr indent="0" lvl="0" marL="0" rtl="0" algn="l">
              <a:lnSpc>
                <a:spcPct val="90000"/>
              </a:lnSpc>
              <a:spcBef>
                <a:spcPts val="0"/>
              </a:spcBef>
              <a:spcAft>
                <a:spcPts val="0"/>
              </a:spcAft>
              <a:buClr>
                <a:schemeClr val="lt1"/>
              </a:buClr>
              <a:buSzPct val="79934"/>
              <a:buFont typeface="Quattrocento Sans"/>
              <a:buNone/>
            </a:pPr>
            <a:r>
              <a:rPr b="1" lang="en" sz="3377">
                <a:solidFill>
                  <a:srgbClr val="BD2A35"/>
                </a:solidFill>
                <a:latin typeface="Dosis"/>
                <a:ea typeface="Dosis"/>
                <a:cs typeface="Dosis"/>
                <a:sym typeface="Dosis"/>
              </a:rPr>
              <a:t>Key components of the Engineering </a:t>
            </a:r>
            <a:r>
              <a:rPr b="1" lang="en" sz="3377">
                <a:solidFill>
                  <a:srgbClr val="BD2A35"/>
                </a:solidFill>
                <a:latin typeface="Dosis"/>
                <a:ea typeface="Dosis"/>
                <a:cs typeface="Dosis"/>
                <a:sym typeface="Dosis"/>
              </a:rPr>
              <a:t>Design Process</a:t>
            </a:r>
            <a:r>
              <a:rPr b="1" lang="en">
                <a:solidFill>
                  <a:srgbClr val="BD2A35"/>
                </a:solidFill>
                <a:latin typeface="Dosis"/>
                <a:ea typeface="Dosis"/>
                <a:cs typeface="Dosis"/>
                <a:sym typeface="Dosis"/>
              </a:rPr>
              <a:t>	</a:t>
            </a:r>
            <a:endParaRPr b="1">
              <a:solidFill>
                <a:srgbClr val="BD2A35"/>
              </a:solidFill>
              <a:latin typeface="Dosis"/>
              <a:ea typeface="Dosis"/>
              <a:cs typeface="Dosis"/>
              <a:sym typeface="Dosis"/>
            </a:endParaRPr>
          </a:p>
        </p:txBody>
      </p:sp>
      <p:sp>
        <p:nvSpPr>
          <p:cNvPr id="76" name="Google Shape;76;p15"/>
          <p:cNvSpPr txBox="1"/>
          <p:nvPr>
            <p:ph idx="4294967295" type="body"/>
          </p:nvPr>
        </p:nvSpPr>
        <p:spPr>
          <a:xfrm>
            <a:off x="375556" y="1197218"/>
            <a:ext cx="8235900" cy="518700"/>
          </a:xfrm>
          <a:prstGeom prst="rect">
            <a:avLst/>
          </a:prstGeom>
          <a:noFill/>
          <a:ln>
            <a:noFill/>
          </a:ln>
        </p:spPr>
        <p:txBody>
          <a:bodyPr anchorCtr="0" anchor="t" bIns="34275" lIns="68575" spcFirstLastPara="1" rIns="68575" wrap="square" tIns="34275">
            <a:normAutofit/>
          </a:bodyPr>
          <a:lstStyle/>
          <a:p>
            <a:pPr indent="0" lvl="0" marL="0" rtl="0" algn="l">
              <a:lnSpc>
                <a:spcPct val="100000"/>
              </a:lnSpc>
              <a:spcBef>
                <a:spcPts val="0"/>
              </a:spcBef>
              <a:spcAft>
                <a:spcPts val="1200"/>
              </a:spcAft>
              <a:buClr>
                <a:schemeClr val="lt1"/>
              </a:buClr>
              <a:buSzPts val="1800"/>
              <a:buNone/>
            </a:pPr>
            <a:r>
              <a:rPr lang="en">
                <a:solidFill>
                  <a:schemeClr val="accent1"/>
                </a:solidFill>
              </a:rPr>
              <a:t>Whatever you build with code should serve a purpose or fill a need.</a:t>
            </a:r>
            <a:endParaRPr>
              <a:solidFill>
                <a:schemeClr val="accent1"/>
              </a:solidFill>
            </a:endParaRPr>
          </a:p>
        </p:txBody>
      </p:sp>
      <p:sp>
        <p:nvSpPr>
          <p:cNvPr id="77" name="Google Shape;77;p15"/>
          <p:cNvSpPr/>
          <p:nvPr/>
        </p:nvSpPr>
        <p:spPr>
          <a:xfrm>
            <a:off x="461221" y="1783706"/>
            <a:ext cx="1246725" cy="747900"/>
          </a:xfrm>
          <a:prstGeom prst="roundRect">
            <a:avLst>
              <a:gd fmla="val 10000" name="adj"/>
            </a:avLst>
          </a:prstGeom>
          <a:solidFill>
            <a:schemeClr val="lt1"/>
          </a:solidFill>
          <a:ln cap="flat" cmpd="sng" w="38100">
            <a:solidFill>
              <a:srgbClr val="F8AC5E"/>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78" name="Google Shape;78;p15"/>
          <p:cNvSpPr txBox="1"/>
          <p:nvPr/>
        </p:nvSpPr>
        <p:spPr>
          <a:xfrm>
            <a:off x="360525" y="1796762"/>
            <a:ext cx="1362375" cy="704250"/>
          </a:xfrm>
          <a:prstGeom prst="rect">
            <a:avLst/>
          </a:prstGeom>
          <a:noFill/>
          <a:ln>
            <a:noFill/>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Empathize</a:t>
            </a:r>
            <a:endParaRPr sz="1100">
              <a:solidFill>
                <a:schemeClr val="accent1"/>
              </a:solidFill>
              <a:latin typeface="Dosis"/>
              <a:ea typeface="Dosis"/>
              <a:cs typeface="Dosis"/>
              <a:sym typeface="Dosis"/>
            </a:endParaRPr>
          </a:p>
        </p:txBody>
      </p:sp>
      <p:sp>
        <p:nvSpPr>
          <p:cNvPr id="79" name="Google Shape;79;p15"/>
          <p:cNvSpPr/>
          <p:nvPr/>
        </p:nvSpPr>
        <p:spPr>
          <a:xfrm>
            <a:off x="1832532" y="2003116"/>
            <a:ext cx="264375" cy="309150"/>
          </a:xfrm>
          <a:prstGeom prst="rightArrow">
            <a:avLst>
              <a:gd fmla="val 60000" name="adj1"/>
              <a:gd fmla="val 50000" name="adj2"/>
            </a:avLst>
          </a:prstGeom>
          <a:solidFill>
            <a:srgbClr val="F8AC5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80" name="Google Shape;80;p15"/>
          <p:cNvSpPr txBox="1"/>
          <p:nvPr/>
        </p:nvSpPr>
        <p:spPr>
          <a:xfrm>
            <a:off x="1832532" y="2064949"/>
            <a:ext cx="184950" cy="185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Calibri"/>
              <a:buNone/>
            </a:pPr>
            <a:r>
              <a:t/>
            </a:r>
            <a:endParaRPr sz="1300">
              <a:solidFill>
                <a:schemeClr val="accent1"/>
              </a:solidFill>
              <a:latin typeface="Dosis"/>
              <a:ea typeface="Dosis"/>
              <a:cs typeface="Dosis"/>
              <a:sym typeface="Dosis"/>
            </a:endParaRPr>
          </a:p>
        </p:txBody>
      </p:sp>
      <p:sp>
        <p:nvSpPr>
          <p:cNvPr id="81" name="Google Shape;81;p15"/>
          <p:cNvSpPr/>
          <p:nvPr/>
        </p:nvSpPr>
        <p:spPr>
          <a:xfrm>
            <a:off x="2206526" y="1783706"/>
            <a:ext cx="1246725" cy="747900"/>
          </a:xfrm>
          <a:prstGeom prst="roundRect">
            <a:avLst>
              <a:gd fmla="val 10000" name="adj"/>
            </a:avLst>
          </a:prstGeom>
          <a:solidFill>
            <a:schemeClr val="lt1"/>
          </a:solidFill>
          <a:ln cap="flat" cmpd="sng" w="38100">
            <a:solidFill>
              <a:srgbClr val="F8AC5E"/>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82" name="Google Shape;82;p15"/>
          <p:cNvSpPr txBox="1"/>
          <p:nvPr/>
        </p:nvSpPr>
        <p:spPr>
          <a:xfrm>
            <a:off x="2228434" y="1805614"/>
            <a:ext cx="1202850" cy="704250"/>
          </a:xfrm>
          <a:prstGeom prst="rect">
            <a:avLst/>
          </a:prstGeom>
          <a:noFill/>
          <a:ln>
            <a:noFill/>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Define</a:t>
            </a:r>
            <a:endParaRPr sz="1100">
              <a:solidFill>
                <a:schemeClr val="accent1"/>
              </a:solidFill>
              <a:latin typeface="Dosis"/>
              <a:ea typeface="Dosis"/>
              <a:cs typeface="Dosis"/>
              <a:sym typeface="Dosis"/>
            </a:endParaRPr>
          </a:p>
        </p:txBody>
      </p:sp>
      <p:sp>
        <p:nvSpPr>
          <p:cNvPr id="83" name="Google Shape;83;p15"/>
          <p:cNvSpPr/>
          <p:nvPr/>
        </p:nvSpPr>
        <p:spPr>
          <a:xfrm>
            <a:off x="3577838" y="2003116"/>
            <a:ext cx="264375" cy="309150"/>
          </a:xfrm>
          <a:prstGeom prst="rightArrow">
            <a:avLst>
              <a:gd fmla="val 60000" name="adj1"/>
              <a:gd fmla="val 50000" name="adj2"/>
            </a:avLst>
          </a:prstGeom>
          <a:solidFill>
            <a:srgbClr val="F8AC5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84" name="Google Shape;84;p15"/>
          <p:cNvSpPr txBox="1"/>
          <p:nvPr/>
        </p:nvSpPr>
        <p:spPr>
          <a:xfrm>
            <a:off x="3577838" y="2064949"/>
            <a:ext cx="184950" cy="185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Calibri"/>
              <a:buNone/>
            </a:pPr>
            <a:r>
              <a:t/>
            </a:r>
            <a:endParaRPr sz="1300">
              <a:solidFill>
                <a:schemeClr val="accent1"/>
              </a:solidFill>
              <a:latin typeface="Dosis"/>
              <a:ea typeface="Dosis"/>
              <a:cs typeface="Dosis"/>
              <a:sym typeface="Dosis"/>
            </a:endParaRPr>
          </a:p>
        </p:txBody>
      </p:sp>
      <p:sp>
        <p:nvSpPr>
          <p:cNvPr id="85" name="Google Shape;85;p15"/>
          <p:cNvSpPr/>
          <p:nvPr/>
        </p:nvSpPr>
        <p:spPr>
          <a:xfrm>
            <a:off x="3951831" y="1783706"/>
            <a:ext cx="1246725" cy="747900"/>
          </a:xfrm>
          <a:prstGeom prst="roundRect">
            <a:avLst>
              <a:gd fmla="val 10000" name="adj"/>
            </a:avLst>
          </a:prstGeom>
          <a:solidFill>
            <a:schemeClr val="lt1"/>
          </a:solidFill>
          <a:ln cap="flat" cmpd="sng" w="38100">
            <a:solidFill>
              <a:srgbClr val="F8AC5E"/>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86" name="Google Shape;86;p15"/>
          <p:cNvSpPr txBox="1"/>
          <p:nvPr/>
        </p:nvSpPr>
        <p:spPr>
          <a:xfrm>
            <a:off x="3973738" y="1805614"/>
            <a:ext cx="1202850" cy="704250"/>
          </a:xfrm>
          <a:prstGeom prst="rect">
            <a:avLst/>
          </a:prstGeom>
          <a:noFill/>
          <a:ln>
            <a:noFill/>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Ideate</a:t>
            </a:r>
            <a:endParaRPr sz="1100">
              <a:solidFill>
                <a:schemeClr val="accent1"/>
              </a:solidFill>
              <a:latin typeface="Dosis"/>
              <a:ea typeface="Dosis"/>
              <a:cs typeface="Dosis"/>
              <a:sym typeface="Dosis"/>
            </a:endParaRPr>
          </a:p>
        </p:txBody>
      </p:sp>
      <p:sp>
        <p:nvSpPr>
          <p:cNvPr id="87" name="Google Shape;87;p15"/>
          <p:cNvSpPr/>
          <p:nvPr/>
        </p:nvSpPr>
        <p:spPr>
          <a:xfrm>
            <a:off x="5323142" y="2003116"/>
            <a:ext cx="264375" cy="309150"/>
          </a:xfrm>
          <a:prstGeom prst="rightArrow">
            <a:avLst>
              <a:gd fmla="val 60000" name="adj1"/>
              <a:gd fmla="val 50000" name="adj2"/>
            </a:avLst>
          </a:prstGeom>
          <a:solidFill>
            <a:srgbClr val="F8AC5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88" name="Google Shape;88;p15"/>
          <p:cNvSpPr txBox="1"/>
          <p:nvPr/>
        </p:nvSpPr>
        <p:spPr>
          <a:xfrm>
            <a:off x="5323142" y="2064949"/>
            <a:ext cx="184950" cy="185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Calibri"/>
              <a:buNone/>
            </a:pPr>
            <a:r>
              <a:t/>
            </a:r>
            <a:endParaRPr sz="1300">
              <a:solidFill>
                <a:schemeClr val="accent1"/>
              </a:solidFill>
              <a:latin typeface="Dosis"/>
              <a:ea typeface="Dosis"/>
              <a:cs typeface="Dosis"/>
              <a:sym typeface="Dosis"/>
            </a:endParaRPr>
          </a:p>
        </p:txBody>
      </p:sp>
      <p:sp>
        <p:nvSpPr>
          <p:cNvPr id="89" name="Google Shape;89;p15"/>
          <p:cNvSpPr/>
          <p:nvPr/>
        </p:nvSpPr>
        <p:spPr>
          <a:xfrm>
            <a:off x="5697137" y="1783706"/>
            <a:ext cx="1246725" cy="747900"/>
          </a:xfrm>
          <a:prstGeom prst="roundRect">
            <a:avLst>
              <a:gd fmla="val 10000" name="adj"/>
            </a:avLst>
          </a:prstGeom>
          <a:solidFill>
            <a:schemeClr val="lt1"/>
          </a:solidFill>
          <a:ln cap="flat" cmpd="sng" w="38100">
            <a:solidFill>
              <a:srgbClr val="F8AC5E"/>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90" name="Google Shape;90;p15"/>
          <p:cNvSpPr txBox="1"/>
          <p:nvPr/>
        </p:nvSpPr>
        <p:spPr>
          <a:xfrm>
            <a:off x="5719044" y="1805614"/>
            <a:ext cx="1202850" cy="704250"/>
          </a:xfrm>
          <a:prstGeom prst="rect">
            <a:avLst/>
          </a:prstGeom>
          <a:noFill/>
          <a:ln>
            <a:noFill/>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Prototype</a:t>
            </a:r>
            <a:endParaRPr sz="1100">
              <a:solidFill>
                <a:schemeClr val="accent1"/>
              </a:solidFill>
              <a:latin typeface="Dosis"/>
              <a:ea typeface="Dosis"/>
              <a:cs typeface="Dosis"/>
              <a:sym typeface="Dosis"/>
            </a:endParaRPr>
          </a:p>
        </p:txBody>
      </p:sp>
      <p:sp>
        <p:nvSpPr>
          <p:cNvPr id="91" name="Google Shape;91;p15"/>
          <p:cNvSpPr/>
          <p:nvPr/>
        </p:nvSpPr>
        <p:spPr>
          <a:xfrm>
            <a:off x="7068448" y="2003116"/>
            <a:ext cx="264375" cy="309150"/>
          </a:xfrm>
          <a:prstGeom prst="rightArrow">
            <a:avLst>
              <a:gd fmla="val 60000" name="adj1"/>
              <a:gd fmla="val 50000" name="adj2"/>
            </a:avLst>
          </a:prstGeom>
          <a:solidFill>
            <a:srgbClr val="F8AC5E"/>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92" name="Google Shape;92;p15"/>
          <p:cNvSpPr txBox="1"/>
          <p:nvPr/>
        </p:nvSpPr>
        <p:spPr>
          <a:xfrm>
            <a:off x="7068448" y="2064949"/>
            <a:ext cx="184950" cy="1854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Calibri"/>
              <a:buNone/>
            </a:pPr>
            <a:r>
              <a:t/>
            </a:r>
            <a:endParaRPr sz="1300">
              <a:solidFill>
                <a:schemeClr val="accent1"/>
              </a:solidFill>
              <a:latin typeface="Dosis"/>
              <a:ea typeface="Dosis"/>
              <a:cs typeface="Dosis"/>
              <a:sym typeface="Dosis"/>
            </a:endParaRPr>
          </a:p>
        </p:txBody>
      </p:sp>
      <p:sp>
        <p:nvSpPr>
          <p:cNvPr id="93" name="Google Shape;93;p15"/>
          <p:cNvSpPr/>
          <p:nvPr/>
        </p:nvSpPr>
        <p:spPr>
          <a:xfrm>
            <a:off x="7442441" y="1783706"/>
            <a:ext cx="1246725" cy="747900"/>
          </a:xfrm>
          <a:prstGeom prst="roundRect">
            <a:avLst>
              <a:gd fmla="val 10000" name="adj"/>
            </a:avLst>
          </a:prstGeom>
          <a:solidFill>
            <a:schemeClr val="lt1"/>
          </a:solidFill>
          <a:ln cap="flat" cmpd="sng" w="38100">
            <a:solidFill>
              <a:srgbClr val="F8AC5E"/>
            </a:solidFill>
            <a:prstDash val="solid"/>
            <a:miter lim="800000"/>
            <a:headEnd len="sm" w="sm" type="none"/>
            <a:tailEnd len="sm" w="sm" type="none"/>
          </a:ln>
        </p:spPr>
        <p:txBody>
          <a:bodyPr anchorCtr="0" anchor="ctr" bIns="68575" lIns="68575" spcFirstLastPara="1" rIns="68575" wrap="square" tIns="68575">
            <a:noAutofit/>
          </a:bodyPr>
          <a:lstStyle/>
          <a:p>
            <a:pPr indent="0" lvl="0" marL="0" rtl="0" algn="l">
              <a:spcBef>
                <a:spcPts val="0"/>
              </a:spcBef>
              <a:spcAft>
                <a:spcPts val="0"/>
              </a:spcAft>
              <a:buNone/>
            </a:pPr>
            <a:r>
              <a:t/>
            </a:r>
            <a:endParaRPr>
              <a:solidFill>
                <a:schemeClr val="accent1"/>
              </a:solidFill>
              <a:latin typeface="Dosis"/>
              <a:ea typeface="Dosis"/>
              <a:cs typeface="Dosis"/>
              <a:sym typeface="Dosis"/>
            </a:endParaRPr>
          </a:p>
        </p:txBody>
      </p:sp>
      <p:sp>
        <p:nvSpPr>
          <p:cNvPr id="94" name="Google Shape;94;p15"/>
          <p:cNvSpPr txBox="1"/>
          <p:nvPr/>
        </p:nvSpPr>
        <p:spPr>
          <a:xfrm>
            <a:off x="7464349" y="1805614"/>
            <a:ext cx="1202850" cy="704250"/>
          </a:xfrm>
          <a:prstGeom prst="rect">
            <a:avLst/>
          </a:prstGeom>
          <a:noFill/>
          <a:ln>
            <a:noFill/>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Test</a:t>
            </a:r>
            <a:endParaRPr sz="1100">
              <a:solidFill>
                <a:schemeClr val="accent1"/>
              </a:solidFill>
              <a:latin typeface="Dosis"/>
              <a:ea typeface="Dosis"/>
              <a:cs typeface="Dosis"/>
              <a:sym typeface="Dosis"/>
            </a:endParaRPr>
          </a:p>
        </p:txBody>
      </p:sp>
      <p:sp>
        <p:nvSpPr>
          <p:cNvPr id="95" name="Google Shape;95;p15"/>
          <p:cNvSpPr txBox="1"/>
          <p:nvPr/>
        </p:nvSpPr>
        <p:spPr>
          <a:xfrm>
            <a:off x="391142" y="2581846"/>
            <a:ext cx="1362300" cy="14160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Learn about your target audience</a:t>
            </a:r>
            <a:endParaRPr sz="1100">
              <a:solidFill>
                <a:schemeClr val="accent1"/>
              </a:solidFill>
              <a:latin typeface="Dosis"/>
              <a:ea typeface="Dosis"/>
              <a:cs typeface="Dosis"/>
              <a:sym typeface="Dosis"/>
            </a:endParaRPr>
          </a:p>
        </p:txBody>
      </p:sp>
      <p:sp>
        <p:nvSpPr>
          <p:cNvPr id="96" name="Google Shape;96;p15"/>
          <p:cNvSpPr txBox="1"/>
          <p:nvPr/>
        </p:nvSpPr>
        <p:spPr>
          <a:xfrm>
            <a:off x="2157596" y="2571750"/>
            <a:ext cx="1362300" cy="14160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Understand and identify your audience’s problem and need</a:t>
            </a:r>
            <a:endParaRPr sz="1100">
              <a:solidFill>
                <a:schemeClr val="accent1"/>
              </a:solidFill>
              <a:latin typeface="Dosis"/>
              <a:ea typeface="Dosis"/>
              <a:cs typeface="Dosis"/>
              <a:sym typeface="Dosis"/>
            </a:endParaRPr>
          </a:p>
        </p:txBody>
      </p:sp>
      <p:sp>
        <p:nvSpPr>
          <p:cNvPr id="97" name="Google Shape;97;p15"/>
          <p:cNvSpPr txBox="1"/>
          <p:nvPr/>
        </p:nvSpPr>
        <p:spPr>
          <a:xfrm>
            <a:off x="3924051" y="2571750"/>
            <a:ext cx="1362300" cy="14160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Brainstorm several possible creative solutions</a:t>
            </a:r>
            <a:endParaRPr sz="1100">
              <a:solidFill>
                <a:schemeClr val="accent1"/>
              </a:solidFill>
              <a:latin typeface="Dosis"/>
              <a:ea typeface="Dosis"/>
              <a:cs typeface="Dosis"/>
              <a:sym typeface="Dosis"/>
            </a:endParaRPr>
          </a:p>
        </p:txBody>
      </p:sp>
      <p:sp>
        <p:nvSpPr>
          <p:cNvPr id="98" name="Google Shape;98;p15"/>
          <p:cNvSpPr txBox="1"/>
          <p:nvPr/>
        </p:nvSpPr>
        <p:spPr>
          <a:xfrm>
            <a:off x="5690505" y="2571750"/>
            <a:ext cx="1362300" cy="14160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Construct rough drafts or sketches of your ideas</a:t>
            </a:r>
            <a:endParaRPr sz="1100">
              <a:solidFill>
                <a:schemeClr val="accent1"/>
              </a:solidFill>
              <a:latin typeface="Dosis"/>
              <a:ea typeface="Dosis"/>
              <a:cs typeface="Dosis"/>
              <a:sym typeface="Dosis"/>
            </a:endParaRPr>
          </a:p>
        </p:txBody>
      </p:sp>
      <p:sp>
        <p:nvSpPr>
          <p:cNvPr id="99" name="Google Shape;99;p15"/>
          <p:cNvSpPr txBox="1"/>
          <p:nvPr/>
        </p:nvSpPr>
        <p:spPr>
          <a:xfrm>
            <a:off x="7456961" y="2571750"/>
            <a:ext cx="1362300" cy="17145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Test your prototype solutions and refine until you come up with the final version</a:t>
            </a:r>
            <a:endParaRPr sz="1100">
              <a:solidFill>
                <a:schemeClr val="accent1"/>
              </a:solidFill>
              <a:latin typeface="Dosis"/>
              <a:ea typeface="Dosis"/>
              <a:cs typeface="Dosis"/>
              <a:sym typeface="Dosis"/>
            </a:endParaRPr>
          </a:p>
        </p:txBody>
      </p:sp>
      <p:grpSp>
        <p:nvGrpSpPr>
          <p:cNvPr id="100" name="Google Shape;100;p15"/>
          <p:cNvGrpSpPr/>
          <p:nvPr/>
        </p:nvGrpSpPr>
        <p:grpSpPr>
          <a:xfrm>
            <a:off x="311700" y="4426916"/>
            <a:ext cx="8520595" cy="515434"/>
            <a:chOff x="311700" y="4500471"/>
            <a:chExt cx="8520595" cy="572705"/>
          </a:xfrm>
        </p:grpSpPr>
        <p:pic>
          <p:nvPicPr>
            <p:cNvPr id="101" name="Google Shape;101;p15"/>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02" name="Google Shape;102;p15"/>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03" name="Google Shape;103;p15"/>
            <p:cNvGrpSpPr/>
            <p:nvPr/>
          </p:nvGrpSpPr>
          <p:grpSpPr>
            <a:xfrm>
              <a:off x="2976075" y="4602050"/>
              <a:ext cx="3191850" cy="391625"/>
              <a:chOff x="5640450" y="4688200"/>
              <a:chExt cx="3191850" cy="391625"/>
            </a:xfrm>
          </p:grpSpPr>
          <p:pic>
            <p:nvPicPr>
              <p:cNvPr id="104" name="Google Shape;104;p15"/>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05" name="Google Shape;105;p15"/>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06" name="Google Shape;106;p15"/>
          <p:cNvSpPr txBox="1"/>
          <p:nvPr>
            <p:ph idx="12" type="sldNum"/>
          </p:nvPr>
        </p:nvSpPr>
        <p:spPr>
          <a:xfrm>
            <a:off x="4297650" y="4853299"/>
            <a:ext cx="548700" cy="290100"/>
          </a:xfrm>
          <a:prstGeom prst="rect">
            <a:avLst/>
          </a:prstGeom>
        </p:spPr>
        <p:txBody>
          <a:bodyPr anchorCtr="0" anchor="ctr" bIns="91425" lIns="91425" spcFirstLastPara="1" rIns="91425" wrap="square" tIns="91425">
            <a:normAutofit fontScale="85000" lnSpcReduction="20000"/>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6"/>
          <p:cNvSpPr txBox="1"/>
          <p:nvPr/>
        </p:nvSpPr>
        <p:spPr>
          <a:xfrm>
            <a:off x="311700" y="239788"/>
            <a:ext cx="1362300" cy="704400"/>
          </a:xfrm>
          <a:prstGeom prst="rect">
            <a:avLst/>
          </a:prstGeom>
          <a:noFill/>
          <a:ln cap="flat" cmpd="sng" w="38100">
            <a:solidFill>
              <a:srgbClr val="F8AC5E"/>
            </a:solidFill>
            <a:prstDash val="solid"/>
            <a:round/>
            <a:headEnd len="sm" w="sm" type="none"/>
            <a:tailEnd len="sm" w="sm" type="none"/>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Empathize</a:t>
            </a:r>
            <a:endParaRPr sz="1100">
              <a:solidFill>
                <a:schemeClr val="accent1"/>
              </a:solidFill>
              <a:latin typeface="Dosis"/>
              <a:ea typeface="Dosis"/>
              <a:cs typeface="Dosis"/>
              <a:sym typeface="Dosis"/>
            </a:endParaRPr>
          </a:p>
        </p:txBody>
      </p:sp>
      <p:grpSp>
        <p:nvGrpSpPr>
          <p:cNvPr id="112" name="Google Shape;112;p16"/>
          <p:cNvGrpSpPr/>
          <p:nvPr/>
        </p:nvGrpSpPr>
        <p:grpSpPr>
          <a:xfrm>
            <a:off x="311700" y="4426916"/>
            <a:ext cx="8520595" cy="515434"/>
            <a:chOff x="311700" y="4500471"/>
            <a:chExt cx="8520595" cy="572705"/>
          </a:xfrm>
        </p:grpSpPr>
        <p:pic>
          <p:nvPicPr>
            <p:cNvPr id="113" name="Google Shape;113;p16"/>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14" name="Google Shape;114;p16"/>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15" name="Google Shape;115;p16"/>
            <p:cNvGrpSpPr/>
            <p:nvPr/>
          </p:nvGrpSpPr>
          <p:grpSpPr>
            <a:xfrm>
              <a:off x="2976075" y="4602050"/>
              <a:ext cx="3191850" cy="391625"/>
              <a:chOff x="5640450" y="4688200"/>
              <a:chExt cx="3191850" cy="391625"/>
            </a:xfrm>
          </p:grpSpPr>
          <p:pic>
            <p:nvPicPr>
              <p:cNvPr id="116" name="Google Shape;116;p16"/>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17" name="Google Shape;117;p16"/>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18" name="Google Shape;118;p16"/>
          <p:cNvSpPr txBox="1"/>
          <p:nvPr/>
        </p:nvSpPr>
        <p:spPr>
          <a:xfrm>
            <a:off x="1816475" y="449275"/>
            <a:ext cx="3087000" cy="4029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Learn about your target audience</a:t>
            </a:r>
            <a:endParaRPr sz="1100">
              <a:solidFill>
                <a:schemeClr val="accent1"/>
              </a:solidFill>
              <a:latin typeface="Dosis"/>
              <a:ea typeface="Dosis"/>
              <a:cs typeface="Dosis"/>
              <a:sym typeface="Dosis"/>
            </a:endParaRPr>
          </a:p>
        </p:txBody>
      </p:sp>
      <p:sp>
        <p:nvSpPr>
          <p:cNvPr id="119" name="Google Shape;119;p16"/>
          <p:cNvSpPr/>
          <p:nvPr/>
        </p:nvSpPr>
        <p:spPr>
          <a:xfrm>
            <a:off x="311700" y="1100625"/>
            <a:ext cx="4723200" cy="338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16"/>
          <p:cNvSpPr txBox="1"/>
          <p:nvPr/>
        </p:nvSpPr>
        <p:spPr>
          <a:xfrm>
            <a:off x="5189975" y="1100625"/>
            <a:ext cx="3603600" cy="1908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a:t>Questions to ponder…</a:t>
            </a:r>
            <a:endParaRPr b="1"/>
          </a:p>
          <a:p>
            <a:pPr indent="-317500" lvl="0" marL="457200" rtl="0" algn="l">
              <a:spcBef>
                <a:spcPts val="0"/>
              </a:spcBef>
              <a:spcAft>
                <a:spcPts val="0"/>
              </a:spcAft>
              <a:buSzPts val="1400"/>
              <a:buChar char="●"/>
            </a:pPr>
            <a:r>
              <a:rPr lang="en"/>
              <a:t>What do you already know about electric </a:t>
            </a:r>
            <a:r>
              <a:rPr lang="en"/>
              <a:t>vehicles?</a:t>
            </a:r>
            <a:endParaRPr/>
          </a:p>
          <a:p>
            <a:pPr indent="-317500" lvl="0" marL="457200" rtl="0" algn="l">
              <a:spcBef>
                <a:spcPts val="0"/>
              </a:spcBef>
              <a:spcAft>
                <a:spcPts val="0"/>
              </a:spcAft>
              <a:buSzPts val="1400"/>
              <a:buChar char="●"/>
            </a:pPr>
            <a:r>
              <a:rPr lang="en"/>
              <a:t>What do you know about the interior of any vehicle?</a:t>
            </a:r>
            <a:endParaRPr/>
          </a:p>
          <a:p>
            <a:pPr indent="-317500" lvl="0" marL="457200" rtl="0" algn="l">
              <a:spcBef>
                <a:spcPts val="0"/>
              </a:spcBef>
              <a:spcAft>
                <a:spcPts val="0"/>
              </a:spcAft>
              <a:buSzPts val="1400"/>
              <a:buChar char="●"/>
            </a:pPr>
            <a:r>
              <a:rPr lang="en"/>
              <a:t>What are some of the features you like in a vehicle?</a:t>
            </a:r>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17"/>
          <p:cNvSpPr txBox="1"/>
          <p:nvPr/>
        </p:nvSpPr>
        <p:spPr>
          <a:xfrm>
            <a:off x="311700" y="239788"/>
            <a:ext cx="1362300" cy="704400"/>
          </a:xfrm>
          <a:prstGeom prst="rect">
            <a:avLst/>
          </a:prstGeom>
          <a:noFill/>
          <a:ln cap="flat" cmpd="sng" w="38100">
            <a:solidFill>
              <a:srgbClr val="F8AC5E"/>
            </a:solidFill>
            <a:prstDash val="solid"/>
            <a:round/>
            <a:headEnd len="sm" w="sm" type="none"/>
            <a:tailEnd len="sm" w="sm" type="none"/>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Define</a:t>
            </a:r>
            <a:endParaRPr sz="1100">
              <a:solidFill>
                <a:schemeClr val="accent1"/>
              </a:solidFill>
              <a:latin typeface="Dosis"/>
              <a:ea typeface="Dosis"/>
              <a:cs typeface="Dosis"/>
              <a:sym typeface="Dosis"/>
            </a:endParaRPr>
          </a:p>
        </p:txBody>
      </p:sp>
      <p:sp>
        <p:nvSpPr>
          <p:cNvPr id="126" name="Google Shape;126;p17"/>
          <p:cNvSpPr txBox="1"/>
          <p:nvPr/>
        </p:nvSpPr>
        <p:spPr>
          <a:xfrm>
            <a:off x="1785800" y="449275"/>
            <a:ext cx="5518800" cy="3795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Understand and identify your audience’s problem and need</a:t>
            </a:r>
            <a:endParaRPr sz="1100">
              <a:solidFill>
                <a:schemeClr val="accent1"/>
              </a:solidFill>
              <a:latin typeface="Dosis"/>
              <a:ea typeface="Dosis"/>
              <a:cs typeface="Dosis"/>
              <a:sym typeface="Dosis"/>
            </a:endParaRPr>
          </a:p>
        </p:txBody>
      </p:sp>
      <p:sp>
        <p:nvSpPr>
          <p:cNvPr id="127" name="Google Shape;127;p17"/>
          <p:cNvSpPr txBox="1"/>
          <p:nvPr/>
        </p:nvSpPr>
        <p:spPr>
          <a:xfrm>
            <a:off x="488025" y="1154200"/>
            <a:ext cx="81414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rPr>
              <a:t>The auto industry needs electrical engineers, have you thought about a career in the industry? </a:t>
            </a:r>
            <a:br>
              <a:rPr lang="en">
                <a:solidFill>
                  <a:schemeClr val="dk1"/>
                </a:solidFill>
              </a:rPr>
            </a:br>
            <a:r>
              <a:rPr lang="en">
                <a:solidFill>
                  <a:schemeClr val="dk1"/>
                </a:solidFill>
              </a:rPr>
              <a:t>They need you! But why? </a:t>
            </a:r>
            <a:r>
              <a:rPr lang="en">
                <a:solidFill>
                  <a:schemeClr val="dk1"/>
                </a:solidFill>
              </a:rPr>
              <a:t>What are some of the issues facing the car industry today that you have heard about?</a:t>
            </a:r>
            <a:endParaRPr/>
          </a:p>
        </p:txBody>
      </p:sp>
      <p:pic>
        <p:nvPicPr>
          <p:cNvPr descr="The UK government has banned the sale of new petrol and diesel cars by 2030, leaving many mechanics’ jobs at risk. Here’s a look at the transformation of the automotive industry from gasoline vehicles to electric.&#10;#ElectricCars&#10;&#10;&#10;Subscribe: http://trt.world/subscribe&#10;Livestream: http://trt.world/ytlive&#10;Facebook: http://trt.world/facebook&#10;Twitter: http://trt.world/twitter&#10;Instagram: http://trt.world/instagram&#10;Visit our website: http://trt.world" id="128" name="Google Shape;128;p17" title="Mechanical vs Electric: The future of cars">
            <a:hlinkClick r:id="rId3"/>
          </p:cNvPr>
          <p:cNvPicPr preferRelativeResize="0"/>
          <p:nvPr/>
        </p:nvPicPr>
        <p:blipFill>
          <a:blip r:embed="rId4">
            <a:alphaModFix/>
          </a:blip>
          <a:stretch>
            <a:fillRect/>
          </a:stretch>
        </p:blipFill>
        <p:spPr>
          <a:xfrm>
            <a:off x="6030158" y="2246377"/>
            <a:ext cx="2527500" cy="1421725"/>
          </a:xfrm>
          <a:prstGeom prst="rect">
            <a:avLst/>
          </a:prstGeom>
          <a:noFill/>
          <a:ln>
            <a:noFill/>
          </a:ln>
          <a:effectLst>
            <a:outerShdw blurRad="157163" rotWithShape="0" algn="bl" dir="3000000" dist="200025">
              <a:srgbClr val="000000">
                <a:alpha val="50000"/>
              </a:srgbClr>
            </a:outerShdw>
          </a:effectLst>
        </p:spPr>
      </p:pic>
      <p:grpSp>
        <p:nvGrpSpPr>
          <p:cNvPr id="129" name="Google Shape;129;p17"/>
          <p:cNvGrpSpPr/>
          <p:nvPr/>
        </p:nvGrpSpPr>
        <p:grpSpPr>
          <a:xfrm>
            <a:off x="311700" y="4426916"/>
            <a:ext cx="8520595" cy="515434"/>
            <a:chOff x="311700" y="4500471"/>
            <a:chExt cx="8520595" cy="572705"/>
          </a:xfrm>
        </p:grpSpPr>
        <p:pic>
          <p:nvPicPr>
            <p:cNvPr id="130" name="Google Shape;130;p17"/>
            <p:cNvPicPr preferRelativeResize="0"/>
            <p:nvPr/>
          </p:nvPicPr>
          <p:blipFill rotWithShape="1">
            <a:blip r:embed="rId5">
              <a:alphaModFix/>
            </a:blip>
            <a:srcRect b="0" l="0" r="0" t="0"/>
            <a:stretch/>
          </p:blipFill>
          <p:spPr>
            <a:xfrm>
              <a:off x="6933197" y="4500471"/>
              <a:ext cx="1899098" cy="572700"/>
            </a:xfrm>
            <a:prstGeom prst="rect">
              <a:avLst/>
            </a:prstGeom>
            <a:noFill/>
            <a:ln>
              <a:noFill/>
            </a:ln>
          </p:spPr>
        </p:pic>
        <p:pic>
          <p:nvPicPr>
            <p:cNvPr id="131" name="Google Shape;131;p17"/>
            <p:cNvPicPr preferRelativeResize="0"/>
            <p:nvPr/>
          </p:nvPicPr>
          <p:blipFill rotWithShape="1">
            <a:blip r:embed="rId6">
              <a:alphaModFix/>
            </a:blip>
            <a:srcRect b="0" l="0" r="0" t="0"/>
            <a:stretch/>
          </p:blipFill>
          <p:spPr>
            <a:xfrm>
              <a:off x="311700" y="4500475"/>
              <a:ext cx="948941" cy="572701"/>
            </a:xfrm>
            <a:prstGeom prst="rect">
              <a:avLst/>
            </a:prstGeom>
            <a:noFill/>
            <a:ln>
              <a:noFill/>
            </a:ln>
          </p:spPr>
        </p:pic>
        <p:grpSp>
          <p:nvGrpSpPr>
            <p:cNvPr id="132" name="Google Shape;132;p17"/>
            <p:cNvGrpSpPr/>
            <p:nvPr/>
          </p:nvGrpSpPr>
          <p:grpSpPr>
            <a:xfrm>
              <a:off x="2976075" y="4602050"/>
              <a:ext cx="3191850" cy="391625"/>
              <a:chOff x="5640450" y="4688200"/>
              <a:chExt cx="3191850" cy="391625"/>
            </a:xfrm>
          </p:grpSpPr>
          <p:pic>
            <p:nvPicPr>
              <p:cNvPr id="133" name="Google Shape;133;p17"/>
              <p:cNvPicPr preferRelativeResize="0"/>
              <p:nvPr/>
            </p:nvPicPr>
            <p:blipFill rotWithShape="1">
              <a:blip r:embed="rId7">
                <a:alphaModFix/>
              </a:blip>
              <a:srcRect b="0" l="0" r="0" t="0"/>
              <a:stretch/>
            </p:blipFill>
            <p:spPr>
              <a:xfrm>
                <a:off x="5640450" y="4688200"/>
                <a:ext cx="1764459" cy="369550"/>
              </a:xfrm>
              <a:prstGeom prst="rect">
                <a:avLst/>
              </a:prstGeom>
              <a:noFill/>
              <a:ln>
                <a:noFill/>
              </a:ln>
            </p:spPr>
          </p:pic>
          <p:sp>
            <p:nvSpPr>
              <p:cNvPr id="134" name="Google Shape;134;p17"/>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35" name="Google Shape;135;p17"/>
          <p:cNvSpPr/>
          <p:nvPr/>
        </p:nvSpPr>
        <p:spPr>
          <a:xfrm>
            <a:off x="526750" y="1985500"/>
            <a:ext cx="5236500" cy="21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8"/>
          <p:cNvSpPr txBox="1"/>
          <p:nvPr/>
        </p:nvSpPr>
        <p:spPr>
          <a:xfrm>
            <a:off x="242000" y="944205"/>
            <a:ext cx="6745200" cy="86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a:latin typeface="Dosis"/>
                <a:ea typeface="Dosis"/>
                <a:cs typeface="Dosis"/>
                <a:sym typeface="Dosis"/>
              </a:rPr>
              <a:t>Design process: Select 5 Features + 1 luxury for a total of 6, that you would want to put into your electric car. Make the 5 all connect to one of the following areas:</a:t>
            </a:r>
            <a:endParaRPr b="1" sz="1500">
              <a:latin typeface="Dosis"/>
              <a:ea typeface="Dosis"/>
              <a:cs typeface="Dosis"/>
              <a:sym typeface="Dosis"/>
            </a:endParaRPr>
          </a:p>
          <a:p>
            <a:pPr indent="0" lvl="0" marL="0" rtl="0" algn="l">
              <a:spcBef>
                <a:spcPts val="0"/>
              </a:spcBef>
              <a:spcAft>
                <a:spcPts val="0"/>
              </a:spcAft>
              <a:buNone/>
            </a:pPr>
            <a:r>
              <a:t/>
            </a:r>
            <a:endParaRPr>
              <a:latin typeface="Dosis"/>
              <a:ea typeface="Dosis"/>
              <a:cs typeface="Dosis"/>
              <a:sym typeface="Dosis"/>
            </a:endParaRPr>
          </a:p>
        </p:txBody>
      </p:sp>
      <p:sp>
        <p:nvSpPr>
          <p:cNvPr id="141" name="Google Shape;141;p18"/>
          <p:cNvSpPr/>
          <p:nvPr/>
        </p:nvSpPr>
        <p:spPr>
          <a:xfrm>
            <a:off x="2590300" y="1696750"/>
            <a:ext cx="6155100" cy="27090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18"/>
          <p:cNvSpPr txBox="1"/>
          <p:nvPr/>
        </p:nvSpPr>
        <p:spPr>
          <a:xfrm>
            <a:off x="311700" y="1629183"/>
            <a:ext cx="2185800" cy="2709000"/>
          </a:xfrm>
          <a:prstGeom prst="rect">
            <a:avLst/>
          </a:prstGeom>
          <a:noFill/>
          <a:ln>
            <a:noFill/>
          </a:ln>
        </p:spPr>
        <p:txBody>
          <a:bodyPr anchorCtr="0" anchor="t" bIns="91425" lIns="91425" spcFirstLastPara="1" rIns="91425" wrap="square" tIns="91425">
            <a:spAutoFit/>
          </a:bodyPr>
          <a:lstStyle/>
          <a:p>
            <a:pPr indent="-368300" lvl="0" marL="457200" rtl="0" algn="l">
              <a:spcBef>
                <a:spcPts val="0"/>
              </a:spcBef>
              <a:spcAft>
                <a:spcPts val="0"/>
              </a:spcAft>
              <a:buSzPts val="2200"/>
              <a:buFont typeface="Dosis"/>
              <a:buChar char="●"/>
            </a:pPr>
            <a:r>
              <a:rPr lang="en" sz="2200">
                <a:latin typeface="Dosis"/>
                <a:ea typeface="Dosis"/>
                <a:cs typeface="Dosis"/>
                <a:sym typeface="Dosis"/>
              </a:rPr>
              <a:t>Weather</a:t>
            </a:r>
            <a:endParaRPr sz="2200">
              <a:latin typeface="Dosis"/>
              <a:ea typeface="Dosis"/>
              <a:cs typeface="Dosis"/>
              <a:sym typeface="Dosis"/>
            </a:endParaRPr>
          </a:p>
          <a:p>
            <a:pPr indent="-368300" lvl="0" marL="457200" rtl="0" algn="l">
              <a:spcBef>
                <a:spcPts val="0"/>
              </a:spcBef>
              <a:spcAft>
                <a:spcPts val="0"/>
              </a:spcAft>
              <a:buSzPts val="2200"/>
              <a:buFont typeface="Dosis"/>
              <a:buChar char="●"/>
            </a:pPr>
            <a:r>
              <a:rPr lang="en" sz="2200">
                <a:latin typeface="Dosis"/>
                <a:ea typeface="Dosis"/>
                <a:cs typeface="Dosis"/>
                <a:sym typeface="Dosis"/>
              </a:rPr>
              <a:t>Daylight</a:t>
            </a:r>
            <a:endParaRPr sz="2200">
              <a:latin typeface="Dosis"/>
              <a:ea typeface="Dosis"/>
              <a:cs typeface="Dosis"/>
              <a:sym typeface="Dosis"/>
            </a:endParaRPr>
          </a:p>
          <a:p>
            <a:pPr indent="-368300" lvl="0" marL="457200" rtl="0" algn="l">
              <a:spcBef>
                <a:spcPts val="0"/>
              </a:spcBef>
              <a:spcAft>
                <a:spcPts val="0"/>
              </a:spcAft>
              <a:buSzPts val="2200"/>
              <a:buFont typeface="Dosis"/>
              <a:buChar char="●"/>
            </a:pPr>
            <a:r>
              <a:rPr lang="en" sz="2200">
                <a:latin typeface="Dosis"/>
                <a:ea typeface="Dosis"/>
                <a:cs typeface="Dosis"/>
                <a:sym typeface="Dosis"/>
              </a:rPr>
              <a:t>Security</a:t>
            </a:r>
            <a:endParaRPr b="1">
              <a:solidFill>
                <a:srgbClr val="FF0000"/>
              </a:solidFill>
              <a:latin typeface="Dosis"/>
              <a:ea typeface="Dosis"/>
              <a:cs typeface="Dosis"/>
              <a:sym typeface="Dosis"/>
            </a:endParaRPr>
          </a:p>
          <a:p>
            <a:pPr indent="0" lvl="0" marL="0" rtl="0" algn="l">
              <a:spcBef>
                <a:spcPts val="0"/>
              </a:spcBef>
              <a:spcAft>
                <a:spcPts val="0"/>
              </a:spcAft>
              <a:buNone/>
            </a:pPr>
            <a:r>
              <a:t/>
            </a:r>
            <a:endParaRPr b="1">
              <a:solidFill>
                <a:srgbClr val="FF0000"/>
              </a:solidFill>
              <a:latin typeface="Dosis"/>
              <a:ea typeface="Dosis"/>
              <a:cs typeface="Dosis"/>
              <a:sym typeface="Dosis"/>
            </a:endParaRPr>
          </a:p>
          <a:p>
            <a:pPr indent="0" lvl="0" marL="0" rtl="0" algn="l">
              <a:spcBef>
                <a:spcPts val="0"/>
              </a:spcBef>
              <a:spcAft>
                <a:spcPts val="0"/>
              </a:spcAft>
              <a:buNone/>
            </a:pPr>
            <a:r>
              <a:rPr b="1" lang="en">
                <a:solidFill>
                  <a:srgbClr val="FF0000"/>
                </a:solidFill>
                <a:latin typeface="Dosis"/>
                <a:ea typeface="Dosis"/>
                <a:cs typeface="Dosis"/>
                <a:sym typeface="Dosis"/>
              </a:rPr>
              <a:t>There must be one luxury item for your 6th feature</a:t>
            </a:r>
            <a:endParaRPr b="1">
              <a:solidFill>
                <a:srgbClr val="FF0000"/>
              </a:solidFill>
              <a:latin typeface="Dosis"/>
              <a:ea typeface="Dosis"/>
              <a:cs typeface="Dosis"/>
              <a:sym typeface="Dosis"/>
            </a:endParaRPr>
          </a:p>
          <a:p>
            <a:pPr indent="0" lvl="0" marL="0" rtl="0" algn="l">
              <a:spcBef>
                <a:spcPts val="0"/>
              </a:spcBef>
              <a:spcAft>
                <a:spcPts val="0"/>
              </a:spcAft>
              <a:buNone/>
            </a:pPr>
            <a:r>
              <a:t/>
            </a:r>
            <a:endParaRPr b="1">
              <a:solidFill>
                <a:srgbClr val="FF0000"/>
              </a:solidFill>
              <a:latin typeface="Dosis"/>
              <a:ea typeface="Dosis"/>
              <a:cs typeface="Dosis"/>
              <a:sym typeface="Dosis"/>
            </a:endParaRPr>
          </a:p>
          <a:p>
            <a:pPr indent="0" lvl="0" marL="0" rtl="0" algn="l">
              <a:spcBef>
                <a:spcPts val="0"/>
              </a:spcBef>
              <a:spcAft>
                <a:spcPts val="0"/>
              </a:spcAft>
              <a:buNone/>
            </a:pPr>
            <a:r>
              <a:rPr b="1" lang="en">
                <a:solidFill>
                  <a:srgbClr val="32912D"/>
                </a:solidFill>
                <a:latin typeface="Dosis"/>
                <a:ea typeface="Dosis"/>
                <a:cs typeface="Dosis"/>
                <a:sym typeface="Dosis"/>
              </a:rPr>
              <a:t>In the box snip photos or write out what features you plan on using</a:t>
            </a:r>
            <a:endParaRPr b="1">
              <a:solidFill>
                <a:srgbClr val="32912D"/>
              </a:solidFill>
              <a:latin typeface="Dosis"/>
              <a:ea typeface="Dosis"/>
              <a:cs typeface="Dosis"/>
              <a:sym typeface="Dosis"/>
            </a:endParaRPr>
          </a:p>
        </p:txBody>
      </p:sp>
      <p:sp>
        <p:nvSpPr>
          <p:cNvPr id="143" name="Google Shape;143;p18"/>
          <p:cNvSpPr txBox="1"/>
          <p:nvPr/>
        </p:nvSpPr>
        <p:spPr>
          <a:xfrm>
            <a:off x="1902275" y="398350"/>
            <a:ext cx="4503900" cy="3873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Brainstorm several possible creative solutions</a:t>
            </a:r>
            <a:endParaRPr sz="1100">
              <a:solidFill>
                <a:schemeClr val="accent1"/>
              </a:solidFill>
              <a:latin typeface="Dosis"/>
              <a:ea typeface="Dosis"/>
              <a:cs typeface="Dosis"/>
              <a:sym typeface="Dosis"/>
            </a:endParaRPr>
          </a:p>
        </p:txBody>
      </p:sp>
      <p:sp>
        <p:nvSpPr>
          <p:cNvPr id="144" name="Google Shape;144;p18"/>
          <p:cNvSpPr txBox="1"/>
          <p:nvPr/>
        </p:nvSpPr>
        <p:spPr>
          <a:xfrm>
            <a:off x="311700" y="239788"/>
            <a:ext cx="1362300" cy="704400"/>
          </a:xfrm>
          <a:prstGeom prst="rect">
            <a:avLst/>
          </a:prstGeom>
          <a:noFill/>
          <a:ln cap="flat" cmpd="sng" w="38100">
            <a:solidFill>
              <a:srgbClr val="F8AC5E"/>
            </a:solidFill>
            <a:prstDash val="solid"/>
            <a:round/>
            <a:headEnd len="sm" w="sm" type="none"/>
            <a:tailEnd len="sm" w="sm" type="none"/>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Ideate</a:t>
            </a:r>
            <a:endParaRPr sz="1100">
              <a:solidFill>
                <a:schemeClr val="accent1"/>
              </a:solidFill>
              <a:latin typeface="Dosis"/>
              <a:ea typeface="Dosis"/>
              <a:cs typeface="Dosis"/>
              <a:sym typeface="Dosis"/>
            </a:endParaRPr>
          </a:p>
        </p:txBody>
      </p:sp>
      <p:grpSp>
        <p:nvGrpSpPr>
          <p:cNvPr id="145" name="Google Shape;145;p18"/>
          <p:cNvGrpSpPr/>
          <p:nvPr/>
        </p:nvGrpSpPr>
        <p:grpSpPr>
          <a:xfrm>
            <a:off x="311700" y="4426916"/>
            <a:ext cx="8520595" cy="515434"/>
            <a:chOff x="311700" y="4500471"/>
            <a:chExt cx="8520595" cy="572705"/>
          </a:xfrm>
        </p:grpSpPr>
        <p:pic>
          <p:nvPicPr>
            <p:cNvPr id="146" name="Google Shape;146;p18"/>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47" name="Google Shape;147;p18"/>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48" name="Google Shape;148;p18"/>
            <p:cNvGrpSpPr/>
            <p:nvPr/>
          </p:nvGrpSpPr>
          <p:grpSpPr>
            <a:xfrm>
              <a:off x="2976075" y="4602050"/>
              <a:ext cx="3191850" cy="391625"/>
              <a:chOff x="5640450" y="4688200"/>
              <a:chExt cx="3191850" cy="391625"/>
            </a:xfrm>
          </p:grpSpPr>
          <p:pic>
            <p:nvPicPr>
              <p:cNvPr id="149" name="Google Shape;149;p18"/>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50" name="Google Shape;150;p18"/>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grpSp>
        <p:nvGrpSpPr>
          <p:cNvPr id="155" name="Google Shape;155;p19"/>
          <p:cNvGrpSpPr/>
          <p:nvPr/>
        </p:nvGrpSpPr>
        <p:grpSpPr>
          <a:xfrm>
            <a:off x="311700" y="4426916"/>
            <a:ext cx="8520595" cy="515434"/>
            <a:chOff x="311700" y="4500471"/>
            <a:chExt cx="8520595" cy="572705"/>
          </a:xfrm>
        </p:grpSpPr>
        <p:pic>
          <p:nvPicPr>
            <p:cNvPr id="156" name="Google Shape;156;p19"/>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57" name="Google Shape;157;p19"/>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58" name="Google Shape;158;p19"/>
            <p:cNvGrpSpPr/>
            <p:nvPr/>
          </p:nvGrpSpPr>
          <p:grpSpPr>
            <a:xfrm>
              <a:off x="2976075" y="4602050"/>
              <a:ext cx="3191850" cy="391625"/>
              <a:chOff x="5640450" y="4688200"/>
              <a:chExt cx="3191850" cy="391625"/>
            </a:xfrm>
          </p:grpSpPr>
          <p:pic>
            <p:nvPicPr>
              <p:cNvPr id="159" name="Google Shape;159;p19"/>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60" name="Google Shape;160;p19"/>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61" name="Google Shape;161;p19"/>
          <p:cNvSpPr txBox="1"/>
          <p:nvPr>
            <p:ph idx="4294967295" type="title"/>
          </p:nvPr>
        </p:nvSpPr>
        <p:spPr>
          <a:xfrm>
            <a:off x="495750" y="309850"/>
            <a:ext cx="4938600" cy="618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1820"/>
              <a:t>Features from the lessons are limited to the following that can be included for the MICRO:BIT and BREADBOARD</a:t>
            </a:r>
            <a:endParaRPr sz="1820"/>
          </a:p>
        </p:txBody>
      </p:sp>
      <p:sp>
        <p:nvSpPr>
          <p:cNvPr id="162" name="Google Shape;162;p19"/>
          <p:cNvSpPr txBox="1"/>
          <p:nvPr>
            <p:ph idx="4294967295" type="body"/>
          </p:nvPr>
        </p:nvSpPr>
        <p:spPr>
          <a:xfrm>
            <a:off x="5004075" y="1072775"/>
            <a:ext cx="2401200" cy="2486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160">
                <a:solidFill>
                  <a:schemeClr val="accent1"/>
                </a:solidFill>
              </a:rPr>
              <a:t>Micro:bit Items</a:t>
            </a:r>
            <a:endParaRPr sz="1160">
              <a:solidFill>
                <a:schemeClr val="accent1"/>
              </a:solidFill>
            </a:endParaRPr>
          </a:p>
          <a:p>
            <a:pPr indent="-302260" lvl="0" marL="457200" rtl="0" algn="l">
              <a:lnSpc>
                <a:spcPct val="100000"/>
              </a:lnSpc>
              <a:spcBef>
                <a:spcPts val="1200"/>
              </a:spcBef>
              <a:spcAft>
                <a:spcPts val="0"/>
              </a:spcAft>
              <a:buClr>
                <a:schemeClr val="accent1"/>
              </a:buClr>
              <a:buSzPts val="1160"/>
              <a:buChar char="●"/>
            </a:pPr>
            <a:r>
              <a:rPr lang="en" sz="1160">
                <a:solidFill>
                  <a:schemeClr val="accent1"/>
                </a:solidFill>
              </a:rPr>
              <a:t>Microbit controller</a:t>
            </a:r>
            <a:endParaRPr sz="1160">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Acceleration</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Light level</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Button is pressed</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Compass heading</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Temperature</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Running time</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On shake</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On button pressed</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On logo down</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On logo up</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One pin pressed</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On screen down</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On screen up</a:t>
            </a:r>
            <a:endParaRPr sz="839">
              <a:solidFill>
                <a:schemeClr val="accent1"/>
              </a:solidFill>
            </a:endParaRPr>
          </a:p>
          <a:p>
            <a:pPr indent="-302260" lvl="0" marL="457200" rtl="0" algn="l">
              <a:lnSpc>
                <a:spcPct val="100000"/>
              </a:lnSpc>
              <a:spcBef>
                <a:spcPts val="0"/>
              </a:spcBef>
              <a:spcAft>
                <a:spcPts val="0"/>
              </a:spcAft>
              <a:buClr>
                <a:schemeClr val="accent1"/>
              </a:buClr>
              <a:buSzPts val="1160"/>
              <a:buChar char="●"/>
            </a:pPr>
            <a:r>
              <a:rPr lang="en" sz="1160">
                <a:solidFill>
                  <a:schemeClr val="accent1"/>
                </a:solidFill>
              </a:rPr>
              <a:t>Pin is pressed</a:t>
            </a:r>
            <a:endParaRPr sz="1320"/>
          </a:p>
        </p:txBody>
      </p:sp>
      <p:sp>
        <p:nvSpPr>
          <p:cNvPr id="163" name="Google Shape;163;p19"/>
          <p:cNvSpPr txBox="1"/>
          <p:nvPr>
            <p:ph idx="4294967295" type="body"/>
          </p:nvPr>
        </p:nvSpPr>
        <p:spPr>
          <a:xfrm>
            <a:off x="7287171" y="1530425"/>
            <a:ext cx="1752600" cy="2806500"/>
          </a:xfrm>
          <a:prstGeom prst="rect">
            <a:avLst/>
          </a:prstGeom>
        </p:spPr>
        <p:txBody>
          <a:bodyPr anchorCtr="0" anchor="t" bIns="91425" lIns="91425" spcFirstLastPara="1" rIns="91425" wrap="square" tIns="91425">
            <a:normAutofit fontScale="62500" lnSpcReduction="10000"/>
          </a:bodyPr>
          <a:lstStyle/>
          <a:p>
            <a:pPr indent="0" lvl="0" marL="0" rtl="0" algn="l">
              <a:spcBef>
                <a:spcPts val="0"/>
              </a:spcBef>
              <a:spcAft>
                <a:spcPts val="0"/>
              </a:spcAft>
              <a:buNone/>
            </a:pPr>
            <a:r>
              <a:rPr lang="en"/>
              <a:t>Breadboard Items</a:t>
            </a:r>
            <a:endParaRPr/>
          </a:p>
          <a:p>
            <a:pPr indent="-276225" lvl="0" marL="457200" rtl="0" algn="l">
              <a:spcBef>
                <a:spcPts val="1200"/>
              </a:spcBef>
              <a:spcAft>
                <a:spcPts val="0"/>
              </a:spcAft>
              <a:buSzPct val="100000"/>
              <a:buChar char="●"/>
            </a:pPr>
            <a:r>
              <a:rPr lang="en" sz="1200"/>
              <a:t>Button</a:t>
            </a:r>
            <a:endParaRPr sz="1200"/>
          </a:p>
          <a:p>
            <a:pPr indent="-276225" lvl="0" marL="457200" rtl="0" algn="l">
              <a:spcBef>
                <a:spcPts val="0"/>
              </a:spcBef>
              <a:spcAft>
                <a:spcPts val="0"/>
              </a:spcAft>
              <a:buSzPct val="100000"/>
              <a:buChar char="●"/>
            </a:pPr>
            <a:r>
              <a:rPr lang="en" sz="1200"/>
              <a:t>Trimpot</a:t>
            </a:r>
            <a:endParaRPr sz="1200"/>
          </a:p>
          <a:p>
            <a:pPr indent="-276225" lvl="0" marL="457200" rtl="0" algn="l">
              <a:spcBef>
                <a:spcPts val="0"/>
              </a:spcBef>
              <a:spcAft>
                <a:spcPts val="0"/>
              </a:spcAft>
              <a:buSzPct val="100000"/>
              <a:buChar char="●"/>
            </a:pPr>
            <a:r>
              <a:rPr lang="en" sz="1200"/>
              <a:t>Photocell</a:t>
            </a:r>
            <a:endParaRPr sz="1200"/>
          </a:p>
          <a:p>
            <a:pPr indent="-276225" lvl="0" marL="457200" rtl="0" algn="l">
              <a:spcBef>
                <a:spcPts val="0"/>
              </a:spcBef>
              <a:spcAft>
                <a:spcPts val="0"/>
              </a:spcAft>
              <a:buSzPct val="100000"/>
              <a:buChar char="●"/>
            </a:pPr>
            <a:r>
              <a:rPr lang="en" sz="1200"/>
              <a:t>RGB Light</a:t>
            </a:r>
            <a:endParaRPr sz="1200"/>
          </a:p>
          <a:p>
            <a:pPr indent="-276225" lvl="0" marL="457200" rtl="0" algn="l">
              <a:spcBef>
                <a:spcPts val="0"/>
              </a:spcBef>
              <a:spcAft>
                <a:spcPts val="0"/>
              </a:spcAft>
              <a:buSzPct val="100000"/>
              <a:buChar char="●"/>
            </a:pPr>
            <a:r>
              <a:rPr lang="en" sz="1200"/>
              <a:t>Switch</a:t>
            </a:r>
            <a:endParaRPr sz="1200"/>
          </a:p>
          <a:p>
            <a:pPr indent="-276225" lvl="0" marL="457200" rtl="0" algn="l">
              <a:spcBef>
                <a:spcPts val="0"/>
              </a:spcBef>
              <a:spcAft>
                <a:spcPts val="0"/>
              </a:spcAft>
              <a:buSzPct val="100000"/>
              <a:buChar char="●"/>
            </a:pPr>
            <a:r>
              <a:rPr lang="en" sz="1200"/>
              <a:t>Servo Motor</a:t>
            </a:r>
            <a:endParaRPr sz="1200"/>
          </a:p>
          <a:p>
            <a:pPr indent="-276225" lvl="0" marL="457200" rtl="0" algn="l">
              <a:spcBef>
                <a:spcPts val="0"/>
              </a:spcBef>
              <a:spcAft>
                <a:spcPts val="0"/>
              </a:spcAft>
              <a:buSzPct val="100000"/>
              <a:buChar char="●"/>
            </a:pPr>
            <a:r>
              <a:rPr lang="en" sz="1200"/>
              <a:t>Buzzer</a:t>
            </a:r>
            <a:endParaRPr sz="1200"/>
          </a:p>
          <a:p>
            <a:pPr indent="-276225" lvl="0" marL="457200" rtl="0" algn="l">
              <a:spcBef>
                <a:spcPts val="0"/>
              </a:spcBef>
              <a:spcAft>
                <a:spcPts val="0"/>
              </a:spcAft>
              <a:buSzPct val="100000"/>
              <a:buChar char="●"/>
            </a:pPr>
            <a:r>
              <a:rPr lang="en" sz="1200"/>
              <a:t>Motor</a:t>
            </a:r>
            <a:endParaRPr sz="1200"/>
          </a:p>
          <a:p>
            <a:pPr indent="-276225" lvl="0" marL="457200" rtl="0" algn="l">
              <a:spcBef>
                <a:spcPts val="0"/>
              </a:spcBef>
              <a:spcAft>
                <a:spcPts val="0"/>
              </a:spcAft>
              <a:buSzPct val="100000"/>
              <a:buChar char="●"/>
            </a:pPr>
            <a:r>
              <a:rPr lang="en" sz="1200"/>
              <a:t>Accelerometer</a:t>
            </a:r>
            <a:endParaRPr sz="1200"/>
          </a:p>
          <a:p>
            <a:pPr indent="-276225" lvl="0" marL="457200" rtl="0" algn="l">
              <a:spcBef>
                <a:spcPts val="0"/>
              </a:spcBef>
              <a:spcAft>
                <a:spcPts val="0"/>
              </a:spcAft>
              <a:buSzPct val="100000"/>
              <a:buChar char="●"/>
            </a:pPr>
            <a:r>
              <a:rPr lang="en" sz="1200"/>
              <a:t>Compass</a:t>
            </a:r>
            <a:endParaRPr sz="1200"/>
          </a:p>
          <a:p>
            <a:pPr indent="-276225" lvl="0" marL="457200" rtl="0" algn="l">
              <a:spcBef>
                <a:spcPts val="0"/>
              </a:spcBef>
              <a:spcAft>
                <a:spcPts val="0"/>
              </a:spcAft>
              <a:buSzPct val="100000"/>
              <a:buChar char="●"/>
            </a:pPr>
            <a:r>
              <a:rPr lang="en" sz="1200"/>
              <a:t>Ambient</a:t>
            </a:r>
            <a:r>
              <a:rPr lang="en" sz="1200"/>
              <a:t> Light</a:t>
            </a:r>
            <a:endParaRPr sz="1200"/>
          </a:p>
          <a:p>
            <a:pPr indent="-276225" lvl="0" marL="457200" rtl="0" algn="l">
              <a:spcBef>
                <a:spcPts val="0"/>
              </a:spcBef>
              <a:spcAft>
                <a:spcPts val="0"/>
              </a:spcAft>
              <a:buSzPct val="100000"/>
              <a:buChar char="●"/>
            </a:pPr>
            <a:r>
              <a:rPr lang="en" sz="1200"/>
              <a:t>Temperature</a:t>
            </a:r>
            <a:endParaRPr sz="1200"/>
          </a:p>
          <a:p>
            <a:pPr indent="-276225" lvl="0" marL="457200" rtl="0" algn="l">
              <a:spcBef>
                <a:spcPts val="0"/>
              </a:spcBef>
              <a:spcAft>
                <a:spcPts val="0"/>
              </a:spcAft>
              <a:buSzPct val="100000"/>
              <a:buChar char="●"/>
            </a:pPr>
            <a:r>
              <a:rPr lang="en" sz="1200"/>
              <a:t>Rainbow LED</a:t>
            </a:r>
            <a:endParaRPr sz="1200"/>
          </a:p>
          <a:p>
            <a:pPr indent="0" lvl="0" marL="457200" rtl="0" algn="l">
              <a:spcBef>
                <a:spcPts val="1200"/>
              </a:spcBef>
              <a:spcAft>
                <a:spcPts val="0"/>
              </a:spcAft>
              <a:buNone/>
            </a:pPr>
            <a:r>
              <a:rPr lang="en" sz="1200"/>
              <a:t>You are not limited to the list above.</a:t>
            </a:r>
            <a:endParaRPr sz="1200"/>
          </a:p>
          <a:p>
            <a:pPr indent="0" lvl="0" marL="0" rtl="0" algn="l">
              <a:spcBef>
                <a:spcPts val="1200"/>
              </a:spcBef>
              <a:spcAft>
                <a:spcPts val="1200"/>
              </a:spcAft>
              <a:buNone/>
            </a:pPr>
            <a:r>
              <a:t/>
            </a:r>
            <a:endParaRPr/>
          </a:p>
        </p:txBody>
      </p:sp>
      <p:pic>
        <p:nvPicPr>
          <p:cNvPr id="164" name="Google Shape;164;p19" title="Microbit"/>
          <p:cNvPicPr preferRelativeResize="0"/>
          <p:nvPr/>
        </p:nvPicPr>
        <p:blipFill rotWithShape="1">
          <a:blip r:embed="rId6">
            <a:alphaModFix/>
          </a:blip>
          <a:srcRect b="0" l="0" r="0" t="0"/>
          <a:stretch/>
        </p:blipFill>
        <p:spPr>
          <a:xfrm>
            <a:off x="311700" y="1316950"/>
            <a:ext cx="2401200" cy="2027911"/>
          </a:xfrm>
          <a:prstGeom prst="rect">
            <a:avLst/>
          </a:prstGeom>
          <a:noFill/>
          <a:ln>
            <a:noFill/>
          </a:ln>
        </p:spPr>
      </p:pic>
      <p:pic>
        <p:nvPicPr>
          <p:cNvPr descr="Shows all the parts of the starter kit" id="165" name="Google Shape;165;p19" title="Starter kit for microbit"/>
          <p:cNvPicPr preferRelativeResize="0"/>
          <p:nvPr/>
        </p:nvPicPr>
        <p:blipFill>
          <a:blip r:embed="rId7">
            <a:alphaModFix/>
          </a:blip>
          <a:stretch>
            <a:fillRect/>
          </a:stretch>
        </p:blipFill>
        <p:spPr>
          <a:xfrm>
            <a:off x="2761935" y="2638552"/>
            <a:ext cx="2152591" cy="169836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grpSp>
        <p:nvGrpSpPr>
          <p:cNvPr id="170" name="Google Shape;170;p20"/>
          <p:cNvGrpSpPr/>
          <p:nvPr/>
        </p:nvGrpSpPr>
        <p:grpSpPr>
          <a:xfrm>
            <a:off x="311700" y="4426916"/>
            <a:ext cx="8520595" cy="515434"/>
            <a:chOff x="311700" y="4500471"/>
            <a:chExt cx="8520595" cy="572705"/>
          </a:xfrm>
        </p:grpSpPr>
        <p:pic>
          <p:nvPicPr>
            <p:cNvPr id="171" name="Google Shape;171;p20"/>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72" name="Google Shape;172;p20"/>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73" name="Google Shape;173;p20"/>
            <p:cNvGrpSpPr/>
            <p:nvPr/>
          </p:nvGrpSpPr>
          <p:grpSpPr>
            <a:xfrm>
              <a:off x="2976075" y="4602050"/>
              <a:ext cx="3191850" cy="391625"/>
              <a:chOff x="5640450" y="4688200"/>
              <a:chExt cx="3191850" cy="391625"/>
            </a:xfrm>
          </p:grpSpPr>
          <p:pic>
            <p:nvPicPr>
              <p:cNvPr id="174" name="Google Shape;174;p20"/>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75" name="Google Shape;175;p20"/>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76" name="Google Shape;176;p20"/>
          <p:cNvSpPr txBox="1"/>
          <p:nvPr/>
        </p:nvSpPr>
        <p:spPr>
          <a:xfrm>
            <a:off x="588725" y="464775"/>
            <a:ext cx="5802000" cy="74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20">
                <a:solidFill>
                  <a:schemeClr val="dk1"/>
                </a:solidFill>
              </a:rPr>
              <a:t>If you </a:t>
            </a:r>
            <a:r>
              <a:rPr lang="en" sz="1820">
                <a:solidFill>
                  <a:schemeClr val="dk1"/>
                </a:solidFill>
              </a:rPr>
              <a:t>have</a:t>
            </a:r>
            <a:r>
              <a:rPr lang="en" sz="1820">
                <a:solidFill>
                  <a:schemeClr val="dk1"/>
                </a:solidFill>
              </a:rPr>
              <a:t> SMART CUTEBOT the following can be considered.</a:t>
            </a:r>
            <a:endParaRPr sz="1820">
              <a:solidFill>
                <a:schemeClr val="dk1"/>
              </a:solidFill>
            </a:endParaRPr>
          </a:p>
        </p:txBody>
      </p:sp>
      <p:sp>
        <p:nvSpPr>
          <p:cNvPr id="177" name="Google Shape;177;p20"/>
          <p:cNvSpPr/>
          <p:nvPr/>
        </p:nvSpPr>
        <p:spPr>
          <a:xfrm>
            <a:off x="619700" y="1324600"/>
            <a:ext cx="2416800" cy="9219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 u="sng">
                <a:solidFill>
                  <a:schemeClr val="hlink"/>
                </a:solidFill>
                <a:hlinkClick r:id="rId6"/>
              </a:rPr>
              <a:t>SMART CUTEBOT RESOURCE</a:t>
            </a:r>
            <a:endParaRPr b="1"/>
          </a:p>
        </p:txBody>
      </p:sp>
      <p:sp>
        <p:nvSpPr>
          <p:cNvPr id="178" name="Google Shape;178;p20"/>
          <p:cNvSpPr txBox="1"/>
          <p:nvPr/>
        </p:nvSpPr>
        <p:spPr>
          <a:xfrm>
            <a:off x="3284425" y="1325200"/>
            <a:ext cx="2982300" cy="2986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Char char="●"/>
            </a:pPr>
            <a:r>
              <a:rPr lang="en"/>
              <a:t>Speed (movement)</a:t>
            </a:r>
            <a:endParaRPr/>
          </a:p>
          <a:p>
            <a:pPr indent="-317500" lvl="0" marL="457200" rtl="0" algn="l">
              <a:spcBef>
                <a:spcPts val="0"/>
              </a:spcBef>
              <a:spcAft>
                <a:spcPts val="0"/>
              </a:spcAft>
              <a:buSzPts val="1400"/>
              <a:buChar char="●"/>
            </a:pPr>
            <a:r>
              <a:rPr lang="en"/>
              <a:t>Following a Path</a:t>
            </a:r>
            <a:endParaRPr/>
          </a:p>
          <a:p>
            <a:pPr indent="-317500" lvl="0" marL="457200" rtl="0" algn="l">
              <a:spcBef>
                <a:spcPts val="0"/>
              </a:spcBef>
              <a:spcAft>
                <a:spcPts val="0"/>
              </a:spcAft>
              <a:buSzPts val="1400"/>
              <a:buChar char="●"/>
            </a:pPr>
            <a:r>
              <a:rPr lang="en"/>
              <a:t>Move at Random</a:t>
            </a:r>
            <a:endParaRPr/>
          </a:p>
          <a:p>
            <a:pPr indent="-317500" lvl="0" marL="457200" rtl="0" algn="l">
              <a:spcBef>
                <a:spcPts val="0"/>
              </a:spcBef>
              <a:spcAft>
                <a:spcPts val="0"/>
              </a:spcAft>
              <a:buSzPts val="1400"/>
              <a:buChar char="●"/>
            </a:pPr>
            <a:r>
              <a:rPr lang="en"/>
              <a:t>Automatic Lights</a:t>
            </a:r>
            <a:endParaRPr/>
          </a:p>
          <a:p>
            <a:pPr indent="-317500" lvl="0" marL="457200" rtl="0" algn="l">
              <a:spcBef>
                <a:spcPts val="0"/>
              </a:spcBef>
              <a:spcAft>
                <a:spcPts val="0"/>
              </a:spcAft>
              <a:buSzPts val="1400"/>
              <a:buChar char="●"/>
            </a:pPr>
            <a:r>
              <a:rPr lang="en"/>
              <a:t>Steering</a:t>
            </a:r>
            <a:endParaRPr/>
          </a:p>
          <a:p>
            <a:pPr indent="-317500" lvl="0" marL="457200" rtl="0" algn="l">
              <a:spcBef>
                <a:spcPts val="0"/>
              </a:spcBef>
              <a:spcAft>
                <a:spcPts val="0"/>
              </a:spcAft>
              <a:buSzPts val="1400"/>
              <a:buChar char="●"/>
            </a:pPr>
            <a:r>
              <a:rPr lang="en"/>
              <a:t>Fall- arrest</a:t>
            </a:r>
            <a:endParaRPr/>
          </a:p>
          <a:p>
            <a:pPr indent="-317500" lvl="0" marL="457200" rtl="0" algn="l">
              <a:spcBef>
                <a:spcPts val="0"/>
              </a:spcBef>
              <a:spcAft>
                <a:spcPts val="0"/>
              </a:spcAft>
              <a:buSzPts val="1400"/>
              <a:buChar char="●"/>
            </a:pPr>
            <a:r>
              <a:rPr lang="en"/>
              <a:t>Autonomous Obstacles</a:t>
            </a:r>
            <a:endParaRPr/>
          </a:p>
          <a:p>
            <a:pPr indent="-317500" lvl="0" marL="457200" rtl="0" algn="l">
              <a:spcBef>
                <a:spcPts val="0"/>
              </a:spcBef>
              <a:spcAft>
                <a:spcPts val="0"/>
              </a:spcAft>
              <a:buSzPts val="1400"/>
              <a:buChar char="●"/>
            </a:pPr>
            <a:r>
              <a:rPr lang="en"/>
              <a:t>Car following with a fixed distance</a:t>
            </a:r>
            <a:endParaRPr/>
          </a:p>
          <a:p>
            <a:pPr indent="-317500" lvl="0" marL="457200" rtl="0" algn="l">
              <a:spcBef>
                <a:spcPts val="0"/>
              </a:spcBef>
              <a:spcAft>
                <a:spcPts val="0"/>
              </a:spcAft>
              <a:buSzPts val="1400"/>
              <a:buChar char="●"/>
            </a:pPr>
            <a:r>
              <a:rPr lang="en"/>
              <a:t>Remote control </a:t>
            </a:r>
            <a:endParaRPr/>
          </a:p>
          <a:p>
            <a:pPr indent="-317500" lvl="0" marL="457200" rtl="0" algn="l">
              <a:spcBef>
                <a:spcPts val="0"/>
              </a:spcBef>
              <a:spcAft>
                <a:spcPts val="0"/>
              </a:spcAft>
              <a:buSzPts val="1400"/>
              <a:buChar char="●"/>
            </a:pPr>
            <a:r>
              <a:rPr lang="en"/>
              <a:t>Accelerometer</a:t>
            </a:r>
            <a:endParaRPr/>
          </a:p>
          <a:p>
            <a:pPr indent="0" lvl="0" marL="0" rtl="0" algn="l">
              <a:spcBef>
                <a:spcPts val="0"/>
              </a:spcBef>
              <a:spcAft>
                <a:spcPts val="0"/>
              </a:spcAft>
              <a:buNone/>
            </a:pPr>
            <a:r>
              <a:rPr lang="en"/>
              <a:t>Extension </a:t>
            </a:r>
            <a:r>
              <a:rPr lang="en"/>
              <a:t>activities</a:t>
            </a:r>
            <a:r>
              <a:rPr lang="en"/>
              <a:t> available as well.</a:t>
            </a:r>
            <a:endParaRPr/>
          </a:p>
        </p:txBody>
      </p:sp>
      <p:sp>
        <p:nvSpPr>
          <p:cNvPr id="179" name="Google Shape;179;p20"/>
          <p:cNvSpPr/>
          <p:nvPr/>
        </p:nvSpPr>
        <p:spPr>
          <a:xfrm>
            <a:off x="619700" y="2409100"/>
            <a:ext cx="1231800" cy="921900"/>
          </a:xfrm>
          <a:prstGeom prst="roundRect">
            <a:avLst>
              <a:gd fmla="val 16667" name="adj"/>
            </a:avLst>
          </a:prstGeom>
          <a:solidFill>
            <a:srgbClr val="259DB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rPr>
              <a:t>Python</a:t>
            </a:r>
            <a:br>
              <a:rPr lang="en" sz="1800">
                <a:solidFill>
                  <a:schemeClr val="lt1"/>
                </a:solidFill>
              </a:rPr>
            </a:br>
            <a:r>
              <a:rPr lang="en" sz="1800">
                <a:solidFill>
                  <a:schemeClr val="lt1"/>
                </a:solidFill>
              </a:rPr>
              <a:t>CODE </a:t>
            </a:r>
            <a:endParaRPr sz="1800">
              <a:solidFill>
                <a:schemeClr val="lt1"/>
              </a:solidFill>
            </a:endParaRPr>
          </a:p>
        </p:txBody>
      </p:sp>
      <p:sp>
        <p:nvSpPr>
          <p:cNvPr id="180" name="Google Shape;180;p20"/>
          <p:cNvSpPr/>
          <p:nvPr/>
        </p:nvSpPr>
        <p:spPr>
          <a:xfrm>
            <a:off x="1631925" y="3142475"/>
            <a:ext cx="1231800" cy="921900"/>
          </a:xfrm>
          <a:prstGeom prst="roundRect">
            <a:avLst>
              <a:gd fmla="val 16667" name="adj"/>
            </a:avLst>
          </a:prstGeom>
          <a:solidFill>
            <a:srgbClr val="259DB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lt1"/>
                </a:solidFill>
              </a:rPr>
              <a:t>Block CODE</a:t>
            </a:r>
            <a:endParaRPr sz="1800">
              <a:solidFill>
                <a:schemeClr val="lt1"/>
              </a:solidFill>
            </a:endParaRPr>
          </a:p>
        </p:txBody>
      </p:sp>
      <p:pic>
        <p:nvPicPr>
          <p:cNvPr id="181" name="Google Shape;181;p20" title="Smart Cutebot"/>
          <p:cNvPicPr preferRelativeResize="0"/>
          <p:nvPr/>
        </p:nvPicPr>
        <p:blipFill>
          <a:blip r:embed="rId7">
            <a:alphaModFix/>
          </a:blip>
          <a:stretch>
            <a:fillRect/>
          </a:stretch>
        </p:blipFill>
        <p:spPr>
          <a:xfrm>
            <a:off x="6163500" y="1325200"/>
            <a:ext cx="2572474" cy="257247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grpSp>
        <p:nvGrpSpPr>
          <p:cNvPr id="186" name="Google Shape;186;p21"/>
          <p:cNvGrpSpPr/>
          <p:nvPr/>
        </p:nvGrpSpPr>
        <p:grpSpPr>
          <a:xfrm>
            <a:off x="311700" y="4426916"/>
            <a:ext cx="8520595" cy="515434"/>
            <a:chOff x="311700" y="4500471"/>
            <a:chExt cx="8520595" cy="572705"/>
          </a:xfrm>
        </p:grpSpPr>
        <p:pic>
          <p:nvPicPr>
            <p:cNvPr id="187" name="Google Shape;187;p21"/>
            <p:cNvPicPr preferRelativeResize="0"/>
            <p:nvPr/>
          </p:nvPicPr>
          <p:blipFill rotWithShape="1">
            <a:blip r:embed="rId3">
              <a:alphaModFix/>
            </a:blip>
            <a:srcRect b="0" l="0" r="0" t="0"/>
            <a:stretch/>
          </p:blipFill>
          <p:spPr>
            <a:xfrm>
              <a:off x="6933197" y="4500471"/>
              <a:ext cx="1899098" cy="572700"/>
            </a:xfrm>
            <a:prstGeom prst="rect">
              <a:avLst/>
            </a:prstGeom>
            <a:noFill/>
            <a:ln>
              <a:noFill/>
            </a:ln>
          </p:spPr>
        </p:pic>
        <p:pic>
          <p:nvPicPr>
            <p:cNvPr id="188" name="Google Shape;188;p21"/>
            <p:cNvPicPr preferRelativeResize="0"/>
            <p:nvPr/>
          </p:nvPicPr>
          <p:blipFill rotWithShape="1">
            <a:blip r:embed="rId4">
              <a:alphaModFix/>
            </a:blip>
            <a:srcRect b="0" l="0" r="0" t="0"/>
            <a:stretch/>
          </p:blipFill>
          <p:spPr>
            <a:xfrm>
              <a:off x="311700" y="4500475"/>
              <a:ext cx="948941" cy="572701"/>
            </a:xfrm>
            <a:prstGeom prst="rect">
              <a:avLst/>
            </a:prstGeom>
            <a:noFill/>
            <a:ln>
              <a:noFill/>
            </a:ln>
          </p:spPr>
        </p:pic>
        <p:grpSp>
          <p:nvGrpSpPr>
            <p:cNvPr id="189" name="Google Shape;189;p21"/>
            <p:cNvGrpSpPr/>
            <p:nvPr/>
          </p:nvGrpSpPr>
          <p:grpSpPr>
            <a:xfrm>
              <a:off x="2976075" y="4602050"/>
              <a:ext cx="3191850" cy="391625"/>
              <a:chOff x="5640450" y="4688200"/>
              <a:chExt cx="3191850" cy="391625"/>
            </a:xfrm>
          </p:grpSpPr>
          <p:pic>
            <p:nvPicPr>
              <p:cNvPr id="190" name="Google Shape;190;p21"/>
              <p:cNvPicPr preferRelativeResize="0"/>
              <p:nvPr/>
            </p:nvPicPr>
            <p:blipFill rotWithShape="1">
              <a:blip r:embed="rId5">
                <a:alphaModFix/>
              </a:blip>
              <a:srcRect b="0" l="0" r="0" t="0"/>
              <a:stretch/>
            </p:blipFill>
            <p:spPr>
              <a:xfrm>
                <a:off x="5640450" y="4688200"/>
                <a:ext cx="1764459" cy="369550"/>
              </a:xfrm>
              <a:prstGeom prst="rect">
                <a:avLst/>
              </a:prstGeom>
              <a:noFill/>
              <a:ln>
                <a:noFill/>
              </a:ln>
            </p:spPr>
          </p:pic>
          <p:sp>
            <p:nvSpPr>
              <p:cNvPr id="191" name="Google Shape;191;p21"/>
              <p:cNvSpPr txBox="1"/>
              <p:nvPr/>
            </p:nvSpPr>
            <p:spPr>
              <a:xfrm>
                <a:off x="7404900" y="4703625"/>
                <a:ext cx="1427400" cy="376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000"/>
                  <a:buFont typeface="Arial"/>
                  <a:buNone/>
                </a:pPr>
                <a:r>
                  <a:rPr b="1" i="0" lang="en" sz="1000" u="none" cap="none" strike="noStrike">
                    <a:solidFill>
                      <a:srgbClr val="000000"/>
                    </a:solidFill>
                    <a:latin typeface="Montserrat"/>
                    <a:ea typeface="Montserrat"/>
                    <a:cs typeface="Montserrat"/>
                    <a:sym typeface="Montserrat"/>
                  </a:rPr>
                  <a:t>ovin-navigator.ca</a:t>
                </a:r>
                <a:endParaRPr b="1" i="0" sz="1000" u="none" cap="none" strike="noStrike">
                  <a:solidFill>
                    <a:srgbClr val="000000"/>
                  </a:solidFill>
                  <a:latin typeface="Montserrat"/>
                  <a:ea typeface="Montserrat"/>
                  <a:cs typeface="Montserrat"/>
                  <a:sym typeface="Montserrat"/>
                </a:endParaRPr>
              </a:p>
            </p:txBody>
          </p:sp>
        </p:grpSp>
      </p:grpSp>
      <p:sp>
        <p:nvSpPr>
          <p:cNvPr id="192" name="Google Shape;192;p21"/>
          <p:cNvSpPr/>
          <p:nvPr/>
        </p:nvSpPr>
        <p:spPr>
          <a:xfrm>
            <a:off x="311700" y="1138700"/>
            <a:ext cx="2727900" cy="143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1"/>
          <p:cNvSpPr txBox="1"/>
          <p:nvPr/>
        </p:nvSpPr>
        <p:spPr>
          <a:xfrm>
            <a:off x="311700" y="239788"/>
            <a:ext cx="1362300" cy="704400"/>
          </a:xfrm>
          <a:prstGeom prst="rect">
            <a:avLst/>
          </a:prstGeom>
          <a:noFill/>
          <a:ln cap="flat" cmpd="sng" w="38100">
            <a:solidFill>
              <a:srgbClr val="F8AC5E"/>
            </a:solidFill>
            <a:prstDash val="solid"/>
            <a:round/>
            <a:headEnd len="sm" w="sm" type="none"/>
            <a:tailEnd len="sm" w="sm" type="none"/>
          </a:ln>
        </p:spPr>
        <p:txBody>
          <a:bodyPr anchorCtr="0" anchor="ctr" bIns="74300" lIns="74300" spcFirstLastPara="1" rIns="74300" wrap="square" tIns="74300">
            <a:noAutofit/>
          </a:bodyPr>
          <a:lstStyle/>
          <a:p>
            <a:pPr indent="0" lvl="0" marL="0" marR="0" rtl="0" algn="ctr">
              <a:lnSpc>
                <a:spcPct val="90000"/>
              </a:lnSpc>
              <a:spcBef>
                <a:spcPts val="0"/>
              </a:spcBef>
              <a:spcAft>
                <a:spcPts val="0"/>
              </a:spcAft>
              <a:buClr>
                <a:srgbClr val="FF0000"/>
              </a:buClr>
              <a:buSzPts val="2000"/>
              <a:buFont typeface="Calibri"/>
              <a:buNone/>
            </a:pPr>
            <a:r>
              <a:rPr lang="en" sz="2000">
                <a:solidFill>
                  <a:schemeClr val="accent1"/>
                </a:solidFill>
                <a:latin typeface="Dosis"/>
                <a:ea typeface="Dosis"/>
                <a:cs typeface="Dosis"/>
                <a:sym typeface="Dosis"/>
              </a:rPr>
              <a:t>Prototype</a:t>
            </a:r>
            <a:endParaRPr sz="1100">
              <a:solidFill>
                <a:schemeClr val="accent1"/>
              </a:solidFill>
              <a:latin typeface="Dosis"/>
              <a:ea typeface="Dosis"/>
              <a:cs typeface="Dosis"/>
              <a:sym typeface="Dosis"/>
            </a:endParaRPr>
          </a:p>
        </p:txBody>
      </p:sp>
      <p:sp>
        <p:nvSpPr>
          <p:cNvPr id="194" name="Google Shape;194;p21"/>
          <p:cNvSpPr txBox="1"/>
          <p:nvPr/>
        </p:nvSpPr>
        <p:spPr>
          <a:xfrm>
            <a:off x="1778675" y="409900"/>
            <a:ext cx="4356300" cy="364200"/>
          </a:xfrm>
          <a:prstGeom prst="rect">
            <a:avLst/>
          </a:prstGeom>
          <a:noFill/>
          <a:ln>
            <a:noFill/>
          </a:ln>
        </p:spPr>
        <p:txBody>
          <a:bodyPr anchorCtr="0" anchor="t" bIns="34275" lIns="68575" spcFirstLastPara="1" rIns="68575" wrap="square" tIns="34275">
            <a:normAutofit/>
          </a:bodyPr>
          <a:lstStyle/>
          <a:p>
            <a:pPr indent="0" lvl="0" marL="0" marR="0" rtl="0" algn="l">
              <a:lnSpc>
                <a:spcPct val="100000"/>
              </a:lnSpc>
              <a:spcBef>
                <a:spcPts val="0"/>
              </a:spcBef>
              <a:spcAft>
                <a:spcPts val="0"/>
              </a:spcAft>
              <a:buClr>
                <a:schemeClr val="lt1"/>
              </a:buClr>
              <a:buSzPts val="1400"/>
              <a:buFont typeface="Arial"/>
              <a:buNone/>
            </a:pPr>
            <a:r>
              <a:rPr lang="en" sz="1400">
                <a:solidFill>
                  <a:schemeClr val="accent1"/>
                </a:solidFill>
                <a:latin typeface="Dosis"/>
                <a:ea typeface="Dosis"/>
                <a:cs typeface="Dosis"/>
                <a:sym typeface="Dosis"/>
              </a:rPr>
              <a:t>Construct rough drafts or sketches of your 6 ideas</a:t>
            </a:r>
            <a:endParaRPr sz="1100">
              <a:solidFill>
                <a:schemeClr val="accent1"/>
              </a:solidFill>
              <a:latin typeface="Dosis"/>
              <a:ea typeface="Dosis"/>
              <a:cs typeface="Dosis"/>
              <a:sym typeface="Dosis"/>
            </a:endParaRPr>
          </a:p>
        </p:txBody>
      </p:sp>
      <p:sp>
        <p:nvSpPr>
          <p:cNvPr id="195" name="Google Shape;195;p21"/>
          <p:cNvSpPr/>
          <p:nvPr/>
        </p:nvSpPr>
        <p:spPr>
          <a:xfrm>
            <a:off x="3137475" y="1138700"/>
            <a:ext cx="2727900" cy="143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21"/>
          <p:cNvSpPr/>
          <p:nvPr/>
        </p:nvSpPr>
        <p:spPr>
          <a:xfrm>
            <a:off x="5963249" y="1138700"/>
            <a:ext cx="2727900" cy="143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21"/>
          <p:cNvSpPr/>
          <p:nvPr/>
        </p:nvSpPr>
        <p:spPr>
          <a:xfrm>
            <a:off x="311700" y="2708650"/>
            <a:ext cx="2727900" cy="143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1"/>
          <p:cNvSpPr/>
          <p:nvPr/>
        </p:nvSpPr>
        <p:spPr>
          <a:xfrm>
            <a:off x="3137475" y="2708650"/>
            <a:ext cx="2727900" cy="143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1"/>
          <p:cNvSpPr/>
          <p:nvPr/>
        </p:nvSpPr>
        <p:spPr>
          <a:xfrm>
            <a:off x="5963249" y="2708650"/>
            <a:ext cx="2727900" cy="1433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