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
      <p:font typeface="Montserra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37" Type="http://schemas.openxmlformats.org/officeDocument/2006/relationships/font" Target="fonts/Montserrat-regular.fntdata"/><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39" Type="http://schemas.openxmlformats.org/officeDocument/2006/relationships/font" Target="fonts/Montserrat-italic.fntdata"/><Relationship Id="rId16" Type="http://schemas.openxmlformats.org/officeDocument/2006/relationships/slide" Target="slides/slide11.xml"/><Relationship Id="rId38" Type="http://schemas.openxmlformats.org/officeDocument/2006/relationships/font" Target="fonts/Montserra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5612f41cc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25612f41cc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511fa8341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511fa8341c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511fa8341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2511fa8341c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511fa8341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2511fa8341c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11fa8341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511fa8341c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11fa8341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2511fa8341c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4.jpg"/><Relationship Id="rId7" Type="http://schemas.openxmlformats.org/officeDocument/2006/relationships/image" Target="../media/image29.jpg"/></Relationships>
</file>

<file path=ppt/slides/_rels/slide11.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png"/><Relationship Id="rId13" Type="http://schemas.openxmlformats.org/officeDocument/2006/relationships/hyperlink" Target="https://academy.titansofcnc.com/files/Fundamentals_of_CNC_Machining.pdf" TargetMode="External"/><Relationship Id="rId12"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afdc.energy.gov/vehicles/how-do-all-electric-cars-work" TargetMode="External"/><Relationship Id="rId4" Type="http://schemas.openxmlformats.org/officeDocument/2006/relationships/hyperlink" Target="https://formlabs.com/blog/diy-injection-molding/" TargetMode="External"/><Relationship Id="rId9" Type="http://schemas.openxmlformats.org/officeDocument/2006/relationships/hyperlink" Target="https://titansofcnc.com/" TargetMode="External"/><Relationship Id="rId15" Type="http://schemas.openxmlformats.org/officeDocument/2006/relationships/hyperlink" Target="https://www.technologystudent.com/grp08/manu1.html" TargetMode="External"/><Relationship Id="rId14" Type="http://schemas.openxmlformats.org/officeDocument/2006/relationships/hyperlink" Target="https://www.technologystudent.com/" TargetMode="External"/><Relationship Id="rId16" Type="http://schemas.openxmlformats.org/officeDocument/2006/relationships/hyperlink" Target="https://www.octe.ca/en/resources/safety/safedocs" TargetMode="External"/><Relationship Id="rId5" Type="http://schemas.openxmlformats.org/officeDocument/2006/relationships/hyperlink" Target="https://formlabs.com/blog/diy-injection-molding/" TargetMode="External"/><Relationship Id="rId6" Type="http://schemas.openxmlformats.org/officeDocument/2006/relationships/hyperlink" Target="https://formlabs.com/blog/diy-injection-molding/" TargetMode="External"/><Relationship Id="rId7" Type="http://schemas.openxmlformats.org/officeDocument/2006/relationships/hyperlink" Target="https://www.youtube.com/watch?v=MhoAIDz4Bhw" TargetMode="External"/><Relationship Id="rId8" Type="http://schemas.openxmlformats.org/officeDocument/2006/relationships/hyperlink" Target="https://www.youtube.com/watch?v=tf8CCyL3BY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ovin-navigator.ca/" TargetMode="External"/><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hyperlink" Target="https://docs.google.com/document/d/1Yc1EcHk0R361BuxmEZvgkXkTrxt-YwtnSROGZ4L4MTo/view" TargetMode="External"/><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hyperlink" Target="https://docs.google.com/document/d/1VWh3f5m1mUdyd_KLWyYCr0qHYrlIdeOAtbttz_Q2y4g/view"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s://docs.google.com/document/d/1s75gK1YS-tVIr1Y75oYiqsXn6sPMd6Eu5qjm3YCb3rs/view" TargetMode="External"/><Relationship Id="rId10" Type="http://schemas.openxmlformats.org/officeDocument/2006/relationships/hyperlink" Target="https://docs.google.com/document/d/1UbmZp5i49Ea62dXBQ3BvuSeylR109KGO_0H_x0K2TwQ/view"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hyperlink" Target="https://docs.google.com/document/d/1UbmZp5i49Ea62dXBQ3BvuSeylR109KGO_0H_x0K2TwQ/view" TargetMode="External"/><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hyperlink" Target="https://docs.google.com/document/d/1UbmZp5i49Ea62dXBQ3BvuSeylR109KGO_0H_x0K2TwQ/vie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hyperlink" Target="https://docs.google.com/document/d/1fZxQq6jh6T1zoLLNmphoG9Cw2oFdYKYbhpJVWR3kvSk/view" TargetMode="External"/><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hyperlink" Target="https://docs.google.com/document/d/1fZxQq6jh6T1zoLLNmphoG9Cw2oFdYKYbhpJVWR3kvSk/view" TargetMode="External"/><Relationship Id="rId8" Type="http://schemas.openxmlformats.org/officeDocument/2006/relationships/hyperlink" Target="https://docs.google.com/document/d/1fZxQq6jh6T1zoLLNmphoG9Cw2oFdYKYbhpJVWR3kvSk/vie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2.jpg"/><Relationship Id="rId7" Type="http://schemas.openxmlformats.org/officeDocument/2006/relationships/image" Target="../media/image20.jpg"/><Relationship Id="rId8"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9.jpg"/><Relationship Id="rId5" Type="http://schemas.openxmlformats.org/officeDocument/2006/relationships/image" Target="../media/image2.png"/><Relationship Id="rId6" Type="http://schemas.openxmlformats.org/officeDocument/2006/relationships/image" Target="../media/image32.jpg"/><Relationship Id="rId7" Type="http://schemas.openxmlformats.org/officeDocument/2006/relationships/image" Target="../media/image34.jpg"/><Relationship Id="rId8" Type="http://schemas.openxmlformats.org/officeDocument/2006/relationships/image" Target="../media/image25.jpg"/></Relationships>
</file>

<file path=ppt/slides/_rels/slide21.xml.rels><?xml version="1.0" encoding="UTF-8" standalone="yes"?><Relationships xmlns="http://schemas.openxmlformats.org/package/2006/relationships"><Relationship Id="rId10"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24.jpg"/><Relationship Id="rId5" Type="http://schemas.openxmlformats.org/officeDocument/2006/relationships/image" Target="../media/image2.png"/><Relationship Id="rId6" Type="http://schemas.openxmlformats.org/officeDocument/2006/relationships/image" Target="../media/image30.jpg"/><Relationship Id="rId7" Type="http://schemas.openxmlformats.org/officeDocument/2006/relationships/image" Target="../media/image23.jpg"/><Relationship Id="rId8" Type="http://schemas.openxmlformats.org/officeDocument/2006/relationships/image" Target="../media/image36.jpg"/></Relationships>
</file>

<file path=ppt/slides/_rels/slide22.xml.rels><?xml version="1.0" encoding="UTF-8" standalone="yes"?><Relationships xmlns="http://schemas.openxmlformats.org/package/2006/relationships"><Relationship Id="rId11" Type="http://schemas.openxmlformats.org/officeDocument/2006/relationships/hyperlink" Target="https://drive.google.com/file/d/1axjKGfif6zhMRVtUYgGYtxcHQ13v7dvS/view?usp=drive_link" TargetMode="External"/><Relationship Id="rId10" Type="http://schemas.openxmlformats.org/officeDocument/2006/relationships/hyperlink" Target="https://drive.google.com/file/d/1ypmb_n83dE8SMc8kcHmJzZFXDIFYIVBP/view?usp=drive_link" TargetMode="External"/><Relationship Id="rId13" Type="http://schemas.openxmlformats.org/officeDocument/2006/relationships/hyperlink" Target="https://drive.google.com/file/d/1WDr0y_ZBFrlIBntdEgfNlJWdk31CUGZ5/view?usp=drive_link" TargetMode="External"/><Relationship Id="rId12" Type="http://schemas.openxmlformats.org/officeDocument/2006/relationships/hyperlink" Target="https://drive.google.com/file/d/1OJB7Wusp-qZLaSRRkf7zf_OOqFgcIUDK/view?usp=drive_link"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18.png"/></Relationships>
</file>

<file path=ppt/slides/_rels/slide23.xml.rels><?xml version="1.0" encoding="UTF-8" standalone="yes"?><Relationships xmlns="http://schemas.openxmlformats.org/package/2006/relationships"><Relationship Id="rId11" Type="http://schemas.openxmlformats.org/officeDocument/2006/relationships/hyperlink" Target="https://drive.google.com/file/d/1e3HvsnaPVjiD0TPRvC8goUHpaqCQdhLD/view?usp=sharing" TargetMode="External"/><Relationship Id="rId10" Type="http://schemas.openxmlformats.org/officeDocument/2006/relationships/hyperlink" Target="https://drive.google.com/file/d/1e3HvsnaPVjiD0TPRvC8goUHpaqCQdhLD/view?usp=sharing"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hyperlink" Target="https://drive.google.com/file/d/1YAb74dQBl3VZXTuXv3L8B1Dei-pp12Ep/view?usp=sharing" TargetMode="External"/><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26.png"/><Relationship Id="rId8" Type="http://schemas.openxmlformats.org/officeDocument/2006/relationships/hyperlink" Target="https://drive.google.com/file/d/1YAb74dQBl3VZXTuXv3L8B1Dei-pp12Ep/view?usp=sharing" TargetMode="External"/></Relationships>
</file>

<file path=ppt/slides/_rels/slide24.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formlabs.com/blog/diy-injection-molding/" TargetMode="External"/><Relationship Id="rId4" Type="http://schemas.openxmlformats.org/officeDocument/2006/relationships/hyperlink" Target="https://formlabs.com/blog/diy-injection-molding/" TargetMode="External"/><Relationship Id="rId9" Type="http://schemas.openxmlformats.org/officeDocument/2006/relationships/image" Target="../media/image8.png"/><Relationship Id="rId5" Type="http://schemas.openxmlformats.org/officeDocument/2006/relationships/hyperlink" Target="https://formlabs.com/blog/diy-injection-molding/" TargetMode="External"/><Relationship Id="rId6" Type="http://schemas.openxmlformats.org/officeDocument/2006/relationships/hyperlink" Target="https://www.youtube.com/watch?v=MhoAIDz4Bhw" TargetMode="External"/><Relationship Id="rId7" Type="http://schemas.openxmlformats.org/officeDocument/2006/relationships/hyperlink" Target="https://www.youtube.com/watch?v=tf8CCyL3BYE" TargetMode="External"/><Relationship Id="rId8"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hyperlink" Target="https://drive.google.com/file/d/10BwszhqEDoNQ5BSCGjlmmJLGUUl8wlkM/view?usp=drive_link" TargetMode="External"/><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hyperlink" Target="https://drive.google.com/file/d/10BwszhqEDoNQ5BSCGjlmmJLGUUl8wlkM/view?usp=drive_link" TargetMode="External"/><Relationship Id="rId8" Type="http://schemas.openxmlformats.org/officeDocument/2006/relationships/hyperlink" Target="https://drive.google.com/file/d/10BwszhqEDoNQ5BSCGjlmmJLGUUl8wlkM/view?usp=drive_link" TargetMode="External"/></Relationships>
</file>

<file path=ppt/slides/_rels/slide26.xml.rels><?xml version="1.0" encoding="UTF-8" standalone="yes"?><Relationships xmlns="http://schemas.openxmlformats.org/package/2006/relationships"><Relationship Id="rId11" Type="http://schemas.openxmlformats.org/officeDocument/2006/relationships/hyperlink" Target="https://drive.google.com/file/d/11PuDFIzkPp3SvPrWEPT0nvdv0PH69vzU/view?usp=sharing" TargetMode="External"/><Relationship Id="rId10"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37.jp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33.jpg"/><Relationship Id="rId8"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hyperlink" Target="https://drive.google.com/file/d/10BwszhqEDoNQ5BSCGjlmmJLGUUl8wlkM/view?usp=drive_link" TargetMode="External"/><Relationship Id="rId7" Type="http://schemas.openxmlformats.org/officeDocument/2006/relationships/hyperlink" Target="https://drive.google.com/file/d/1z_-sJF_WzOdecuq7HEOLUXMtJVyLiXtL/view?usp=drive_link" TargetMode="External"/><Relationship Id="rId8" Type="http://schemas.openxmlformats.org/officeDocument/2006/relationships/hyperlink" Target="https://drive.google.com/file/d/1zx87bG5OXbAWw6ImtRvTPu9FQw0FkOzd/view?usp=drive_lin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5100"/>
              <a:t>Injection </a:t>
            </a:r>
            <a:r>
              <a:rPr lang="en" sz="5100"/>
              <a:t>mould</a:t>
            </a:r>
            <a:r>
              <a:rPr lang="en" sz="5100"/>
              <a:t> Manufacturing</a:t>
            </a:r>
            <a:endParaRPr sz="5100"/>
          </a:p>
        </p:txBody>
      </p:sp>
      <p:sp>
        <p:nvSpPr>
          <p:cNvPr id="55" name="Google Shape;55;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
                <a:solidFill>
                  <a:schemeClr val="dk1"/>
                </a:solidFill>
              </a:rPr>
              <a:t>BBT Area: Manufacturing</a:t>
            </a:r>
            <a:endParaRPr>
              <a:solidFill>
                <a:schemeClr val="dk1"/>
              </a:solidFill>
            </a:endParaRPr>
          </a:p>
          <a:p>
            <a:pPr indent="0" lvl="0" marL="0" rtl="0" algn="ctr">
              <a:lnSpc>
                <a:spcPct val="100000"/>
              </a:lnSpc>
              <a:spcBef>
                <a:spcPts val="0"/>
              </a:spcBef>
              <a:spcAft>
                <a:spcPts val="0"/>
              </a:spcAft>
              <a:buSzPct val="117647"/>
              <a:buNone/>
            </a:pPr>
            <a:r>
              <a:rPr lang="en">
                <a:solidFill>
                  <a:schemeClr val="dk1"/>
                </a:solidFill>
              </a:rPr>
              <a:t>Target Courses: TMJ3M TMJ4M</a:t>
            </a:r>
            <a:endParaRPr>
              <a:solidFill>
                <a:schemeClr val="dk1"/>
              </a:solidFill>
            </a:endParaRPr>
          </a:p>
        </p:txBody>
      </p:sp>
      <p:grpSp>
        <p:nvGrpSpPr>
          <p:cNvPr id="56" name="Google Shape;56;p13"/>
          <p:cNvGrpSpPr/>
          <p:nvPr/>
        </p:nvGrpSpPr>
        <p:grpSpPr>
          <a:xfrm>
            <a:off x="311695" y="-8"/>
            <a:ext cx="8832305" cy="4941758"/>
            <a:chOff x="311695" y="-8"/>
            <a:chExt cx="8832305" cy="4941758"/>
          </a:xfrm>
        </p:grpSpPr>
        <p:pic>
          <p:nvPicPr>
            <p:cNvPr id="57" name="Google Shape;57;p13"/>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58" name="Google Shape;58;p13"/>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59" name="Google Shape;59;p13"/>
            <p:cNvGrpSpPr/>
            <p:nvPr/>
          </p:nvGrpSpPr>
          <p:grpSpPr>
            <a:xfrm>
              <a:off x="5559900" y="3942850"/>
              <a:ext cx="3584100" cy="998900"/>
              <a:chOff x="5827475" y="4141275"/>
              <a:chExt cx="3584100" cy="998900"/>
            </a:xfrm>
          </p:grpSpPr>
          <p:sp>
            <p:nvSpPr>
              <p:cNvPr id="60" name="Google Shape;60;p13"/>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61" name="Google Shape;61;p13"/>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Project Exemplars </a:t>
            </a:r>
            <a:endParaRPr/>
          </a:p>
        </p:txBody>
      </p:sp>
      <p:grpSp>
        <p:nvGrpSpPr>
          <p:cNvPr id="163" name="Google Shape;163;p22"/>
          <p:cNvGrpSpPr/>
          <p:nvPr/>
        </p:nvGrpSpPr>
        <p:grpSpPr>
          <a:xfrm>
            <a:off x="311700" y="4500471"/>
            <a:ext cx="8520595" cy="572705"/>
            <a:chOff x="311700" y="4500471"/>
            <a:chExt cx="8520595" cy="572705"/>
          </a:xfrm>
        </p:grpSpPr>
        <p:pic>
          <p:nvPicPr>
            <p:cNvPr id="164" name="Google Shape;164;p2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65" name="Google Shape;165;p2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66" name="Google Shape;166;p22"/>
            <p:cNvGrpSpPr/>
            <p:nvPr/>
          </p:nvGrpSpPr>
          <p:grpSpPr>
            <a:xfrm>
              <a:off x="2976075" y="4602050"/>
              <a:ext cx="3191850" cy="369550"/>
              <a:chOff x="5640450" y="4688200"/>
              <a:chExt cx="3191850" cy="369550"/>
            </a:xfrm>
          </p:grpSpPr>
          <p:pic>
            <p:nvPicPr>
              <p:cNvPr id="167" name="Google Shape;167;p2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68" name="Google Shape;168;p2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69" name="Google Shape;169;p22"/>
          <p:cNvSpPr txBox="1"/>
          <p:nvPr/>
        </p:nvSpPr>
        <p:spPr>
          <a:xfrm>
            <a:off x="3725700" y="3339725"/>
            <a:ext cx="178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2"/>
          <p:cNvSpPr txBox="1"/>
          <p:nvPr/>
        </p:nvSpPr>
        <p:spPr>
          <a:xfrm>
            <a:off x="3985625" y="3301125"/>
            <a:ext cx="453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lastic washers and 2 part aluminum mold" id="171" name="Google Shape;171;p22" title="Project Exemplars"/>
          <p:cNvPicPr preferRelativeResize="0"/>
          <p:nvPr/>
        </p:nvPicPr>
        <p:blipFill>
          <a:blip r:embed="rId6">
            <a:alphaModFix/>
          </a:blip>
          <a:stretch>
            <a:fillRect/>
          </a:stretch>
        </p:blipFill>
        <p:spPr>
          <a:xfrm>
            <a:off x="152400" y="1170125"/>
            <a:ext cx="3833226" cy="2565677"/>
          </a:xfrm>
          <a:prstGeom prst="rect">
            <a:avLst/>
          </a:prstGeom>
          <a:noFill/>
          <a:ln>
            <a:noFill/>
          </a:ln>
        </p:spPr>
      </p:pic>
      <p:pic>
        <p:nvPicPr>
          <p:cNvPr descr="2 part aluminum mold" id="172" name="Google Shape;172;p22" title="Project Exemplars"/>
          <p:cNvPicPr preferRelativeResize="0"/>
          <p:nvPr/>
        </p:nvPicPr>
        <p:blipFill>
          <a:blip r:embed="rId7">
            <a:alphaModFix/>
          </a:blip>
          <a:stretch>
            <a:fillRect/>
          </a:stretch>
        </p:blipFill>
        <p:spPr>
          <a:xfrm rot="-5400000">
            <a:off x="4935011" y="552886"/>
            <a:ext cx="2638126" cy="38726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Outside Resources and References</a:t>
            </a:r>
            <a:endParaRPr/>
          </a:p>
        </p:txBody>
      </p:sp>
      <p:sp>
        <p:nvSpPr>
          <p:cNvPr id="178" name="Google Shape;178;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100">
                <a:solidFill>
                  <a:schemeClr val="dk1"/>
                </a:solidFill>
              </a:rPr>
              <a:t>Electric and other car types</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3">
                  <a:extLst>
                    <a:ext uri="{A12FA001-AC4F-418D-AE19-62706E023703}">
                      <ahyp:hlinkClr val="tx"/>
                    </a:ext>
                  </a:extLst>
                </a:hlinkClick>
              </a:rPr>
              <a:t>How Do All-Electric Cars Work?</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Injection </a:t>
            </a:r>
            <a:r>
              <a:rPr lang="en" sz="1100">
                <a:solidFill>
                  <a:schemeClr val="dk1"/>
                </a:solidFill>
              </a:rPr>
              <a:t>mould</a:t>
            </a:r>
            <a:r>
              <a:rPr lang="en" sz="1100">
                <a:solidFill>
                  <a:schemeClr val="dk1"/>
                </a:solidFill>
              </a:rPr>
              <a:t> making 3D printing</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val="tx"/>
                    </a:ext>
                  </a:extLst>
                </a:hlinkClick>
              </a:rPr>
              <a:t>https://formlabs.com/blog/diy-injection-</a:t>
            </a:r>
            <a:r>
              <a:rPr lang="en" sz="1100" u="sng">
                <a:solidFill>
                  <a:srgbClr val="1155CC"/>
                </a:solidFill>
                <a:hlinkClick r:id="rId5">
                  <a:extLst>
                    <a:ext uri="{A12FA001-AC4F-418D-AE19-62706E023703}">
                      <ahyp:hlinkClr val="tx"/>
                    </a:ext>
                  </a:extLst>
                </a:hlinkClick>
              </a:rPr>
              <a:t>mould</a:t>
            </a:r>
            <a:r>
              <a:rPr lang="en" sz="1100" u="sng">
                <a:solidFill>
                  <a:srgbClr val="1155CC"/>
                </a:solidFill>
                <a:hlinkClick r:id="rId6">
                  <a:extLst>
                    <a:ext uri="{A12FA001-AC4F-418D-AE19-62706E023703}">
                      <ahyp:hlinkClr val="tx"/>
                    </a:ext>
                  </a:extLst>
                </a:hlinkClick>
              </a:rPr>
              <a:t>ing/</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rgbClr val="0F0F0F"/>
                </a:solidFill>
                <a:latin typeface="Roboto"/>
                <a:ea typeface="Roboto"/>
                <a:cs typeface="Roboto"/>
                <a:sym typeface="Roboto"/>
              </a:rPr>
              <a:t>Injection </a:t>
            </a:r>
            <a:r>
              <a:rPr lang="en" sz="1100">
                <a:solidFill>
                  <a:srgbClr val="0F0F0F"/>
                </a:solidFill>
                <a:latin typeface="Roboto"/>
                <a:ea typeface="Roboto"/>
                <a:cs typeface="Roboto"/>
                <a:sym typeface="Roboto"/>
              </a:rPr>
              <a:t>mould</a:t>
            </a:r>
            <a:r>
              <a:rPr lang="en" sz="1100">
                <a:solidFill>
                  <a:srgbClr val="0F0F0F"/>
                </a:solidFill>
                <a:latin typeface="Roboto"/>
                <a:ea typeface="Roboto"/>
                <a:cs typeface="Roboto"/>
                <a:sym typeface="Roboto"/>
              </a:rPr>
              <a:t>ing: </a:t>
            </a:r>
            <a:r>
              <a:rPr lang="en" sz="1100">
                <a:solidFill>
                  <a:srgbClr val="0F0F0F"/>
                </a:solidFill>
                <a:latin typeface="Roboto"/>
                <a:ea typeface="Roboto"/>
                <a:cs typeface="Roboto"/>
                <a:sym typeface="Roboto"/>
              </a:rPr>
              <a:t>mould</a:t>
            </a:r>
            <a:r>
              <a:rPr lang="en" sz="1100">
                <a:solidFill>
                  <a:srgbClr val="0F0F0F"/>
                </a:solidFill>
                <a:latin typeface="Roboto"/>
                <a:ea typeface="Roboto"/>
                <a:cs typeface="Roboto"/>
                <a:sym typeface="Roboto"/>
              </a:rPr>
              <a:t> Design &amp; Making</a:t>
            </a:r>
            <a:endParaRPr sz="1100">
              <a:solidFill>
                <a:srgbClr val="0F0F0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7">
                  <a:extLst>
                    <a:ext uri="{A12FA001-AC4F-418D-AE19-62706E023703}">
                      <ahyp:hlinkClr val="tx"/>
                    </a:ext>
                  </a:extLst>
                </a:hlinkClick>
              </a:rPr>
              <a:t>https://www.youtube.com/watch?v=MhoAIDz4Bhw</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Tesla Giga Press</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8">
                  <a:extLst>
                    <a:ext uri="{A12FA001-AC4F-418D-AE19-62706E023703}">
                      <ahyp:hlinkClr val="tx"/>
                    </a:ext>
                  </a:extLst>
                </a:hlinkClick>
              </a:rPr>
              <a:t>The Incredible Logistics Of The Tesla Giga Press!</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Titans of CNC</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9">
                  <a:extLst>
                    <a:ext uri="{A12FA001-AC4F-418D-AE19-62706E023703}">
                      <ahyp:hlinkClr val="tx"/>
                    </a:ext>
                  </a:extLst>
                </a:hlinkClick>
              </a:rPr>
              <a:t>https://titansofcnc.com/</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grpSp>
        <p:nvGrpSpPr>
          <p:cNvPr id="179" name="Google Shape;179;p23"/>
          <p:cNvGrpSpPr/>
          <p:nvPr/>
        </p:nvGrpSpPr>
        <p:grpSpPr>
          <a:xfrm>
            <a:off x="311700" y="4500471"/>
            <a:ext cx="8520595" cy="572705"/>
            <a:chOff x="311700" y="4500471"/>
            <a:chExt cx="8520595" cy="572705"/>
          </a:xfrm>
        </p:grpSpPr>
        <p:pic>
          <p:nvPicPr>
            <p:cNvPr id="180" name="Google Shape;180;p23"/>
            <p:cNvPicPr preferRelativeResize="0"/>
            <p:nvPr/>
          </p:nvPicPr>
          <p:blipFill rotWithShape="1">
            <a:blip r:embed="rId10">
              <a:alphaModFix/>
            </a:blip>
            <a:srcRect b="0" l="0" r="0" t="0"/>
            <a:stretch/>
          </p:blipFill>
          <p:spPr>
            <a:xfrm>
              <a:off x="6933197" y="4500471"/>
              <a:ext cx="1899098" cy="572700"/>
            </a:xfrm>
            <a:prstGeom prst="rect">
              <a:avLst/>
            </a:prstGeom>
            <a:noFill/>
            <a:ln>
              <a:noFill/>
            </a:ln>
          </p:spPr>
        </p:pic>
        <p:pic>
          <p:nvPicPr>
            <p:cNvPr id="181" name="Google Shape;181;p23"/>
            <p:cNvPicPr preferRelativeResize="0"/>
            <p:nvPr/>
          </p:nvPicPr>
          <p:blipFill rotWithShape="1">
            <a:blip r:embed="rId11">
              <a:alphaModFix/>
            </a:blip>
            <a:srcRect b="0" l="0" r="0" t="0"/>
            <a:stretch/>
          </p:blipFill>
          <p:spPr>
            <a:xfrm>
              <a:off x="311700" y="4500475"/>
              <a:ext cx="948941" cy="572701"/>
            </a:xfrm>
            <a:prstGeom prst="rect">
              <a:avLst/>
            </a:prstGeom>
            <a:noFill/>
            <a:ln>
              <a:noFill/>
            </a:ln>
          </p:spPr>
        </p:pic>
        <p:grpSp>
          <p:nvGrpSpPr>
            <p:cNvPr id="182" name="Google Shape;182;p23"/>
            <p:cNvGrpSpPr/>
            <p:nvPr/>
          </p:nvGrpSpPr>
          <p:grpSpPr>
            <a:xfrm>
              <a:off x="2976075" y="4602050"/>
              <a:ext cx="3191850" cy="369550"/>
              <a:chOff x="5640450" y="4688200"/>
              <a:chExt cx="3191850" cy="369550"/>
            </a:xfrm>
          </p:grpSpPr>
          <p:pic>
            <p:nvPicPr>
              <p:cNvPr id="183" name="Google Shape;183;p23"/>
              <p:cNvPicPr preferRelativeResize="0"/>
              <p:nvPr/>
            </p:nvPicPr>
            <p:blipFill rotWithShape="1">
              <a:blip r:embed="rId12">
                <a:alphaModFix/>
              </a:blip>
              <a:srcRect b="0" l="0" r="0" t="0"/>
              <a:stretch/>
            </p:blipFill>
            <p:spPr>
              <a:xfrm>
                <a:off x="5640450" y="4688200"/>
                <a:ext cx="1764459" cy="369550"/>
              </a:xfrm>
              <a:prstGeom prst="rect">
                <a:avLst/>
              </a:prstGeom>
              <a:noFill/>
              <a:ln>
                <a:noFill/>
              </a:ln>
            </p:spPr>
          </p:pic>
          <p:sp>
            <p:nvSpPr>
              <p:cNvPr id="184" name="Google Shape;184;p2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85" name="Google Shape;185;p23"/>
          <p:cNvSpPr txBox="1"/>
          <p:nvPr/>
        </p:nvSpPr>
        <p:spPr>
          <a:xfrm>
            <a:off x="9215775" y="976725"/>
            <a:ext cx="453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100">
                <a:solidFill>
                  <a:schemeClr val="dk1"/>
                </a:solidFill>
              </a:rPr>
              <a:t>AutoDesk Fundamentals/ Titans</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13">
                  <a:extLst>
                    <a:ext uri="{A12FA001-AC4F-418D-AE19-62706E023703}">
                      <ahyp:hlinkClr val="tx"/>
                    </a:ext>
                  </a:extLst>
                </a:hlinkClick>
              </a:rPr>
              <a:t>Fundamentals of CNC Machining</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Technology Student</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14">
                  <a:extLst>
                    <a:ext uri="{A12FA001-AC4F-418D-AE19-62706E023703}">
                      <ahyp:hlinkClr val="tx"/>
                    </a:ext>
                  </a:extLst>
                </a:hlinkClick>
              </a:rPr>
              <a:t>https://www.technologystudent.com/</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Technology Student / Injection moulding</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15">
                  <a:extLst>
                    <a:ext uri="{A12FA001-AC4F-418D-AE19-62706E023703}">
                      <ahyp:hlinkClr val="tx"/>
                    </a:ext>
                  </a:extLst>
                </a:hlinkClick>
              </a:rPr>
              <a:t>https://www.technologystudent.com/grp08/manu1.html</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OCTE Manufacturing SafeDOC</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16">
                  <a:extLst>
                    <a:ext uri="{A12FA001-AC4F-418D-AE19-62706E023703}">
                      <ahyp:hlinkClr val="tx"/>
                    </a:ext>
                  </a:extLst>
                </a:hlinkClick>
              </a:rPr>
              <a:t>https://www.octe.ca/en/resources/safety/safedocs</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Ontario Vehicle Innovation Network - Skills &amp; Career Navigator</a:t>
            </a:r>
            <a:endParaRPr/>
          </a:p>
        </p:txBody>
      </p:sp>
      <p:sp>
        <p:nvSpPr>
          <p:cNvPr id="192" name="Google Shape;192;p24"/>
          <p:cNvSpPr txBox="1"/>
          <p:nvPr>
            <p:ph idx="1" type="body"/>
          </p:nvPr>
        </p:nvSpPr>
        <p:spPr>
          <a:xfrm>
            <a:off x="311700" y="1376925"/>
            <a:ext cx="8520600" cy="31920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Check out this great resource to tie this project to the career and pathway opportunities available in Ontario.</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accent5"/>
                </a:solidFill>
                <a:hlinkClick r:id="rId3">
                  <a:extLst>
                    <a:ext uri="{A12FA001-AC4F-418D-AE19-62706E023703}">
                      <ahyp:hlinkClr val="tx"/>
                    </a:ext>
                  </a:extLst>
                </a:hlinkClick>
              </a:rPr>
              <a:t>OVIN's Skills &amp; Career Navigator</a:t>
            </a:r>
            <a:endParaRPr/>
          </a:p>
          <a:p>
            <a:pPr indent="0" lvl="0" marL="0" rtl="0" algn="l">
              <a:spcBef>
                <a:spcPts val="0"/>
              </a:spcBef>
              <a:spcAft>
                <a:spcPts val="0"/>
              </a:spcAft>
              <a:buClr>
                <a:schemeClr val="dk1"/>
              </a:buClr>
              <a:buSzPts val="1100"/>
              <a:buFont typeface="Arial"/>
              <a:buNone/>
            </a:pPr>
            <a:r>
              <a:rPr lang="en">
                <a:solidFill>
                  <a:schemeClr val="dk1"/>
                </a:solidFill>
              </a:rPr>
              <a:t>Students Can: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Learn about automotive and mobility sector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Explore exciting jobs in automotive and mobility sector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Check out some of the learning programs that can prepare you for a job in automotive and mobility sector</a:t>
            </a:r>
            <a:endParaRPr>
              <a:solidFill>
                <a:schemeClr val="dk1"/>
              </a:solidFill>
            </a:endParaRPr>
          </a:p>
        </p:txBody>
      </p:sp>
      <p:grpSp>
        <p:nvGrpSpPr>
          <p:cNvPr id="193" name="Google Shape;193;p24"/>
          <p:cNvGrpSpPr/>
          <p:nvPr/>
        </p:nvGrpSpPr>
        <p:grpSpPr>
          <a:xfrm>
            <a:off x="311700" y="4500471"/>
            <a:ext cx="8520595" cy="572705"/>
            <a:chOff x="311700" y="4500471"/>
            <a:chExt cx="8520595" cy="572705"/>
          </a:xfrm>
        </p:grpSpPr>
        <p:pic>
          <p:nvPicPr>
            <p:cNvPr id="194" name="Google Shape;194;p2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95" name="Google Shape;195;p2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96" name="Google Shape;196;p24"/>
            <p:cNvGrpSpPr/>
            <p:nvPr/>
          </p:nvGrpSpPr>
          <p:grpSpPr>
            <a:xfrm>
              <a:off x="2976075" y="4602050"/>
              <a:ext cx="3191850" cy="369550"/>
              <a:chOff x="5640450" y="4688200"/>
              <a:chExt cx="3191850" cy="369550"/>
            </a:xfrm>
          </p:grpSpPr>
          <p:pic>
            <p:nvPicPr>
              <p:cNvPr id="197" name="Google Shape;197;p2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98" name="Google Shape;198;p2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99" name="Google Shape;199;p24"/>
          <p:cNvSpPr txBox="1"/>
          <p:nvPr/>
        </p:nvSpPr>
        <p:spPr>
          <a:xfrm>
            <a:off x="9215775" y="976725"/>
            <a:ext cx="453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Section 2: </a:t>
            </a:r>
            <a:br>
              <a:rPr lang="en"/>
            </a:br>
            <a:r>
              <a:rPr lang="en"/>
              <a:t>Student Lesson</a:t>
            </a:r>
            <a:endParaRPr/>
          </a:p>
        </p:txBody>
      </p:sp>
      <p:grpSp>
        <p:nvGrpSpPr>
          <p:cNvPr id="205" name="Google Shape;205;p25"/>
          <p:cNvGrpSpPr/>
          <p:nvPr/>
        </p:nvGrpSpPr>
        <p:grpSpPr>
          <a:xfrm>
            <a:off x="311695" y="-8"/>
            <a:ext cx="8832305" cy="4941758"/>
            <a:chOff x="311695" y="-8"/>
            <a:chExt cx="8832305" cy="4941758"/>
          </a:xfrm>
        </p:grpSpPr>
        <p:pic>
          <p:nvPicPr>
            <p:cNvPr id="206" name="Google Shape;206;p25"/>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207" name="Google Shape;207;p25"/>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208" name="Google Shape;208;p25"/>
            <p:cNvGrpSpPr/>
            <p:nvPr/>
          </p:nvGrpSpPr>
          <p:grpSpPr>
            <a:xfrm>
              <a:off x="5559900" y="3942850"/>
              <a:ext cx="3584100" cy="998900"/>
              <a:chOff x="5827475" y="4141275"/>
              <a:chExt cx="3584100" cy="998900"/>
            </a:xfrm>
          </p:grpSpPr>
          <p:sp>
            <p:nvSpPr>
              <p:cNvPr id="209" name="Google Shape;209;p25"/>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210" name="Google Shape;210;p25"/>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Injection </a:t>
            </a:r>
            <a:r>
              <a:rPr lang="en"/>
              <a:t>mould</a:t>
            </a:r>
            <a:r>
              <a:rPr lang="en"/>
              <a:t> Construction</a:t>
            </a:r>
            <a:endParaRPr/>
          </a:p>
        </p:txBody>
      </p:sp>
      <p:sp>
        <p:nvSpPr>
          <p:cNvPr id="216" name="Google Shape;216;p2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
                <a:solidFill>
                  <a:schemeClr val="dk1"/>
                </a:solidFill>
              </a:rPr>
              <a:t>BBT Area: Manufacturing</a:t>
            </a:r>
            <a:endParaRPr>
              <a:solidFill>
                <a:schemeClr val="dk1"/>
              </a:solidFill>
            </a:endParaRPr>
          </a:p>
          <a:p>
            <a:pPr indent="0" lvl="0" marL="0" rtl="0" algn="ctr">
              <a:lnSpc>
                <a:spcPct val="100000"/>
              </a:lnSpc>
              <a:spcBef>
                <a:spcPts val="0"/>
              </a:spcBef>
              <a:spcAft>
                <a:spcPts val="0"/>
              </a:spcAft>
              <a:buSzPct val="117647"/>
              <a:buNone/>
            </a:pPr>
            <a:r>
              <a:rPr lang="en">
                <a:solidFill>
                  <a:schemeClr val="dk1"/>
                </a:solidFill>
              </a:rPr>
              <a:t>Target Courses:TMJ3M/TMJ4M</a:t>
            </a:r>
            <a:endParaRPr>
              <a:solidFill>
                <a:schemeClr val="dk1"/>
              </a:solidFill>
            </a:endParaRPr>
          </a:p>
        </p:txBody>
      </p:sp>
      <p:grpSp>
        <p:nvGrpSpPr>
          <p:cNvPr id="217" name="Google Shape;217;p26"/>
          <p:cNvGrpSpPr/>
          <p:nvPr/>
        </p:nvGrpSpPr>
        <p:grpSpPr>
          <a:xfrm>
            <a:off x="311695" y="-8"/>
            <a:ext cx="8832305" cy="4941758"/>
            <a:chOff x="311695" y="-8"/>
            <a:chExt cx="8832305" cy="4941758"/>
          </a:xfrm>
        </p:grpSpPr>
        <p:pic>
          <p:nvPicPr>
            <p:cNvPr id="218" name="Google Shape;218;p26"/>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219" name="Google Shape;219;p26"/>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220" name="Google Shape;220;p26"/>
            <p:cNvGrpSpPr/>
            <p:nvPr/>
          </p:nvGrpSpPr>
          <p:grpSpPr>
            <a:xfrm>
              <a:off x="5559900" y="3942850"/>
              <a:ext cx="3584100" cy="998900"/>
              <a:chOff x="5827475" y="4141275"/>
              <a:chExt cx="3584100" cy="998900"/>
            </a:xfrm>
          </p:grpSpPr>
          <p:sp>
            <p:nvSpPr>
              <p:cNvPr id="221" name="Google Shape;221;p26"/>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222" name="Google Shape;222;p26"/>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Lesson Plan 1: Electric Car Injection </a:t>
            </a:r>
            <a:r>
              <a:rPr lang="en"/>
              <a:t>mould</a:t>
            </a:r>
            <a:r>
              <a:rPr lang="en"/>
              <a:t>ing</a:t>
            </a:r>
            <a:endParaRPr/>
          </a:p>
        </p:txBody>
      </p:sp>
      <p:grpSp>
        <p:nvGrpSpPr>
          <p:cNvPr id="228" name="Google Shape;228;p27"/>
          <p:cNvGrpSpPr/>
          <p:nvPr/>
        </p:nvGrpSpPr>
        <p:grpSpPr>
          <a:xfrm>
            <a:off x="311700" y="4500471"/>
            <a:ext cx="8520595" cy="572705"/>
            <a:chOff x="311700" y="4500471"/>
            <a:chExt cx="8520595" cy="572705"/>
          </a:xfrm>
        </p:grpSpPr>
        <p:pic>
          <p:nvPicPr>
            <p:cNvPr id="229" name="Google Shape;229;p2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30" name="Google Shape;230;p2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31" name="Google Shape;231;p27"/>
            <p:cNvGrpSpPr/>
            <p:nvPr/>
          </p:nvGrpSpPr>
          <p:grpSpPr>
            <a:xfrm>
              <a:off x="2976075" y="4602050"/>
              <a:ext cx="3191850" cy="369550"/>
              <a:chOff x="5640450" y="4688200"/>
              <a:chExt cx="3191850" cy="369550"/>
            </a:xfrm>
          </p:grpSpPr>
          <p:pic>
            <p:nvPicPr>
              <p:cNvPr id="232" name="Google Shape;232;p2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33" name="Google Shape;233;p2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Electric cars and injection molding" id="234" name="Google Shape;234;p27" title="Lesson Plan"/>
          <p:cNvPicPr preferRelativeResize="0"/>
          <p:nvPr/>
        </p:nvPicPr>
        <p:blipFill>
          <a:blip r:embed="rId6">
            <a:alphaModFix/>
          </a:blip>
          <a:stretch>
            <a:fillRect/>
          </a:stretch>
        </p:blipFill>
        <p:spPr>
          <a:xfrm>
            <a:off x="2258525" y="1134200"/>
            <a:ext cx="1845868" cy="2470500"/>
          </a:xfrm>
          <a:prstGeom prst="rect">
            <a:avLst/>
          </a:prstGeom>
          <a:noFill/>
          <a:ln>
            <a:noFill/>
          </a:ln>
        </p:spPr>
      </p:pic>
      <p:pic>
        <p:nvPicPr>
          <p:cNvPr id="235" name="Google Shape;235;p27"/>
          <p:cNvPicPr preferRelativeResize="0"/>
          <p:nvPr/>
        </p:nvPicPr>
        <p:blipFill>
          <a:blip r:embed="rId7">
            <a:alphaModFix/>
          </a:blip>
          <a:stretch>
            <a:fillRect/>
          </a:stretch>
        </p:blipFill>
        <p:spPr>
          <a:xfrm>
            <a:off x="5366947" y="1134200"/>
            <a:ext cx="1746650" cy="2237550"/>
          </a:xfrm>
          <a:prstGeom prst="rect">
            <a:avLst/>
          </a:prstGeom>
          <a:noFill/>
          <a:ln>
            <a:noFill/>
          </a:ln>
        </p:spPr>
      </p:pic>
      <p:sp>
        <p:nvSpPr>
          <p:cNvPr id="236" name="Google Shape;236;p27"/>
          <p:cNvSpPr txBox="1"/>
          <p:nvPr/>
        </p:nvSpPr>
        <p:spPr>
          <a:xfrm>
            <a:off x="2147250" y="3604700"/>
            <a:ext cx="222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Lesson Plan Electric Car</a:t>
            </a:r>
            <a:endParaRPr/>
          </a:p>
        </p:txBody>
      </p:sp>
      <p:sp>
        <p:nvSpPr>
          <p:cNvPr id="237" name="Google Shape;237;p27"/>
          <p:cNvSpPr txBox="1"/>
          <p:nvPr/>
        </p:nvSpPr>
        <p:spPr>
          <a:xfrm>
            <a:off x="5302975" y="3604700"/>
            <a:ext cx="205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9"/>
              </a:rPr>
              <a:t>Tesla Video Worksheet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Lesson Plan 2: </a:t>
            </a:r>
            <a:r>
              <a:rPr lang="en"/>
              <a:t>mould</a:t>
            </a:r>
            <a:r>
              <a:rPr lang="en"/>
              <a:t> Building and Machining </a:t>
            </a:r>
            <a:endParaRPr/>
          </a:p>
        </p:txBody>
      </p:sp>
      <p:grpSp>
        <p:nvGrpSpPr>
          <p:cNvPr id="243" name="Google Shape;243;p28"/>
          <p:cNvGrpSpPr/>
          <p:nvPr/>
        </p:nvGrpSpPr>
        <p:grpSpPr>
          <a:xfrm>
            <a:off x="311700" y="4500471"/>
            <a:ext cx="8520595" cy="572705"/>
            <a:chOff x="311700" y="4500471"/>
            <a:chExt cx="8520595" cy="572705"/>
          </a:xfrm>
        </p:grpSpPr>
        <p:pic>
          <p:nvPicPr>
            <p:cNvPr id="244" name="Google Shape;244;p2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45" name="Google Shape;245;p2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46" name="Google Shape;246;p28"/>
            <p:cNvGrpSpPr/>
            <p:nvPr/>
          </p:nvGrpSpPr>
          <p:grpSpPr>
            <a:xfrm>
              <a:off x="2976075" y="4602050"/>
              <a:ext cx="3191850" cy="369550"/>
              <a:chOff x="5640450" y="4688200"/>
              <a:chExt cx="3191850" cy="369550"/>
            </a:xfrm>
          </p:grpSpPr>
          <p:pic>
            <p:nvPicPr>
              <p:cNvPr id="247" name="Google Shape;247;p2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48" name="Google Shape;248;p2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Mold building and machining" id="249" name="Google Shape;249;p28" title="Lesson Plan"/>
          <p:cNvPicPr preferRelativeResize="0"/>
          <p:nvPr/>
        </p:nvPicPr>
        <p:blipFill>
          <a:blip r:embed="rId6">
            <a:alphaModFix/>
          </a:blip>
          <a:stretch>
            <a:fillRect/>
          </a:stretch>
        </p:blipFill>
        <p:spPr>
          <a:xfrm>
            <a:off x="2181025" y="1269650"/>
            <a:ext cx="1716825" cy="2281151"/>
          </a:xfrm>
          <a:prstGeom prst="rect">
            <a:avLst/>
          </a:prstGeom>
          <a:noFill/>
          <a:ln>
            <a:noFill/>
          </a:ln>
        </p:spPr>
      </p:pic>
      <p:pic>
        <p:nvPicPr>
          <p:cNvPr descr="Lesson worksheet machining" id="250" name="Google Shape;250;p28" title="Machining Plan Worksheet"/>
          <p:cNvPicPr preferRelativeResize="0"/>
          <p:nvPr/>
        </p:nvPicPr>
        <p:blipFill>
          <a:blip r:embed="rId7">
            <a:alphaModFix/>
          </a:blip>
          <a:stretch>
            <a:fillRect/>
          </a:stretch>
        </p:blipFill>
        <p:spPr>
          <a:xfrm>
            <a:off x="5233300" y="1292838"/>
            <a:ext cx="1716825" cy="2234776"/>
          </a:xfrm>
          <a:prstGeom prst="rect">
            <a:avLst/>
          </a:prstGeom>
          <a:noFill/>
          <a:ln>
            <a:noFill/>
          </a:ln>
        </p:spPr>
      </p:pic>
      <p:sp>
        <p:nvSpPr>
          <p:cNvPr id="251" name="Google Shape;251;p28"/>
          <p:cNvSpPr txBox="1"/>
          <p:nvPr/>
        </p:nvSpPr>
        <p:spPr>
          <a:xfrm>
            <a:off x="1882638" y="3631875"/>
            <a:ext cx="2313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Lesson Plan </a:t>
            </a:r>
            <a:r>
              <a:rPr lang="en" u="sng">
                <a:solidFill>
                  <a:schemeClr val="hlink"/>
                </a:solidFill>
                <a:hlinkClick r:id="rId9"/>
              </a:rPr>
              <a:t>mould</a:t>
            </a:r>
            <a:r>
              <a:rPr lang="en" u="sng">
                <a:solidFill>
                  <a:schemeClr val="hlink"/>
                </a:solidFill>
                <a:hlinkClick r:id="rId10"/>
              </a:rPr>
              <a:t> Building</a:t>
            </a:r>
            <a:endParaRPr/>
          </a:p>
        </p:txBody>
      </p:sp>
      <p:sp>
        <p:nvSpPr>
          <p:cNvPr id="252" name="Google Shape;252;p28"/>
          <p:cNvSpPr txBox="1"/>
          <p:nvPr/>
        </p:nvSpPr>
        <p:spPr>
          <a:xfrm>
            <a:off x="5044650" y="3631875"/>
            <a:ext cx="231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1"/>
              </a:rPr>
              <a:t>Machining Plan Worksheet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t>Section 3: </a:t>
            </a:r>
            <a:br>
              <a:rPr lang="en"/>
            </a:br>
            <a:r>
              <a:rPr lang="en"/>
              <a:t>Injection </a:t>
            </a:r>
            <a:r>
              <a:rPr lang="en"/>
              <a:t>mould</a:t>
            </a:r>
            <a:r>
              <a:rPr lang="en"/>
              <a:t> Project Instructions</a:t>
            </a:r>
            <a:endParaRPr/>
          </a:p>
        </p:txBody>
      </p:sp>
      <p:grpSp>
        <p:nvGrpSpPr>
          <p:cNvPr id="258" name="Google Shape;258;p29"/>
          <p:cNvGrpSpPr/>
          <p:nvPr/>
        </p:nvGrpSpPr>
        <p:grpSpPr>
          <a:xfrm>
            <a:off x="311695" y="-8"/>
            <a:ext cx="8832305" cy="4941758"/>
            <a:chOff x="311695" y="-8"/>
            <a:chExt cx="8832305" cy="4941758"/>
          </a:xfrm>
        </p:grpSpPr>
        <p:pic>
          <p:nvPicPr>
            <p:cNvPr id="259" name="Google Shape;259;p29"/>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260" name="Google Shape;260;p29"/>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261" name="Google Shape;261;p29"/>
            <p:cNvGrpSpPr/>
            <p:nvPr/>
          </p:nvGrpSpPr>
          <p:grpSpPr>
            <a:xfrm>
              <a:off x="5559900" y="3942850"/>
              <a:ext cx="3584100" cy="998900"/>
              <a:chOff x="5827475" y="4141275"/>
              <a:chExt cx="3584100" cy="998900"/>
            </a:xfrm>
          </p:grpSpPr>
          <p:sp>
            <p:nvSpPr>
              <p:cNvPr id="262" name="Google Shape;262;p29"/>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263" name="Google Shape;263;p29"/>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Injection </a:t>
            </a:r>
            <a:r>
              <a:rPr lang="en"/>
              <a:t>mould</a:t>
            </a:r>
            <a:r>
              <a:rPr lang="en"/>
              <a:t> Building Activity</a:t>
            </a:r>
            <a:endParaRPr/>
          </a:p>
        </p:txBody>
      </p:sp>
      <p:sp>
        <p:nvSpPr>
          <p:cNvPr id="269" name="Google Shape;269;p30"/>
          <p:cNvSpPr txBox="1"/>
          <p:nvPr>
            <p:ph idx="1" type="body"/>
          </p:nvPr>
        </p:nvSpPr>
        <p:spPr>
          <a:xfrm>
            <a:off x="311700" y="1152475"/>
            <a:ext cx="3672600" cy="3239400"/>
          </a:xfrm>
          <a:prstGeom prst="rect">
            <a:avLst/>
          </a:prstGeom>
          <a:noFill/>
          <a:ln>
            <a:noFill/>
          </a:ln>
        </p:spPr>
        <p:txBody>
          <a:bodyPr anchorCtr="0" anchor="t" bIns="91425" lIns="91425" spcFirstLastPara="1" rIns="91425" wrap="square" tIns="91425">
            <a:normAutofit lnSpcReduction="20000"/>
          </a:bodyPr>
          <a:lstStyle/>
          <a:p>
            <a:pPr indent="0" lvl="0" marL="50800" marR="50800" rtl="0" algn="l">
              <a:spcBef>
                <a:spcPts val="1200"/>
              </a:spcBef>
              <a:spcAft>
                <a:spcPts val="1200"/>
              </a:spcAft>
              <a:buClr>
                <a:schemeClr val="dk1"/>
              </a:buClr>
              <a:buSzPts val="1100"/>
              <a:buFont typeface="Arial"/>
              <a:buNone/>
            </a:pPr>
            <a:r>
              <a:rPr lang="en" sz="1600">
                <a:solidFill>
                  <a:schemeClr val="dk1"/>
                </a:solidFill>
              </a:rPr>
              <a:t>Students will be constructing a two-piece injection </a:t>
            </a:r>
            <a:r>
              <a:rPr lang="en" sz="1600">
                <a:solidFill>
                  <a:schemeClr val="dk1"/>
                </a:solidFill>
              </a:rPr>
              <a:t>mould</a:t>
            </a:r>
            <a:r>
              <a:rPr lang="en" sz="1600">
                <a:solidFill>
                  <a:schemeClr val="dk1"/>
                </a:solidFill>
              </a:rPr>
              <a:t> that will use the injected plastic process. The </a:t>
            </a:r>
            <a:r>
              <a:rPr lang="en" sz="1600">
                <a:solidFill>
                  <a:schemeClr val="dk1"/>
                </a:solidFill>
              </a:rPr>
              <a:t>mould</a:t>
            </a:r>
            <a:r>
              <a:rPr lang="en" sz="1600">
                <a:solidFill>
                  <a:schemeClr val="dk1"/>
                </a:solidFill>
              </a:rPr>
              <a:t> will create plastic washers that can be used for a portable washer game. The material will be 6061 aluminum with hardened dowel pins for alignment. Students will learn about different styles of </a:t>
            </a:r>
            <a:r>
              <a:rPr lang="en" sz="1600">
                <a:solidFill>
                  <a:schemeClr val="dk1"/>
                </a:solidFill>
              </a:rPr>
              <a:t>mould</a:t>
            </a:r>
            <a:r>
              <a:rPr lang="en" sz="1600">
                <a:solidFill>
                  <a:schemeClr val="dk1"/>
                </a:solidFill>
              </a:rPr>
              <a:t>s with the video links. The automotive electric vehicle industry uses this technology in their current production process.</a:t>
            </a:r>
            <a:endParaRPr>
              <a:solidFill>
                <a:schemeClr val="dk1"/>
              </a:solidFill>
            </a:endParaRPr>
          </a:p>
        </p:txBody>
      </p:sp>
      <p:grpSp>
        <p:nvGrpSpPr>
          <p:cNvPr id="270" name="Google Shape;270;p30"/>
          <p:cNvGrpSpPr/>
          <p:nvPr/>
        </p:nvGrpSpPr>
        <p:grpSpPr>
          <a:xfrm>
            <a:off x="311700" y="4500471"/>
            <a:ext cx="8520595" cy="572705"/>
            <a:chOff x="311700" y="4500471"/>
            <a:chExt cx="8520595" cy="572705"/>
          </a:xfrm>
        </p:grpSpPr>
        <p:pic>
          <p:nvPicPr>
            <p:cNvPr id="271" name="Google Shape;271;p3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72" name="Google Shape;272;p3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73" name="Google Shape;273;p30"/>
            <p:cNvGrpSpPr/>
            <p:nvPr/>
          </p:nvGrpSpPr>
          <p:grpSpPr>
            <a:xfrm>
              <a:off x="2976075" y="4602050"/>
              <a:ext cx="3191850" cy="369550"/>
              <a:chOff x="5640450" y="4688200"/>
              <a:chExt cx="3191850" cy="369550"/>
            </a:xfrm>
          </p:grpSpPr>
          <p:pic>
            <p:nvPicPr>
              <p:cNvPr id="274" name="Google Shape;274;p3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75" name="Google Shape;275;p3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Activity Plan Link" id="276" name="Google Shape;276;p30" title="Activity Plan Injection Mold"/>
          <p:cNvPicPr preferRelativeResize="0"/>
          <p:nvPr/>
        </p:nvPicPr>
        <p:blipFill>
          <a:blip r:embed="rId6">
            <a:alphaModFix/>
          </a:blip>
          <a:stretch>
            <a:fillRect/>
          </a:stretch>
        </p:blipFill>
        <p:spPr>
          <a:xfrm>
            <a:off x="5678350" y="1152475"/>
            <a:ext cx="1792076" cy="2416826"/>
          </a:xfrm>
          <a:prstGeom prst="rect">
            <a:avLst/>
          </a:prstGeom>
          <a:noFill/>
          <a:ln>
            <a:noFill/>
          </a:ln>
        </p:spPr>
      </p:pic>
      <p:sp>
        <p:nvSpPr>
          <p:cNvPr id="277" name="Google Shape;277;p30"/>
          <p:cNvSpPr txBox="1"/>
          <p:nvPr/>
        </p:nvSpPr>
        <p:spPr>
          <a:xfrm>
            <a:off x="5428838" y="3569300"/>
            <a:ext cx="229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7"/>
              </a:rPr>
              <a:t>Activity Plan </a:t>
            </a:r>
            <a:r>
              <a:rPr lang="en" u="sng">
                <a:solidFill>
                  <a:schemeClr val="hlink"/>
                </a:solidFill>
                <a:hlinkClick r:id="rId8"/>
              </a:rPr>
              <a:t>mould</a:t>
            </a:r>
            <a:r>
              <a:rPr lang="en" u="sng">
                <a:solidFill>
                  <a:schemeClr val="hlink"/>
                </a:solidFill>
                <a:hlinkClick r:id="rId9"/>
              </a:rPr>
              <a:t> Building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mould</a:t>
            </a:r>
            <a:r>
              <a:rPr lang="en"/>
              <a:t> Machining</a:t>
            </a:r>
            <a:endParaRPr/>
          </a:p>
        </p:txBody>
      </p:sp>
      <p:grpSp>
        <p:nvGrpSpPr>
          <p:cNvPr id="283" name="Google Shape;283;p31"/>
          <p:cNvGrpSpPr/>
          <p:nvPr/>
        </p:nvGrpSpPr>
        <p:grpSpPr>
          <a:xfrm>
            <a:off x="311700" y="4500471"/>
            <a:ext cx="8520595" cy="572705"/>
            <a:chOff x="311700" y="4500471"/>
            <a:chExt cx="8520595" cy="572705"/>
          </a:xfrm>
        </p:grpSpPr>
        <p:pic>
          <p:nvPicPr>
            <p:cNvPr id="284" name="Google Shape;284;p31"/>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85" name="Google Shape;285;p31"/>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86" name="Google Shape;286;p31"/>
            <p:cNvGrpSpPr/>
            <p:nvPr/>
          </p:nvGrpSpPr>
          <p:grpSpPr>
            <a:xfrm>
              <a:off x="2976075" y="4602050"/>
              <a:ext cx="3191850" cy="369550"/>
              <a:chOff x="5640450" y="4688200"/>
              <a:chExt cx="3191850" cy="369550"/>
            </a:xfrm>
          </p:grpSpPr>
          <p:pic>
            <p:nvPicPr>
              <p:cNvPr id="287" name="Google Shape;287;p31"/>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88" name="Google Shape;288;p3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Cut material" id="289" name="Google Shape;289;p31" title="Mold Machining"/>
          <p:cNvPicPr preferRelativeResize="0"/>
          <p:nvPr/>
        </p:nvPicPr>
        <p:blipFill>
          <a:blip r:embed="rId6">
            <a:alphaModFix/>
          </a:blip>
          <a:stretch>
            <a:fillRect/>
          </a:stretch>
        </p:blipFill>
        <p:spPr>
          <a:xfrm>
            <a:off x="387624" y="1929101"/>
            <a:ext cx="1861873" cy="1810875"/>
          </a:xfrm>
          <a:prstGeom prst="rect">
            <a:avLst/>
          </a:prstGeom>
          <a:noFill/>
          <a:ln>
            <a:noFill/>
          </a:ln>
        </p:spPr>
      </p:pic>
      <p:pic>
        <p:nvPicPr>
          <p:cNvPr descr="Machine square" id="290" name="Google Shape;290;p31" title="Mold Machining"/>
          <p:cNvPicPr preferRelativeResize="0"/>
          <p:nvPr/>
        </p:nvPicPr>
        <p:blipFill>
          <a:blip r:embed="rId7">
            <a:alphaModFix/>
          </a:blip>
          <a:stretch>
            <a:fillRect/>
          </a:stretch>
        </p:blipFill>
        <p:spPr>
          <a:xfrm>
            <a:off x="3358627" y="1929099"/>
            <a:ext cx="1861873" cy="1810875"/>
          </a:xfrm>
          <a:prstGeom prst="rect">
            <a:avLst/>
          </a:prstGeom>
          <a:noFill/>
          <a:ln>
            <a:noFill/>
          </a:ln>
        </p:spPr>
      </p:pic>
      <p:pic>
        <p:nvPicPr>
          <p:cNvPr descr="Face material" id="291" name="Google Shape;291;p31" title="Mold Machining "/>
          <p:cNvPicPr preferRelativeResize="0"/>
          <p:nvPr/>
        </p:nvPicPr>
        <p:blipFill>
          <a:blip r:embed="rId8">
            <a:alphaModFix/>
          </a:blip>
          <a:stretch>
            <a:fillRect/>
          </a:stretch>
        </p:blipFill>
        <p:spPr>
          <a:xfrm>
            <a:off x="6163919" y="1929101"/>
            <a:ext cx="1988362" cy="1810875"/>
          </a:xfrm>
          <a:prstGeom prst="rect">
            <a:avLst/>
          </a:prstGeom>
          <a:noFill/>
          <a:ln>
            <a:noFill/>
          </a:ln>
        </p:spPr>
      </p:pic>
      <p:sp>
        <p:nvSpPr>
          <p:cNvPr id="292" name="Google Shape;292;p31"/>
          <p:cNvSpPr txBox="1"/>
          <p:nvPr/>
        </p:nvSpPr>
        <p:spPr>
          <a:xfrm>
            <a:off x="765425" y="1273313"/>
            <a:ext cx="129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Cut material</a:t>
            </a:r>
            <a:endParaRPr/>
          </a:p>
        </p:txBody>
      </p:sp>
      <p:sp>
        <p:nvSpPr>
          <p:cNvPr id="293" name="Google Shape;293;p31"/>
          <p:cNvSpPr txBox="1"/>
          <p:nvPr/>
        </p:nvSpPr>
        <p:spPr>
          <a:xfrm>
            <a:off x="3486525" y="1273325"/>
            <a:ext cx="153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Machine square</a:t>
            </a:r>
            <a:endParaRPr/>
          </a:p>
        </p:txBody>
      </p:sp>
      <p:sp>
        <p:nvSpPr>
          <p:cNvPr id="294" name="Google Shape;294;p31"/>
          <p:cNvSpPr txBox="1"/>
          <p:nvPr/>
        </p:nvSpPr>
        <p:spPr>
          <a:xfrm>
            <a:off x="6550500" y="1273325"/>
            <a:ext cx="137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Face material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Section 1: </a:t>
            </a:r>
            <a:br>
              <a:rPr lang="en"/>
            </a:br>
            <a:r>
              <a:rPr lang="en"/>
              <a:t>Teacher Resources</a:t>
            </a:r>
            <a:endParaRPr/>
          </a:p>
        </p:txBody>
      </p:sp>
      <p:grpSp>
        <p:nvGrpSpPr>
          <p:cNvPr id="67" name="Google Shape;67;p14"/>
          <p:cNvGrpSpPr/>
          <p:nvPr/>
        </p:nvGrpSpPr>
        <p:grpSpPr>
          <a:xfrm>
            <a:off x="311695" y="-8"/>
            <a:ext cx="8832305" cy="4941758"/>
            <a:chOff x="311695" y="-8"/>
            <a:chExt cx="8832305" cy="4941758"/>
          </a:xfrm>
        </p:grpSpPr>
        <p:pic>
          <p:nvPicPr>
            <p:cNvPr id="68" name="Google Shape;68;p14"/>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69" name="Google Shape;69;p14"/>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70" name="Google Shape;70;p14"/>
            <p:cNvGrpSpPr/>
            <p:nvPr/>
          </p:nvGrpSpPr>
          <p:grpSpPr>
            <a:xfrm>
              <a:off x="5559900" y="3942850"/>
              <a:ext cx="3584100" cy="998900"/>
              <a:chOff x="5827475" y="4141275"/>
              <a:chExt cx="3584100" cy="998900"/>
            </a:xfrm>
          </p:grpSpPr>
          <p:sp>
            <p:nvSpPr>
              <p:cNvPr id="71" name="Google Shape;71;p14"/>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72" name="Google Shape;72;p14"/>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Machining / Drilling / Reaming</a:t>
            </a:r>
            <a:endParaRPr/>
          </a:p>
        </p:txBody>
      </p:sp>
      <p:grpSp>
        <p:nvGrpSpPr>
          <p:cNvPr id="300" name="Google Shape;300;p32"/>
          <p:cNvGrpSpPr/>
          <p:nvPr/>
        </p:nvGrpSpPr>
        <p:grpSpPr>
          <a:xfrm>
            <a:off x="311700" y="4500471"/>
            <a:ext cx="8520595" cy="572705"/>
            <a:chOff x="311700" y="4500471"/>
            <a:chExt cx="8520595" cy="572705"/>
          </a:xfrm>
        </p:grpSpPr>
        <p:pic>
          <p:nvPicPr>
            <p:cNvPr id="301" name="Google Shape;301;p3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02" name="Google Shape;302;p3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03" name="Google Shape;303;p32"/>
            <p:cNvGrpSpPr/>
            <p:nvPr/>
          </p:nvGrpSpPr>
          <p:grpSpPr>
            <a:xfrm>
              <a:off x="2976075" y="4602050"/>
              <a:ext cx="3191850" cy="369550"/>
              <a:chOff x="5640450" y="4688200"/>
              <a:chExt cx="3191850" cy="369550"/>
            </a:xfrm>
          </p:grpSpPr>
          <p:pic>
            <p:nvPicPr>
              <p:cNvPr id="304" name="Google Shape;304;p3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05" name="Google Shape;305;p3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Machining the washer profile" id="306" name="Google Shape;306;p32" title="Machining"/>
          <p:cNvPicPr preferRelativeResize="0"/>
          <p:nvPr/>
        </p:nvPicPr>
        <p:blipFill>
          <a:blip r:embed="rId6">
            <a:alphaModFix/>
          </a:blip>
          <a:stretch>
            <a:fillRect/>
          </a:stretch>
        </p:blipFill>
        <p:spPr>
          <a:xfrm>
            <a:off x="266125" y="2169125"/>
            <a:ext cx="2014075" cy="1883201"/>
          </a:xfrm>
          <a:prstGeom prst="rect">
            <a:avLst/>
          </a:prstGeom>
          <a:noFill/>
          <a:ln>
            <a:noFill/>
          </a:ln>
        </p:spPr>
      </p:pic>
      <p:pic>
        <p:nvPicPr>
          <p:cNvPr descr="Finished washer cutout" id="307" name="Google Shape;307;p32" title="Machining"/>
          <p:cNvPicPr preferRelativeResize="0"/>
          <p:nvPr/>
        </p:nvPicPr>
        <p:blipFill>
          <a:blip r:embed="rId7">
            <a:alphaModFix/>
          </a:blip>
          <a:stretch>
            <a:fillRect/>
          </a:stretch>
        </p:blipFill>
        <p:spPr>
          <a:xfrm>
            <a:off x="2474549" y="2169125"/>
            <a:ext cx="1841577" cy="1883201"/>
          </a:xfrm>
          <a:prstGeom prst="rect">
            <a:avLst/>
          </a:prstGeom>
          <a:noFill/>
          <a:ln>
            <a:noFill/>
          </a:ln>
        </p:spPr>
      </p:pic>
      <p:pic>
        <p:nvPicPr>
          <p:cNvPr descr="Drilling and reaming setup" id="308" name="Google Shape;308;p32" title="Drilling and Reaming"/>
          <p:cNvPicPr preferRelativeResize="0"/>
          <p:nvPr/>
        </p:nvPicPr>
        <p:blipFill>
          <a:blip r:embed="rId8">
            <a:alphaModFix/>
          </a:blip>
          <a:stretch>
            <a:fillRect/>
          </a:stretch>
        </p:blipFill>
        <p:spPr>
          <a:xfrm>
            <a:off x="5017223" y="2169125"/>
            <a:ext cx="1900129" cy="1883201"/>
          </a:xfrm>
          <a:prstGeom prst="rect">
            <a:avLst/>
          </a:prstGeom>
          <a:noFill/>
          <a:ln>
            <a:noFill/>
          </a:ln>
        </p:spPr>
      </p:pic>
      <p:pic>
        <p:nvPicPr>
          <p:cNvPr descr="Finished drilled and reamed Part" id="309" name="Google Shape;309;p32" title="Drilling and Reaming"/>
          <p:cNvPicPr preferRelativeResize="0"/>
          <p:nvPr/>
        </p:nvPicPr>
        <p:blipFill>
          <a:blip r:embed="rId9">
            <a:alphaModFix/>
          </a:blip>
          <a:stretch>
            <a:fillRect/>
          </a:stretch>
        </p:blipFill>
        <p:spPr>
          <a:xfrm>
            <a:off x="7114000" y="2169125"/>
            <a:ext cx="1817513" cy="1883201"/>
          </a:xfrm>
          <a:prstGeom prst="rect">
            <a:avLst/>
          </a:prstGeom>
          <a:noFill/>
          <a:ln>
            <a:noFill/>
          </a:ln>
        </p:spPr>
      </p:pic>
      <p:sp>
        <p:nvSpPr>
          <p:cNvPr id="310" name="Google Shape;310;p32"/>
          <p:cNvSpPr txBox="1"/>
          <p:nvPr/>
        </p:nvSpPr>
        <p:spPr>
          <a:xfrm>
            <a:off x="1174725" y="1491125"/>
            <a:ext cx="25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Machining the circular washer</a:t>
            </a:r>
            <a:endParaRPr/>
          </a:p>
        </p:txBody>
      </p:sp>
      <p:sp>
        <p:nvSpPr>
          <p:cNvPr id="311" name="Google Shape;311;p32"/>
          <p:cNvSpPr txBox="1"/>
          <p:nvPr/>
        </p:nvSpPr>
        <p:spPr>
          <a:xfrm>
            <a:off x="6008500" y="1491125"/>
            <a:ext cx="190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Drilling and Reaming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Injection </a:t>
            </a:r>
            <a:r>
              <a:rPr lang="en"/>
              <a:t>mould</a:t>
            </a:r>
            <a:r>
              <a:rPr lang="en"/>
              <a:t>ing with Polystyrene</a:t>
            </a:r>
            <a:endParaRPr/>
          </a:p>
        </p:txBody>
      </p:sp>
      <p:grpSp>
        <p:nvGrpSpPr>
          <p:cNvPr id="317" name="Google Shape;317;p33"/>
          <p:cNvGrpSpPr/>
          <p:nvPr/>
        </p:nvGrpSpPr>
        <p:grpSpPr>
          <a:xfrm>
            <a:off x="311700" y="4500471"/>
            <a:ext cx="8520595" cy="572705"/>
            <a:chOff x="311700" y="4500471"/>
            <a:chExt cx="8520595" cy="572705"/>
          </a:xfrm>
        </p:grpSpPr>
        <p:pic>
          <p:nvPicPr>
            <p:cNvPr id="318" name="Google Shape;318;p33"/>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19" name="Google Shape;319;p33"/>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20" name="Google Shape;320;p33"/>
            <p:cNvGrpSpPr/>
            <p:nvPr/>
          </p:nvGrpSpPr>
          <p:grpSpPr>
            <a:xfrm>
              <a:off x="2976075" y="4602050"/>
              <a:ext cx="3191850" cy="369550"/>
              <a:chOff x="5640450" y="4688200"/>
              <a:chExt cx="3191850" cy="369550"/>
            </a:xfrm>
          </p:grpSpPr>
          <p:pic>
            <p:nvPicPr>
              <p:cNvPr id="321" name="Google Shape;321;p33"/>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22" name="Google Shape;322;p3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Injection mold machine" id="323" name="Google Shape;323;p33" title="Injection Molding"/>
          <p:cNvPicPr preferRelativeResize="0"/>
          <p:nvPr/>
        </p:nvPicPr>
        <p:blipFill>
          <a:blip r:embed="rId6">
            <a:alphaModFix/>
          </a:blip>
          <a:stretch>
            <a:fillRect/>
          </a:stretch>
        </p:blipFill>
        <p:spPr>
          <a:xfrm>
            <a:off x="362400" y="1962950"/>
            <a:ext cx="1518602" cy="1592298"/>
          </a:xfrm>
          <a:prstGeom prst="rect">
            <a:avLst/>
          </a:prstGeom>
          <a:noFill/>
          <a:ln>
            <a:noFill/>
          </a:ln>
        </p:spPr>
      </p:pic>
      <p:pic>
        <p:nvPicPr>
          <p:cNvPr descr="Polystyrene pellets" id="324" name="Google Shape;324;p33" title="Plastic Pellets"/>
          <p:cNvPicPr preferRelativeResize="0"/>
          <p:nvPr/>
        </p:nvPicPr>
        <p:blipFill>
          <a:blip r:embed="rId7">
            <a:alphaModFix/>
          </a:blip>
          <a:stretch>
            <a:fillRect/>
          </a:stretch>
        </p:blipFill>
        <p:spPr>
          <a:xfrm>
            <a:off x="2026992" y="1962950"/>
            <a:ext cx="1599329" cy="1592298"/>
          </a:xfrm>
          <a:prstGeom prst="rect">
            <a:avLst/>
          </a:prstGeom>
          <a:noFill/>
          <a:ln>
            <a:noFill/>
          </a:ln>
        </p:spPr>
      </p:pic>
      <p:pic>
        <p:nvPicPr>
          <p:cNvPr descr="First injection molded part" id="325" name="Google Shape;325;p33" title="Finished Part"/>
          <p:cNvPicPr preferRelativeResize="0"/>
          <p:nvPr/>
        </p:nvPicPr>
        <p:blipFill>
          <a:blip r:embed="rId8">
            <a:alphaModFix/>
          </a:blip>
          <a:stretch>
            <a:fillRect/>
          </a:stretch>
        </p:blipFill>
        <p:spPr>
          <a:xfrm>
            <a:off x="3764062" y="1959646"/>
            <a:ext cx="1599324" cy="1598903"/>
          </a:xfrm>
          <a:prstGeom prst="rect">
            <a:avLst/>
          </a:prstGeom>
          <a:noFill/>
          <a:ln>
            <a:noFill/>
          </a:ln>
        </p:spPr>
      </p:pic>
      <p:pic>
        <p:nvPicPr>
          <p:cNvPr descr="Finished washers" id="326" name="Google Shape;326;p33" title="Finished Parts"/>
          <p:cNvPicPr preferRelativeResize="0"/>
          <p:nvPr/>
        </p:nvPicPr>
        <p:blipFill>
          <a:blip r:embed="rId9">
            <a:alphaModFix/>
          </a:blip>
          <a:stretch>
            <a:fillRect/>
          </a:stretch>
        </p:blipFill>
        <p:spPr>
          <a:xfrm>
            <a:off x="5496963" y="1966550"/>
            <a:ext cx="1518602" cy="1585087"/>
          </a:xfrm>
          <a:prstGeom prst="rect">
            <a:avLst/>
          </a:prstGeom>
          <a:noFill/>
          <a:ln>
            <a:noFill/>
          </a:ln>
        </p:spPr>
      </p:pic>
      <p:pic>
        <p:nvPicPr>
          <p:cNvPr descr="Incomplete washers from setup" id="327" name="Google Shape;327;p33" title="Quality Control"/>
          <p:cNvPicPr preferRelativeResize="0"/>
          <p:nvPr/>
        </p:nvPicPr>
        <p:blipFill>
          <a:blip r:embed="rId10">
            <a:alphaModFix/>
          </a:blip>
          <a:stretch>
            <a:fillRect/>
          </a:stretch>
        </p:blipFill>
        <p:spPr>
          <a:xfrm>
            <a:off x="7149175" y="1968213"/>
            <a:ext cx="1518602" cy="1581777"/>
          </a:xfrm>
          <a:prstGeom prst="rect">
            <a:avLst/>
          </a:prstGeom>
          <a:noFill/>
          <a:ln>
            <a:noFill/>
          </a:ln>
        </p:spPr>
      </p:pic>
      <p:sp>
        <p:nvSpPr>
          <p:cNvPr id="328" name="Google Shape;328;p33"/>
          <p:cNvSpPr txBox="1"/>
          <p:nvPr/>
        </p:nvSpPr>
        <p:spPr>
          <a:xfrm>
            <a:off x="322050" y="1594638"/>
            <a:ext cx="159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Injection Machine</a:t>
            </a:r>
            <a:endParaRPr/>
          </a:p>
        </p:txBody>
      </p:sp>
      <p:sp>
        <p:nvSpPr>
          <p:cNvPr id="329" name="Google Shape;329;p33"/>
          <p:cNvSpPr txBox="1"/>
          <p:nvPr/>
        </p:nvSpPr>
        <p:spPr>
          <a:xfrm>
            <a:off x="1963913" y="1584200"/>
            <a:ext cx="175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Polystyrene Pellets</a:t>
            </a:r>
            <a:endParaRPr/>
          </a:p>
        </p:txBody>
      </p:sp>
      <p:sp>
        <p:nvSpPr>
          <p:cNvPr id="330" name="Google Shape;330;p33"/>
          <p:cNvSpPr txBox="1"/>
          <p:nvPr/>
        </p:nvSpPr>
        <p:spPr>
          <a:xfrm>
            <a:off x="3946938" y="1592988"/>
            <a:ext cx="125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Finished Part</a:t>
            </a:r>
            <a:endParaRPr/>
          </a:p>
        </p:txBody>
      </p:sp>
      <p:sp>
        <p:nvSpPr>
          <p:cNvPr id="331" name="Google Shape;331;p33"/>
          <p:cNvSpPr txBox="1"/>
          <p:nvPr/>
        </p:nvSpPr>
        <p:spPr>
          <a:xfrm>
            <a:off x="5740500" y="1599900"/>
            <a:ext cx="103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Production</a:t>
            </a:r>
            <a:endParaRPr/>
          </a:p>
        </p:txBody>
      </p:sp>
      <p:sp>
        <p:nvSpPr>
          <p:cNvPr id="332" name="Google Shape;332;p33"/>
          <p:cNvSpPr txBox="1"/>
          <p:nvPr/>
        </p:nvSpPr>
        <p:spPr>
          <a:xfrm>
            <a:off x="7222650" y="1584200"/>
            <a:ext cx="137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Quality Control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 Safety Guidelines</a:t>
            </a:r>
            <a:endParaRPr/>
          </a:p>
        </p:txBody>
      </p:sp>
      <p:grpSp>
        <p:nvGrpSpPr>
          <p:cNvPr id="338" name="Google Shape;338;p34"/>
          <p:cNvGrpSpPr/>
          <p:nvPr/>
        </p:nvGrpSpPr>
        <p:grpSpPr>
          <a:xfrm>
            <a:off x="311700" y="4500471"/>
            <a:ext cx="8520595" cy="572705"/>
            <a:chOff x="311700" y="4500471"/>
            <a:chExt cx="8520595" cy="572705"/>
          </a:xfrm>
        </p:grpSpPr>
        <p:pic>
          <p:nvPicPr>
            <p:cNvPr id="339" name="Google Shape;339;p34"/>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40" name="Google Shape;340;p34"/>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41" name="Google Shape;341;p34"/>
            <p:cNvGrpSpPr/>
            <p:nvPr/>
          </p:nvGrpSpPr>
          <p:grpSpPr>
            <a:xfrm>
              <a:off x="2976075" y="4602050"/>
              <a:ext cx="3191850" cy="369550"/>
              <a:chOff x="5640450" y="4688200"/>
              <a:chExt cx="3191850" cy="369550"/>
            </a:xfrm>
          </p:grpSpPr>
          <p:pic>
            <p:nvPicPr>
              <p:cNvPr id="342" name="Google Shape;342;p34"/>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43" name="Google Shape;343;p3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CNC Milling Safety Sheets" id="344" name="Google Shape;344;p34" title="SafeDOC"/>
          <p:cNvPicPr preferRelativeResize="0"/>
          <p:nvPr/>
        </p:nvPicPr>
        <p:blipFill>
          <a:blip r:embed="rId6">
            <a:alphaModFix/>
          </a:blip>
          <a:stretch>
            <a:fillRect/>
          </a:stretch>
        </p:blipFill>
        <p:spPr>
          <a:xfrm>
            <a:off x="362550" y="1236500"/>
            <a:ext cx="1872332" cy="2402075"/>
          </a:xfrm>
          <a:prstGeom prst="rect">
            <a:avLst/>
          </a:prstGeom>
          <a:noFill/>
          <a:ln>
            <a:noFill/>
          </a:ln>
        </p:spPr>
      </p:pic>
      <p:pic>
        <p:nvPicPr>
          <p:cNvPr descr="Lathe Safety Sheet" id="345" name="Google Shape;345;p34" title="SafeDOC"/>
          <p:cNvPicPr preferRelativeResize="0"/>
          <p:nvPr/>
        </p:nvPicPr>
        <p:blipFill>
          <a:blip r:embed="rId7">
            <a:alphaModFix/>
          </a:blip>
          <a:stretch>
            <a:fillRect/>
          </a:stretch>
        </p:blipFill>
        <p:spPr>
          <a:xfrm>
            <a:off x="2482075" y="1214375"/>
            <a:ext cx="1911637" cy="2446318"/>
          </a:xfrm>
          <a:prstGeom prst="rect">
            <a:avLst/>
          </a:prstGeom>
          <a:noFill/>
          <a:ln>
            <a:noFill/>
          </a:ln>
        </p:spPr>
      </p:pic>
      <p:pic>
        <p:nvPicPr>
          <p:cNvPr descr="Vertical Mill Safety Sheet" id="346" name="Google Shape;346;p34" title="SafeDOC"/>
          <p:cNvPicPr preferRelativeResize="0"/>
          <p:nvPr/>
        </p:nvPicPr>
        <p:blipFill>
          <a:blip r:embed="rId8">
            <a:alphaModFix/>
          </a:blip>
          <a:stretch>
            <a:fillRect/>
          </a:stretch>
        </p:blipFill>
        <p:spPr>
          <a:xfrm>
            <a:off x="4640900" y="1198949"/>
            <a:ext cx="1911624" cy="2477181"/>
          </a:xfrm>
          <a:prstGeom prst="rect">
            <a:avLst/>
          </a:prstGeom>
          <a:noFill/>
          <a:ln>
            <a:noFill/>
          </a:ln>
        </p:spPr>
      </p:pic>
      <p:pic>
        <p:nvPicPr>
          <p:cNvPr descr="3D Printer Safety Sheet" id="347" name="Google Shape;347;p34" title="SafeDOC"/>
          <p:cNvPicPr preferRelativeResize="0"/>
          <p:nvPr/>
        </p:nvPicPr>
        <p:blipFill>
          <a:blip r:embed="rId9">
            <a:alphaModFix/>
          </a:blip>
          <a:stretch>
            <a:fillRect/>
          </a:stretch>
        </p:blipFill>
        <p:spPr>
          <a:xfrm>
            <a:off x="6552525" y="1187675"/>
            <a:ext cx="1935407" cy="2499725"/>
          </a:xfrm>
          <a:prstGeom prst="rect">
            <a:avLst/>
          </a:prstGeom>
          <a:noFill/>
          <a:ln>
            <a:noFill/>
          </a:ln>
        </p:spPr>
      </p:pic>
      <p:sp>
        <p:nvSpPr>
          <p:cNvPr id="348" name="Google Shape;348;p34"/>
          <p:cNvSpPr txBox="1"/>
          <p:nvPr/>
        </p:nvSpPr>
        <p:spPr>
          <a:xfrm>
            <a:off x="362575" y="3660700"/>
            <a:ext cx="187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0"/>
              </a:rPr>
              <a:t>CNC Milling Machine</a:t>
            </a:r>
            <a:endParaRPr/>
          </a:p>
        </p:txBody>
      </p:sp>
      <p:sp>
        <p:nvSpPr>
          <p:cNvPr id="349" name="Google Shape;349;p34"/>
          <p:cNvSpPr txBox="1"/>
          <p:nvPr/>
        </p:nvSpPr>
        <p:spPr>
          <a:xfrm>
            <a:off x="2865188" y="3660700"/>
            <a:ext cx="114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1"/>
              </a:rPr>
              <a:t>Metal Lathe</a:t>
            </a:r>
            <a:endParaRPr/>
          </a:p>
        </p:txBody>
      </p:sp>
      <p:sp>
        <p:nvSpPr>
          <p:cNvPr id="350" name="Google Shape;350;p34"/>
          <p:cNvSpPr txBox="1"/>
          <p:nvPr/>
        </p:nvSpPr>
        <p:spPr>
          <a:xfrm>
            <a:off x="4507413" y="3660700"/>
            <a:ext cx="217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2"/>
              </a:rPr>
              <a:t>Vertical Milling Machine</a:t>
            </a:r>
            <a:endParaRPr/>
          </a:p>
        </p:txBody>
      </p:sp>
      <p:sp>
        <p:nvSpPr>
          <p:cNvPr id="351" name="Google Shape;351;p34"/>
          <p:cNvSpPr txBox="1"/>
          <p:nvPr/>
        </p:nvSpPr>
        <p:spPr>
          <a:xfrm>
            <a:off x="7006800" y="3687400"/>
            <a:ext cx="114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3"/>
              </a:rPr>
              <a:t>3D Printer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Injection </a:t>
            </a:r>
            <a:r>
              <a:rPr lang="en"/>
              <a:t>mould</a:t>
            </a:r>
            <a:r>
              <a:rPr lang="en"/>
              <a:t> Drawings</a:t>
            </a:r>
            <a:endParaRPr/>
          </a:p>
        </p:txBody>
      </p:sp>
      <p:grpSp>
        <p:nvGrpSpPr>
          <p:cNvPr id="357" name="Google Shape;357;p35"/>
          <p:cNvGrpSpPr/>
          <p:nvPr/>
        </p:nvGrpSpPr>
        <p:grpSpPr>
          <a:xfrm>
            <a:off x="311700" y="4500471"/>
            <a:ext cx="8520595" cy="572705"/>
            <a:chOff x="311700" y="4500471"/>
            <a:chExt cx="8520595" cy="572705"/>
          </a:xfrm>
        </p:grpSpPr>
        <p:pic>
          <p:nvPicPr>
            <p:cNvPr id="358" name="Google Shape;358;p35"/>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59" name="Google Shape;359;p35"/>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60" name="Google Shape;360;p35"/>
            <p:cNvGrpSpPr/>
            <p:nvPr/>
          </p:nvGrpSpPr>
          <p:grpSpPr>
            <a:xfrm>
              <a:off x="2976075" y="4602050"/>
              <a:ext cx="3191850" cy="369550"/>
              <a:chOff x="5640450" y="4688200"/>
              <a:chExt cx="3191850" cy="369550"/>
            </a:xfrm>
          </p:grpSpPr>
          <p:pic>
            <p:nvPicPr>
              <p:cNvPr id="361" name="Google Shape;361;p35"/>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62" name="Google Shape;362;p3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Part 1" id="363" name="Google Shape;363;p35" title="Mold Drawing "/>
          <p:cNvPicPr preferRelativeResize="0"/>
          <p:nvPr/>
        </p:nvPicPr>
        <p:blipFill>
          <a:blip r:embed="rId6">
            <a:alphaModFix/>
          </a:blip>
          <a:stretch>
            <a:fillRect/>
          </a:stretch>
        </p:blipFill>
        <p:spPr>
          <a:xfrm>
            <a:off x="1866475" y="1170125"/>
            <a:ext cx="2113126" cy="2710300"/>
          </a:xfrm>
          <a:prstGeom prst="rect">
            <a:avLst/>
          </a:prstGeom>
          <a:noFill/>
          <a:ln>
            <a:noFill/>
          </a:ln>
        </p:spPr>
      </p:pic>
      <p:pic>
        <p:nvPicPr>
          <p:cNvPr descr="Part 2" id="364" name="Google Shape;364;p35" title="Mold Drawing"/>
          <p:cNvPicPr preferRelativeResize="0"/>
          <p:nvPr/>
        </p:nvPicPr>
        <p:blipFill>
          <a:blip r:embed="rId7">
            <a:alphaModFix/>
          </a:blip>
          <a:stretch>
            <a:fillRect/>
          </a:stretch>
        </p:blipFill>
        <p:spPr>
          <a:xfrm>
            <a:off x="4930150" y="1170125"/>
            <a:ext cx="2113126" cy="2717375"/>
          </a:xfrm>
          <a:prstGeom prst="rect">
            <a:avLst/>
          </a:prstGeom>
          <a:noFill/>
          <a:ln>
            <a:noFill/>
          </a:ln>
        </p:spPr>
      </p:pic>
      <p:sp>
        <p:nvSpPr>
          <p:cNvPr id="365" name="Google Shape;365;p35"/>
          <p:cNvSpPr txBox="1"/>
          <p:nvPr/>
        </p:nvSpPr>
        <p:spPr>
          <a:xfrm>
            <a:off x="2002188" y="3887500"/>
            <a:ext cx="184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mould</a:t>
            </a:r>
            <a:r>
              <a:rPr lang="en" u="sng">
                <a:solidFill>
                  <a:schemeClr val="hlink"/>
                </a:solidFill>
                <a:hlinkClick r:id="rId9"/>
              </a:rPr>
              <a:t> Drawing Part 1</a:t>
            </a:r>
            <a:endParaRPr/>
          </a:p>
        </p:txBody>
      </p:sp>
      <p:sp>
        <p:nvSpPr>
          <p:cNvPr id="366" name="Google Shape;366;p35"/>
          <p:cNvSpPr txBox="1"/>
          <p:nvPr/>
        </p:nvSpPr>
        <p:spPr>
          <a:xfrm>
            <a:off x="5065863" y="3887500"/>
            <a:ext cx="184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0"/>
              </a:rPr>
              <a:t>mould</a:t>
            </a:r>
            <a:r>
              <a:rPr lang="en" u="sng">
                <a:solidFill>
                  <a:schemeClr val="hlink"/>
                </a:solidFill>
                <a:hlinkClick r:id="rId11"/>
              </a:rPr>
              <a:t> Drawing Part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Videos/Guides</a:t>
            </a:r>
            <a:endParaRPr/>
          </a:p>
        </p:txBody>
      </p:sp>
      <p:sp>
        <p:nvSpPr>
          <p:cNvPr id="372" name="Google Shape;372;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100">
                <a:solidFill>
                  <a:schemeClr val="dk1"/>
                </a:solidFill>
              </a:rPr>
              <a:t>Injection </a:t>
            </a:r>
            <a:r>
              <a:rPr lang="en" sz="1100">
                <a:solidFill>
                  <a:schemeClr val="dk1"/>
                </a:solidFill>
              </a:rPr>
              <a:t>mould</a:t>
            </a:r>
            <a:r>
              <a:rPr lang="en" sz="1100">
                <a:solidFill>
                  <a:schemeClr val="dk1"/>
                </a:solidFill>
              </a:rPr>
              <a:t> making 3D printing</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3">
                  <a:extLst>
                    <a:ext uri="{A12FA001-AC4F-418D-AE19-62706E023703}">
                      <ahyp:hlinkClr val="tx"/>
                    </a:ext>
                  </a:extLst>
                </a:hlinkClick>
              </a:rPr>
              <a:t>https://formlabs.com/blog/diy-injection-</a:t>
            </a:r>
            <a:r>
              <a:rPr lang="en" sz="1100" u="sng">
                <a:solidFill>
                  <a:srgbClr val="1155CC"/>
                </a:solidFill>
                <a:hlinkClick r:id="rId4">
                  <a:extLst>
                    <a:ext uri="{A12FA001-AC4F-418D-AE19-62706E023703}">
                      <ahyp:hlinkClr val="tx"/>
                    </a:ext>
                  </a:extLst>
                </a:hlinkClick>
              </a:rPr>
              <a:t>mould</a:t>
            </a:r>
            <a:r>
              <a:rPr lang="en" sz="1100" u="sng">
                <a:solidFill>
                  <a:srgbClr val="1155CC"/>
                </a:solidFill>
                <a:hlinkClick r:id="rId5">
                  <a:extLst>
                    <a:ext uri="{A12FA001-AC4F-418D-AE19-62706E023703}">
                      <ahyp:hlinkClr val="tx"/>
                    </a:ext>
                  </a:extLst>
                </a:hlinkClick>
              </a:rPr>
              <a:t>ing/</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rgbClr val="0F0F0F"/>
                </a:solidFill>
                <a:latin typeface="Roboto"/>
                <a:ea typeface="Roboto"/>
                <a:cs typeface="Roboto"/>
                <a:sym typeface="Roboto"/>
              </a:rPr>
              <a:t>Injection </a:t>
            </a:r>
            <a:r>
              <a:rPr lang="en" sz="1100">
                <a:solidFill>
                  <a:srgbClr val="0F0F0F"/>
                </a:solidFill>
                <a:latin typeface="Roboto"/>
                <a:ea typeface="Roboto"/>
                <a:cs typeface="Roboto"/>
                <a:sym typeface="Roboto"/>
              </a:rPr>
              <a:t>mould</a:t>
            </a:r>
            <a:r>
              <a:rPr lang="en" sz="1100">
                <a:solidFill>
                  <a:srgbClr val="0F0F0F"/>
                </a:solidFill>
                <a:latin typeface="Roboto"/>
                <a:ea typeface="Roboto"/>
                <a:cs typeface="Roboto"/>
                <a:sym typeface="Roboto"/>
              </a:rPr>
              <a:t>ing: </a:t>
            </a:r>
            <a:r>
              <a:rPr lang="en" sz="1100">
                <a:solidFill>
                  <a:srgbClr val="0F0F0F"/>
                </a:solidFill>
                <a:latin typeface="Roboto"/>
                <a:ea typeface="Roboto"/>
                <a:cs typeface="Roboto"/>
                <a:sym typeface="Roboto"/>
              </a:rPr>
              <a:t>mould</a:t>
            </a:r>
            <a:r>
              <a:rPr lang="en" sz="1100">
                <a:solidFill>
                  <a:srgbClr val="0F0F0F"/>
                </a:solidFill>
                <a:latin typeface="Roboto"/>
                <a:ea typeface="Roboto"/>
                <a:cs typeface="Roboto"/>
                <a:sym typeface="Roboto"/>
              </a:rPr>
              <a:t> Design &amp; Making</a:t>
            </a:r>
            <a:endParaRPr sz="1100">
              <a:solidFill>
                <a:srgbClr val="0F0F0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val="tx"/>
                    </a:ext>
                  </a:extLst>
                </a:hlinkClick>
              </a:rPr>
              <a:t>https://www.youtube.com/watch?v=MhoAIDz4Bhw</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Tesla Giga Press</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7">
                  <a:extLst>
                    <a:ext uri="{A12FA001-AC4F-418D-AE19-62706E023703}">
                      <ahyp:hlinkClr val="tx"/>
                    </a:ext>
                  </a:extLst>
                </a:hlinkClick>
              </a:rPr>
              <a:t>The Incredible Logistics Of The Tesla Giga Press!</a:t>
            </a:r>
            <a:endParaRPr sz="1100">
              <a:solidFill>
                <a:schemeClr val="dk1"/>
              </a:solidFill>
            </a:endParaRPr>
          </a:p>
          <a:p>
            <a:pPr indent="0" lvl="0" marL="0" rtl="0" algn="l">
              <a:lnSpc>
                <a:spcPct val="115000"/>
              </a:lnSpc>
              <a:spcBef>
                <a:spcPts val="0"/>
              </a:spcBef>
              <a:spcAft>
                <a:spcPts val="1200"/>
              </a:spcAft>
              <a:buSzPts val="1800"/>
              <a:buNone/>
            </a:pPr>
            <a:r>
              <a:t/>
            </a:r>
            <a:endParaRPr>
              <a:solidFill>
                <a:schemeClr val="dk1"/>
              </a:solidFill>
            </a:endParaRPr>
          </a:p>
        </p:txBody>
      </p:sp>
      <p:grpSp>
        <p:nvGrpSpPr>
          <p:cNvPr id="373" name="Google Shape;373;p36"/>
          <p:cNvGrpSpPr/>
          <p:nvPr/>
        </p:nvGrpSpPr>
        <p:grpSpPr>
          <a:xfrm>
            <a:off x="311700" y="4500471"/>
            <a:ext cx="8520595" cy="572705"/>
            <a:chOff x="311700" y="4500471"/>
            <a:chExt cx="8520595" cy="572705"/>
          </a:xfrm>
        </p:grpSpPr>
        <p:pic>
          <p:nvPicPr>
            <p:cNvPr id="374" name="Google Shape;374;p36"/>
            <p:cNvPicPr preferRelativeResize="0"/>
            <p:nvPr/>
          </p:nvPicPr>
          <p:blipFill rotWithShape="1">
            <a:blip r:embed="rId8">
              <a:alphaModFix/>
            </a:blip>
            <a:srcRect b="0" l="0" r="0" t="0"/>
            <a:stretch/>
          </p:blipFill>
          <p:spPr>
            <a:xfrm>
              <a:off x="6933197" y="4500471"/>
              <a:ext cx="1899098" cy="572700"/>
            </a:xfrm>
            <a:prstGeom prst="rect">
              <a:avLst/>
            </a:prstGeom>
            <a:noFill/>
            <a:ln>
              <a:noFill/>
            </a:ln>
          </p:spPr>
        </p:pic>
        <p:pic>
          <p:nvPicPr>
            <p:cNvPr id="375" name="Google Shape;375;p36"/>
            <p:cNvPicPr preferRelativeResize="0"/>
            <p:nvPr/>
          </p:nvPicPr>
          <p:blipFill rotWithShape="1">
            <a:blip r:embed="rId9">
              <a:alphaModFix/>
            </a:blip>
            <a:srcRect b="0" l="0" r="0" t="0"/>
            <a:stretch/>
          </p:blipFill>
          <p:spPr>
            <a:xfrm>
              <a:off x="311700" y="4500475"/>
              <a:ext cx="948941" cy="572701"/>
            </a:xfrm>
            <a:prstGeom prst="rect">
              <a:avLst/>
            </a:prstGeom>
            <a:noFill/>
            <a:ln>
              <a:noFill/>
            </a:ln>
          </p:spPr>
        </p:pic>
        <p:grpSp>
          <p:nvGrpSpPr>
            <p:cNvPr id="376" name="Google Shape;376;p36"/>
            <p:cNvGrpSpPr/>
            <p:nvPr/>
          </p:nvGrpSpPr>
          <p:grpSpPr>
            <a:xfrm>
              <a:off x="2976075" y="4602050"/>
              <a:ext cx="3191850" cy="369550"/>
              <a:chOff x="5640450" y="4688200"/>
              <a:chExt cx="3191850" cy="369550"/>
            </a:xfrm>
          </p:grpSpPr>
          <p:pic>
            <p:nvPicPr>
              <p:cNvPr id="377" name="Google Shape;377;p36"/>
              <p:cNvPicPr preferRelativeResize="0"/>
              <p:nvPr/>
            </p:nvPicPr>
            <p:blipFill rotWithShape="1">
              <a:blip r:embed="rId10">
                <a:alphaModFix/>
              </a:blip>
              <a:srcRect b="0" l="0" r="0" t="0"/>
              <a:stretch/>
            </p:blipFill>
            <p:spPr>
              <a:xfrm>
                <a:off x="5640450" y="4688200"/>
                <a:ext cx="1764459" cy="369550"/>
              </a:xfrm>
              <a:prstGeom prst="rect">
                <a:avLst/>
              </a:prstGeom>
              <a:noFill/>
              <a:ln>
                <a:noFill/>
              </a:ln>
            </p:spPr>
          </p:pic>
          <p:sp>
            <p:nvSpPr>
              <p:cNvPr id="378" name="Google Shape;378;p3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Injection </a:t>
            </a:r>
            <a:r>
              <a:rPr lang="en"/>
              <a:t>mould</a:t>
            </a:r>
            <a:r>
              <a:rPr lang="en"/>
              <a:t> Building Rubric</a:t>
            </a:r>
            <a:endParaRPr/>
          </a:p>
        </p:txBody>
      </p:sp>
      <p:grpSp>
        <p:nvGrpSpPr>
          <p:cNvPr id="384" name="Google Shape;384;p37"/>
          <p:cNvGrpSpPr/>
          <p:nvPr/>
        </p:nvGrpSpPr>
        <p:grpSpPr>
          <a:xfrm>
            <a:off x="311700" y="4500471"/>
            <a:ext cx="8520595" cy="572705"/>
            <a:chOff x="311700" y="4500471"/>
            <a:chExt cx="8520595" cy="572705"/>
          </a:xfrm>
        </p:grpSpPr>
        <p:pic>
          <p:nvPicPr>
            <p:cNvPr id="385" name="Google Shape;385;p3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86" name="Google Shape;386;p3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87" name="Google Shape;387;p37"/>
            <p:cNvGrpSpPr/>
            <p:nvPr/>
          </p:nvGrpSpPr>
          <p:grpSpPr>
            <a:xfrm>
              <a:off x="2976075" y="4602050"/>
              <a:ext cx="3191850" cy="369550"/>
              <a:chOff x="5640450" y="4688200"/>
              <a:chExt cx="3191850" cy="369550"/>
            </a:xfrm>
          </p:grpSpPr>
          <p:pic>
            <p:nvPicPr>
              <p:cNvPr id="388" name="Google Shape;388;p3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89" name="Google Shape;389;p3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id="390" name="Google Shape;390;p37"/>
          <p:cNvPicPr preferRelativeResize="0"/>
          <p:nvPr/>
        </p:nvPicPr>
        <p:blipFill>
          <a:blip r:embed="rId6">
            <a:alphaModFix/>
          </a:blip>
          <a:stretch>
            <a:fillRect/>
          </a:stretch>
        </p:blipFill>
        <p:spPr>
          <a:xfrm>
            <a:off x="5148475" y="1170125"/>
            <a:ext cx="1916401" cy="2277802"/>
          </a:xfrm>
          <a:prstGeom prst="rect">
            <a:avLst/>
          </a:prstGeom>
          <a:noFill/>
          <a:ln>
            <a:noFill/>
          </a:ln>
        </p:spPr>
      </p:pic>
      <p:sp>
        <p:nvSpPr>
          <p:cNvPr id="391" name="Google Shape;391;p37"/>
          <p:cNvSpPr txBox="1"/>
          <p:nvPr/>
        </p:nvSpPr>
        <p:spPr>
          <a:xfrm>
            <a:off x="4966825" y="3447925"/>
            <a:ext cx="227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7"/>
              </a:rPr>
              <a:t>Injection </a:t>
            </a:r>
            <a:r>
              <a:rPr lang="en" u="sng">
                <a:solidFill>
                  <a:schemeClr val="hlink"/>
                </a:solidFill>
                <a:hlinkClick r:id="rId8"/>
              </a:rPr>
              <a:t>mould</a:t>
            </a:r>
            <a:r>
              <a:rPr lang="en" u="sng">
                <a:solidFill>
                  <a:schemeClr val="hlink"/>
                </a:solidFill>
                <a:hlinkClick r:id="rId9"/>
              </a:rPr>
              <a:t> Rubric PDF</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Washer Toss Game</a:t>
            </a:r>
            <a:endParaRPr/>
          </a:p>
        </p:txBody>
      </p:sp>
      <p:grpSp>
        <p:nvGrpSpPr>
          <p:cNvPr id="397" name="Google Shape;397;p38"/>
          <p:cNvGrpSpPr/>
          <p:nvPr/>
        </p:nvGrpSpPr>
        <p:grpSpPr>
          <a:xfrm>
            <a:off x="311700" y="4500471"/>
            <a:ext cx="8520595" cy="572705"/>
            <a:chOff x="311700" y="4500471"/>
            <a:chExt cx="8520595" cy="572705"/>
          </a:xfrm>
        </p:grpSpPr>
        <p:pic>
          <p:nvPicPr>
            <p:cNvPr id="398" name="Google Shape;398;p3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99" name="Google Shape;399;p3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00" name="Google Shape;400;p38"/>
            <p:cNvGrpSpPr/>
            <p:nvPr/>
          </p:nvGrpSpPr>
          <p:grpSpPr>
            <a:xfrm>
              <a:off x="2976075" y="4602050"/>
              <a:ext cx="3191850" cy="369550"/>
              <a:chOff x="5640450" y="4688200"/>
              <a:chExt cx="3191850" cy="369550"/>
            </a:xfrm>
          </p:grpSpPr>
          <p:pic>
            <p:nvPicPr>
              <p:cNvPr id="401" name="Google Shape;401;p3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02" name="Google Shape;402;p3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Rules sheet" id="403" name="Google Shape;403;p38" title="Washer Toss Game"/>
          <p:cNvPicPr preferRelativeResize="0"/>
          <p:nvPr/>
        </p:nvPicPr>
        <p:blipFill>
          <a:blip r:embed="rId6">
            <a:alphaModFix/>
          </a:blip>
          <a:stretch>
            <a:fillRect/>
          </a:stretch>
        </p:blipFill>
        <p:spPr>
          <a:xfrm>
            <a:off x="7037675" y="1898250"/>
            <a:ext cx="1509001" cy="1559174"/>
          </a:xfrm>
          <a:prstGeom prst="rect">
            <a:avLst/>
          </a:prstGeom>
          <a:noFill/>
          <a:ln>
            <a:noFill/>
          </a:ln>
        </p:spPr>
      </p:pic>
      <p:pic>
        <p:nvPicPr>
          <p:cNvPr descr="Recycled Materials" id="404" name="Google Shape;404;p38" title="Washer Toss Game"/>
          <p:cNvPicPr preferRelativeResize="0"/>
          <p:nvPr/>
        </p:nvPicPr>
        <p:blipFill>
          <a:blip r:embed="rId7">
            <a:alphaModFix/>
          </a:blip>
          <a:stretch>
            <a:fillRect/>
          </a:stretch>
        </p:blipFill>
        <p:spPr>
          <a:xfrm>
            <a:off x="198791" y="1898262"/>
            <a:ext cx="1396209" cy="1047149"/>
          </a:xfrm>
          <a:prstGeom prst="rect">
            <a:avLst/>
          </a:prstGeom>
          <a:noFill/>
          <a:ln>
            <a:noFill/>
          </a:ln>
        </p:spPr>
      </p:pic>
      <p:pic>
        <p:nvPicPr>
          <p:cNvPr descr="Add some paint" id="405" name="Google Shape;405;p38" title="Washer Toss Game"/>
          <p:cNvPicPr preferRelativeResize="0"/>
          <p:nvPr/>
        </p:nvPicPr>
        <p:blipFill>
          <a:blip r:embed="rId8">
            <a:alphaModFix/>
          </a:blip>
          <a:stretch>
            <a:fillRect/>
          </a:stretch>
        </p:blipFill>
        <p:spPr>
          <a:xfrm rot="-5400000">
            <a:off x="2132061" y="1861874"/>
            <a:ext cx="1048376" cy="1119924"/>
          </a:xfrm>
          <a:prstGeom prst="rect">
            <a:avLst/>
          </a:prstGeom>
          <a:noFill/>
          <a:ln>
            <a:noFill/>
          </a:ln>
        </p:spPr>
      </p:pic>
      <p:pic>
        <p:nvPicPr>
          <p:cNvPr descr="Finished product" id="406" name="Google Shape;406;p38" title="Washer Toss Game"/>
          <p:cNvPicPr preferRelativeResize="0"/>
          <p:nvPr/>
        </p:nvPicPr>
        <p:blipFill>
          <a:blip r:embed="rId9">
            <a:alphaModFix/>
          </a:blip>
          <a:stretch>
            <a:fillRect/>
          </a:stretch>
        </p:blipFill>
        <p:spPr>
          <a:xfrm>
            <a:off x="3717500" y="1898250"/>
            <a:ext cx="1396198" cy="1047153"/>
          </a:xfrm>
          <a:prstGeom prst="rect">
            <a:avLst/>
          </a:prstGeom>
          <a:noFill/>
          <a:ln>
            <a:noFill/>
          </a:ln>
        </p:spPr>
      </p:pic>
      <p:pic>
        <p:nvPicPr>
          <p:cNvPr descr="Finished Product" id="407" name="Google Shape;407;p38" title="Washer Toss Game"/>
          <p:cNvPicPr preferRelativeResize="0"/>
          <p:nvPr/>
        </p:nvPicPr>
        <p:blipFill>
          <a:blip r:embed="rId10">
            <a:alphaModFix/>
          </a:blip>
          <a:stretch>
            <a:fillRect/>
          </a:stretch>
        </p:blipFill>
        <p:spPr>
          <a:xfrm>
            <a:off x="5242813" y="1898250"/>
            <a:ext cx="1396198" cy="1047149"/>
          </a:xfrm>
          <a:prstGeom prst="rect">
            <a:avLst/>
          </a:prstGeom>
          <a:noFill/>
          <a:ln>
            <a:noFill/>
          </a:ln>
        </p:spPr>
      </p:pic>
      <p:sp>
        <p:nvSpPr>
          <p:cNvPr id="408" name="Google Shape;408;p38"/>
          <p:cNvSpPr txBox="1"/>
          <p:nvPr/>
        </p:nvSpPr>
        <p:spPr>
          <a:xfrm>
            <a:off x="77675" y="1431325"/>
            <a:ext cx="172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Recycled Materials</a:t>
            </a:r>
            <a:endParaRPr/>
          </a:p>
        </p:txBody>
      </p:sp>
      <p:sp>
        <p:nvSpPr>
          <p:cNvPr id="409" name="Google Shape;409;p38"/>
          <p:cNvSpPr txBox="1"/>
          <p:nvPr/>
        </p:nvSpPr>
        <p:spPr>
          <a:xfrm>
            <a:off x="245550" y="3367050"/>
            <a:ext cx="654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washer toss game can be made from and recycled materials that you feel fit. You can make connections to the environmental strands of the curriculum.</a:t>
            </a:r>
            <a:endParaRPr/>
          </a:p>
        </p:txBody>
      </p:sp>
      <p:sp>
        <p:nvSpPr>
          <p:cNvPr id="410" name="Google Shape;410;p38"/>
          <p:cNvSpPr txBox="1"/>
          <p:nvPr/>
        </p:nvSpPr>
        <p:spPr>
          <a:xfrm>
            <a:off x="1985650" y="1431325"/>
            <a:ext cx="16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Add some paint</a:t>
            </a:r>
            <a:endParaRPr/>
          </a:p>
        </p:txBody>
      </p:sp>
      <p:sp>
        <p:nvSpPr>
          <p:cNvPr id="411" name="Google Shape;411;p38"/>
          <p:cNvSpPr txBox="1"/>
          <p:nvPr/>
        </p:nvSpPr>
        <p:spPr>
          <a:xfrm>
            <a:off x="7391175" y="1513338"/>
            <a:ext cx="951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Rules</a:t>
            </a:r>
            <a:endParaRPr sz="1300"/>
          </a:p>
        </p:txBody>
      </p:sp>
      <p:sp>
        <p:nvSpPr>
          <p:cNvPr id="412" name="Google Shape;412;p38"/>
          <p:cNvSpPr txBox="1"/>
          <p:nvPr/>
        </p:nvSpPr>
        <p:spPr>
          <a:xfrm>
            <a:off x="4370850" y="1431325"/>
            <a:ext cx="16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Finished Product</a:t>
            </a:r>
            <a:endParaRPr/>
          </a:p>
        </p:txBody>
      </p:sp>
      <p:sp>
        <p:nvSpPr>
          <p:cNvPr id="413" name="Google Shape;413;p38"/>
          <p:cNvSpPr txBox="1"/>
          <p:nvPr/>
        </p:nvSpPr>
        <p:spPr>
          <a:xfrm>
            <a:off x="7185725" y="3582450"/>
            <a:ext cx="121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1"/>
              </a:rPr>
              <a:t>Rules Sheet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Alternative Learning and Machining Options</a:t>
            </a:r>
            <a:endParaRPr/>
          </a:p>
        </p:txBody>
      </p:sp>
      <p:sp>
        <p:nvSpPr>
          <p:cNvPr id="419" name="Google Shape;419;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0"/>
              </a:spcBef>
              <a:spcAft>
                <a:spcPts val="0"/>
              </a:spcAft>
              <a:buNone/>
            </a:pPr>
            <a:r>
              <a:rPr lang="en">
                <a:solidFill>
                  <a:schemeClr val="dk1"/>
                </a:solidFill>
              </a:rPr>
              <a:t>Machining Options</a:t>
            </a:r>
            <a:endParaRPr>
              <a:solidFill>
                <a:schemeClr val="dk1"/>
              </a:solidFill>
            </a:endParaRPr>
          </a:p>
          <a:p>
            <a:pPr indent="-308610" lvl="0" marL="457200" rtl="0" algn="l">
              <a:lnSpc>
                <a:spcPct val="115000"/>
              </a:lnSpc>
              <a:spcBef>
                <a:spcPts val="1200"/>
              </a:spcBef>
              <a:spcAft>
                <a:spcPts val="0"/>
              </a:spcAft>
              <a:buClr>
                <a:schemeClr val="dk1"/>
              </a:buClr>
              <a:buSzPct val="100000"/>
              <a:buChar char="●"/>
            </a:pPr>
            <a:r>
              <a:rPr lang="en">
                <a:solidFill>
                  <a:schemeClr val="dk1"/>
                </a:solidFill>
              </a:rPr>
              <a:t>Machine parts using a Metal Lathe and a four jaw chuck</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Machine parts on a </a:t>
            </a:r>
            <a:r>
              <a:rPr lang="en">
                <a:solidFill>
                  <a:schemeClr val="dk1"/>
                </a:solidFill>
              </a:rPr>
              <a:t>conventional</a:t>
            </a:r>
            <a:r>
              <a:rPr lang="en">
                <a:solidFill>
                  <a:schemeClr val="dk1"/>
                </a:solidFill>
              </a:rPr>
              <a:t> milling machine with a boring head or a rotary table</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3D printing </a:t>
            </a:r>
            <a:r>
              <a:rPr lang="en">
                <a:solidFill>
                  <a:schemeClr val="dk1"/>
                </a:solidFill>
              </a:rPr>
              <a:t>mould</a:t>
            </a:r>
            <a:r>
              <a:rPr lang="en">
                <a:solidFill>
                  <a:schemeClr val="dk1"/>
                </a:solidFill>
              </a:rPr>
              <a:t>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Two part aluminum / 3D printed </a:t>
            </a:r>
            <a:r>
              <a:rPr lang="en">
                <a:solidFill>
                  <a:schemeClr val="dk1"/>
                </a:solidFill>
              </a:rPr>
              <a:t>mould</a:t>
            </a:r>
            <a:r>
              <a:rPr lang="en">
                <a:solidFill>
                  <a:schemeClr val="dk1"/>
                </a:solidFill>
              </a:rPr>
              <a:t>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Injection </a:t>
            </a:r>
            <a:r>
              <a:rPr lang="en">
                <a:solidFill>
                  <a:schemeClr val="dk1"/>
                </a:solidFill>
              </a:rPr>
              <a:t>mould</a:t>
            </a:r>
            <a:r>
              <a:rPr lang="en">
                <a:solidFill>
                  <a:schemeClr val="dk1"/>
                </a:solidFill>
              </a:rPr>
              <a:t>ing Options</a:t>
            </a:r>
            <a:endParaRPr>
              <a:solidFill>
                <a:schemeClr val="dk1"/>
              </a:solidFill>
            </a:endParaRPr>
          </a:p>
          <a:p>
            <a:pPr indent="-308610" lvl="0" marL="457200" rtl="0" algn="l">
              <a:lnSpc>
                <a:spcPct val="115000"/>
              </a:lnSpc>
              <a:spcBef>
                <a:spcPts val="1200"/>
              </a:spcBef>
              <a:spcAft>
                <a:spcPts val="0"/>
              </a:spcAft>
              <a:buClr>
                <a:schemeClr val="dk1"/>
              </a:buClr>
              <a:buSzPct val="100000"/>
              <a:buChar char="●"/>
            </a:pPr>
            <a:r>
              <a:rPr lang="en">
                <a:solidFill>
                  <a:schemeClr val="dk1"/>
                </a:solidFill>
              </a:rPr>
              <a:t>Injecting soft plastic with plastisol </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Injecting with two part plastics / silicone</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Injecting with melted wax</a:t>
            </a:r>
            <a:endParaRPr>
              <a:solidFill>
                <a:schemeClr val="dk1"/>
              </a:solidFill>
            </a:endParaRPr>
          </a:p>
          <a:p>
            <a:pPr indent="0" lvl="0" marL="0" rtl="0" algn="l">
              <a:lnSpc>
                <a:spcPct val="115000"/>
              </a:lnSpc>
              <a:spcBef>
                <a:spcPts val="1200"/>
              </a:spcBef>
              <a:spcAft>
                <a:spcPts val="0"/>
              </a:spcAft>
              <a:buNone/>
            </a:pPr>
            <a:r>
              <a:rPr lang="en">
                <a:solidFill>
                  <a:schemeClr val="dk1"/>
                </a:solidFill>
              </a:rPr>
              <a:t>Other Lesson Ideas</a:t>
            </a:r>
            <a:endParaRPr>
              <a:solidFill>
                <a:schemeClr val="dk1"/>
              </a:solidFill>
            </a:endParaRPr>
          </a:p>
          <a:p>
            <a:pPr indent="-308610" lvl="0" marL="457200" rtl="0" algn="l">
              <a:lnSpc>
                <a:spcPct val="115000"/>
              </a:lnSpc>
              <a:spcBef>
                <a:spcPts val="1200"/>
              </a:spcBef>
              <a:spcAft>
                <a:spcPts val="0"/>
              </a:spcAft>
              <a:buClr>
                <a:schemeClr val="dk1"/>
              </a:buClr>
              <a:buSzPct val="100000"/>
              <a:buChar char="●"/>
            </a:pPr>
            <a:r>
              <a:rPr lang="en">
                <a:solidFill>
                  <a:schemeClr val="dk1"/>
                </a:solidFill>
              </a:rPr>
              <a:t>Quality control</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Large Production Parts Run</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Environmental Effects of Production </a:t>
            </a:r>
            <a:endParaRPr>
              <a:solidFill>
                <a:schemeClr val="dk1"/>
              </a:solidFill>
            </a:endParaRPr>
          </a:p>
        </p:txBody>
      </p:sp>
      <p:grpSp>
        <p:nvGrpSpPr>
          <p:cNvPr id="420" name="Google Shape;420;p39"/>
          <p:cNvGrpSpPr/>
          <p:nvPr/>
        </p:nvGrpSpPr>
        <p:grpSpPr>
          <a:xfrm>
            <a:off x="311700" y="4500471"/>
            <a:ext cx="8520595" cy="572705"/>
            <a:chOff x="311700" y="4500471"/>
            <a:chExt cx="8520595" cy="572705"/>
          </a:xfrm>
        </p:grpSpPr>
        <p:pic>
          <p:nvPicPr>
            <p:cNvPr id="421" name="Google Shape;421;p3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422" name="Google Shape;422;p3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23" name="Google Shape;423;p39"/>
            <p:cNvGrpSpPr/>
            <p:nvPr/>
          </p:nvGrpSpPr>
          <p:grpSpPr>
            <a:xfrm>
              <a:off x="2976075" y="4602050"/>
              <a:ext cx="3191850" cy="369550"/>
              <a:chOff x="5640450" y="4688200"/>
              <a:chExt cx="3191850" cy="369550"/>
            </a:xfrm>
          </p:grpSpPr>
          <p:pic>
            <p:nvPicPr>
              <p:cNvPr id="424" name="Google Shape;424;p3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25" name="Google Shape;425;p3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Project Outline</a:t>
            </a:r>
            <a:endParaRPr/>
          </a:p>
        </p:txBody>
      </p:sp>
      <p:sp>
        <p:nvSpPr>
          <p:cNvPr id="78" name="Google Shape;78;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solidFill>
                  <a:schemeClr val="dk1"/>
                </a:solidFill>
              </a:rPr>
              <a:t>This project will look at the automotive industries use of injection </a:t>
            </a:r>
            <a:r>
              <a:rPr lang="en">
                <a:solidFill>
                  <a:schemeClr val="dk1"/>
                </a:solidFill>
              </a:rPr>
              <a:t>mould</a:t>
            </a:r>
            <a:r>
              <a:rPr lang="en">
                <a:solidFill>
                  <a:schemeClr val="dk1"/>
                </a:solidFill>
              </a:rPr>
              <a:t>ing to manufacture parts, with a focus on the electric vehicle manufacturing sector. The manufacturing courses TMJ3M/4M will guide the curriculum expectations. The project will design and machine basic injection </a:t>
            </a:r>
            <a:r>
              <a:rPr lang="en">
                <a:solidFill>
                  <a:schemeClr val="dk1"/>
                </a:solidFill>
              </a:rPr>
              <a:t>mould</a:t>
            </a:r>
            <a:r>
              <a:rPr lang="en">
                <a:solidFill>
                  <a:schemeClr val="dk1"/>
                </a:solidFill>
              </a:rPr>
              <a:t>ing parts with options around machine setup and materials. Students will produce parts through different injection </a:t>
            </a:r>
            <a:r>
              <a:rPr lang="en">
                <a:solidFill>
                  <a:schemeClr val="dk1"/>
                </a:solidFill>
              </a:rPr>
              <a:t>mould</a:t>
            </a:r>
            <a:r>
              <a:rPr lang="en">
                <a:solidFill>
                  <a:schemeClr val="dk1"/>
                </a:solidFill>
              </a:rPr>
              <a:t> processes. This will include a </a:t>
            </a:r>
            <a:r>
              <a:rPr lang="en">
                <a:solidFill>
                  <a:schemeClr val="dk1"/>
                </a:solidFill>
              </a:rPr>
              <a:t>mould</a:t>
            </a:r>
            <a:r>
              <a:rPr lang="en">
                <a:solidFill>
                  <a:schemeClr val="dk1"/>
                </a:solidFill>
              </a:rPr>
              <a:t> design and build process to create a basic plastic washer. Students will create injection </a:t>
            </a:r>
            <a:r>
              <a:rPr lang="en">
                <a:solidFill>
                  <a:schemeClr val="dk1"/>
                </a:solidFill>
              </a:rPr>
              <a:t>mould</a:t>
            </a:r>
            <a:r>
              <a:rPr lang="en">
                <a:solidFill>
                  <a:schemeClr val="dk1"/>
                </a:solidFill>
              </a:rPr>
              <a:t> for a flat washer that can be used for the washer toss game. Injecting melted plastic will demonstrate the same principles that are used in the automotive industry. The washer toss box can be made using </a:t>
            </a:r>
            <a:r>
              <a:rPr lang="en">
                <a:solidFill>
                  <a:schemeClr val="dk1"/>
                </a:solidFill>
              </a:rPr>
              <a:t>recycled materials.</a:t>
            </a:r>
            <a:endParaRPr>
              <a:solidFill>
                <a:schemeClr val="dk1"/>
              </a:solidFill>
            </a:endParaRPr>
          </a:p>
        </p:txBody>
      </p:sp>
      <p:grpSp>
        <p:nvGrpSpPr>
          <p:cNvPr id="79" name="Google Shape;79;p15"/>
          <p:cNvGrpSpPr/>
          <p:nvPr/>
        </p:nvGrpSpPr>
        <p:grpSpPr>
          <a:xfrm>
            <a:off x="311700" y="4500471"/>
            <a:ext cx="8520595" cy="572705"/>
            <a:chOff x="311700" y="4500471"/>
            <a:chExt cx="8520595" cy="572705"/>
          </a:xfrm>
        </p:grpSpPr>
        <p:pic>
          <p:nvPicPr>
            <p:cNvPr id="80" name="Google Shape;80;p15"/>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81" name="Google Shape;81;p15"/>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82" name="Google Shape;82;p15"/>
            <p:cNvGrpSpPr/>
            <p:nvPr/>
          </p:nvGrpSpPr>
          <p:grpSpPr>
            <a:xfrm>
              <a:off x="2976075" y="4602050"/>
              <a:ext cx="3191850" cy="369550"/>
              <a:chOff x="5640450" y="4688200"/>
              <a:chExt cx="3191850" cy="369550"/>
            </a:xfrm>
          </p:grpSpPr>
          <p:pic>
            <p:nvPicPr>
              <p:cNvPr id="83" name="Google Shape;83;p15"/>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84" name="Google Shape;84;p1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Related OVIN Sectors</a:t>
            </a:r>
            <a:endParaRPr/>
          </a:p>
        </p:txBody>
      </p:sp>
      <p:sp>
        <p:nvSpPr>
          <p:cNvPr id="90" name="Google Shape;90;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Clr>
                <a:schemeClr val="dk1"/>
              </a:buClr>
              <a:buSzPts val="1800"/>
              <a:buChar char="●"/>
            </a:pPr>
            <a:r>
              <a:rPr lang="en">
                <a:solidFill>
                  <a:schemeClr val="dk1"/>
                </a:solidFill>
              </a:rPr>
              <a:t>Connected &amp; Autonomous Vehicles (C/AV)</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Auto &amp; Parts Manufacturing</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Tool, Die &amp; </a:t>
            </a:r>
            <a:r>
              <a:rPr lang="en">
                <a:solidFill>
                  <a:schemeClr val="dk1"/>
                </a:solidFill>
              </a:rPr>
              <a:t>mould</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Aftermarket, Maintenance &amp; Repair</a:t>
            </a:r>
            <a:endParaRPr>
              <a:solidFill>
                <a:schemeClr val="dk1"/>
              </a:solidFill>
            </a:endParaRPr>
          </a:p>
        </p:txBody>
      </p:sp>
      <p:grpSp>
        <p:nvGrpSpPr>
          <p:cNvPr id="91" name="Google Shape;91;p16"/>
          <p:cNvGrpSpPr/>
          <p:nvPr/>
        </p:nvGrpSpPr>
        <p:grpSpPr>
          <a:xfrm>
            <a:off x="311700" y="4500471"/>
            <a:ext cx="8520595" cy="572705"/>
            <a:chOff x="311700" y="4500471"/>
            <a:chExt cx="8520595" cy="572705"/>
          </a:xfrm>
        </p:grpSpPr>
        <p:pic>
          <p:nvPicPr>
            <p:cNvPr id="92" name="Google Shape;92;p1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93" name="Google Shape;93;p1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94" name="Google Shape;94;p16"/>
            <p:cNvGrpSpPr/>
            <p:nvPr/>
          </p:nvGrpSpPr>
          <p:grpSpPr>
            <a:xfrm>
              <a:off x="2976075" y="4602050"/>
              <a:ext cx="3191850" cy="369550"/>
              <a:chOff x="5640450" y="4688200"/>
              <a:chExt cx="3191850" cy="369550"/>
            </a:xfrm>
          </p:grpSpPr>
          <p:pic>
            <p:nvPicPr>
              <p:cNvPr id="95" name="Google Shape;95;p1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96" name="Google Shape;96;p1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Prior Knowledge and Related Resources</a:t>
            </a:r>
            <a:endParaRPr/>
          </a:p>
        </p:txBody>
      </p:sp>
      <p:sp>
        <p:nvSpPr>
          <p:cNvPr id="102" name="Google Shape;102;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Milling machine safety and operation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Basic milling tools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Basic lathe operations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Measurement with precision measuring tools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Safe shop practices</a:t>
            </a:r>
            <a:endParaRPr>
              <a:solidFill>
                <a:schemeClr val="dk1"/>
              </a:solidFill>
            </a:endParaRPr>
          </a:p>
        </p:txBody>
      </p:sp>
      <p:grpSp>
        <p:nvGrpSpPr>
          <p:cNvPr id="103" name="Google Shape;103;p17"/>
          <p:cNvGrpSpPr/>
          <p:nvPr/>
        </p:nvGrpSpPr>
        <p:grpSpPr>
          <a:xfrm>
            <a:off x="311700" y="4500471"/>
            <a:ext cx="8520595" cy="572705"/>
            <a:chOff x="311700" y="4500471"/>
            <a:chExt cx="8520595" cy="572705"/>
          </a:xfrm>
        </p:grpSpPr>
        <p:pic>
          <p:nvPicPr>
            <p:cNvPr id="104" name="Google Shape;104;p1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05" name="Google Shape;105;p1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06" name="Google Shape;106;p17"/>
            <p:cNvGrpSpPr/>
            <p:nvPr/>
          </p:nvGrpSpPr>
          <p:grpSpPr>
            <a:xfrm>
              <a:off x="2976075" y="4602050"/>
              <a:ext cx="3191850" cy="369550"/>
              <a:chOff x="5640450" y="4688200"/>
              <a:chExt cx="3191850" cy="369550"/>
            </a:xfrm>
          </p:grpSpPr>
          <p:pic>
            <p:nvPicPr>
              <p:cNvPr id="107" name="Google Shape;107;p1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08" name="Google Shape;108;p1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Planning Notes and Teacher Guide</a:t>
            </a:r>
            <a:endParaRPr/>
          </a:p>
        </p:txBody>
      </p:sp>
      <p:sp>
        <p:nvSpPr>
          <p:cNvPr id="114" name="Google Shape;114;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Teacher</a:t>
            </a:r>
            <a:r>
              <a:rPr lang="en">
                <a:solidFill>
                  <a:schemeClr val="dk1"/>
                </a:solidFill>
              </a:rPr>
              <a:t> planning will start with the basic understanding of the automotive industry by showing students some of the videos about injection </a:t>
            </a:r>
            <a:r>
              <a:rPr lang="en">
                <a:solidFill>
                  <a:schemeClr val="dk1"/>
                </a:solidFill>
              </a:rPr>
              <a:t>mould</a:t>
            </a:r>
            <a:r>
              <a:rPr lang="en">
                <a:solidFill>
                  <a:schemeClr val="dk1"/>
                </a:solidFill>
              </a:rPr>
              <a:t>ing and the EV industries use of the process.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Teacher will show the basic </a:t>
            </a:r>
            <a:r>
              <a:rPr lang="en">
                <a:solidFill>
                  <a:schemeClr val="dk1"/>
                </a:solidFill>
              </a:rPr>
              <a:t>construction</a:t>
            </a:r>
            <a:r>
              <a:rPr lang="en">
                <a:solidFill>
                  <a:schemeClr val="dk1"/>
                </a:solidFill>
              </a:rPr>
              <a:t> principles of two piece </a:t>
            </a:r>
            <a:r>
              <a:rPr lang="en">
                <a:solidFill>
                  <a:schemeClr val="dk1"/>
                </a:solidFill>
              </a:rPr>
              <a:t>mould</a:t>
            </a:r>
            <a:r>
              <a:rPr lang="en">
                <a:solidFill>
                  <a:schemeClr val="dk1"/>
                </a:solidFill>
              </a:rPr>
              <a:t> making.</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Students will build their </a:t>
            </a:r>
            <a:r>
              <a:rPr lang="en">
                <a:solidFill>
                  <a:schemeClr val="dk1"/>
                </a:solidFill>
              </a:rPr>
              <a:t>mould</a:t>
            </a:r>
            <a:r>
              <a:rPr lang="en">
                <a:solidFill>
                  <a:schemeClr val="dk1"/>
                </a:solidFill>
              </a:rPr>
              <a:t>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Teacher will demonstrate how to use the plastic injection </a:t>
            </a:r>
            <a:r>
              <a:rPr lang="en">
                <a:solidFill>
                  <a:schemeClr val="dk1"/>
                </a:solidFill>
              </a:rPr>
              <a:t>mould</a:t>
            </a:r>
            <a:r>
              <a:rPr lang="en">
                <a:solidFill>
                  <a:schemeClr val="dk1"/>
                </a:solidFill>
              </a:rPr>
              <a:t>ing machine.</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Students will create eight injection </a:t>
            </a:r>
            <a:r>
              <a:rPr lang="en">
                <a:solidFill>
                  <a:schemeClr val="dk1"/>
                </a:solidFill>
              </a:rPr>
              <a:t>mould</a:t>
            </a:r>
            <a:r>
              <a:rPr lang="en">
                <a:solidFill>
                  <a:schemeClr val="dk1"/>
                </a:solidFill>
              </a:rPr>
              <a:t>ed washers in two colours.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Students will build the washer game box using recycled materials </a:t>
            </a:r>
            <a:endParaRPr>
              <a:solidFill>
                <a:schemeClr val="dk1"/>
              </a:solidFill>
            </a:endParaRPr>
          </a:p>
        </p:txBody>
      </p:sp>
      <p:grpSp>
        <p:nvGrpSpPr>
          <p:cNvPr id="115" name="Google Shape;115;p18"/>
          <p:cNvGrpSpPr/>
          <p:nvPr/>
        </p:nvGrpSpPr>
        <p:grpSpPr>
          <a:xfrm>
            <a:off x="311700" y="4500471"/>
            <a:ext cx="8520595" cy="572705"/>
            <a:chOff x="311700" y="4500471"/>
            <a:chExt cx="8520595" cy="572705"/>
          </a:xfrm>
        </p:grpSpPr>
        <p:pic>
          <p:nvPicPr>
            <p:cNvPr id="116" name="Google Shape;116;p1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17" name="Google Shape;117;p1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18" name="Google Shape;118;p18"/>
            <p:cNvGrpSpPr/>
            <p:nvPr/>
          </p:nvGrpSpPr>
          <p:grpSpPr>
            <a:xfrm>
              <a:off x="2976075" y="4602050"/>
              <a:ext cx="3191850" cy="369550"/>
              <a:chOff x="5640450" y="4688200"/>
              <a:chExt cx="3191850" cy="369550"/>
            </a:xfrm>
          </p:grpSpPr>
          <p:pic>
            <p:nvPicPr>
              <p:cNvPr id="119" name="Google Shape;119;p1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20" name="Google Shape;120;p1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229625"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Required Tools and Materials</a:t>
            </a:r>
            <a:endParaRPr/>
          </a:p>
        </p:txBody>
      </p:sp>
      <p:sp>
        <p:nvSpPr>
          <p:cNvPr id="126" name="Google Shape;126;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Milling Machine (conventional or CNC)</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Milling cutters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Drill bits and reamers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Lathe with 4-jaw chuck</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Measuring tools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½” x 2 ½” x 8” 6061 Aluminum Flat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Hardened dowel pins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Plastic injection </a:t>
            </a:r>
            <a:r>
              <a:rPr lang="en">
                <a:solidFill>
                  <a:schemeClr val="dk1"/>
                </a:solidFill>
              </a:rPr>
              <a:t>mould</a:t>
            </a:r>
            <a:r>
              <a:rPr lang="en">
                <a:solidFill>
                  <a:schemeClr val="dk1"/>
                </a:solidFill>
              </a:rPr>
              <a:t>ing machine or equivalent</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Plastic pellets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Boxes and </a:t>
            </a:r>
            <a:r>
              <a:rPr lang="en">
                <a:solidFill>
                  <a:schemeClr val="dk1"/>
                </a:solidFill>
              </a:rPr>
              <a:t>cardboard</a:t>
            </a:r>
            <a:endParaRPr>
              <a:solidFill>
                <a:schemeClr val="dk1"/>
              </a:solidFill>
            </a:endParaRPr>
          </a:p>
        </p:txBody>
      </p:sp>
      <p:grpSp>
        <p:nvGrpSpPr>
          <p:cNvPr id="127" name="Google Shape;127;p19"/>
          <p:cNvGrpSpPr/>
          <p:nvPr/>
        </p:nvGrpSpPr>
        <p:grpSpPr>
          <a:xfrm>
            <a:off x="311700" y="4500471"/>
            <a:ext cx="8520595" cy="572705"/>
            <a:chOff x="311700" y="4500471"/>
            <a:chExt cx="8520595" cy="572705"/>
          </a:xfrm>
        </p:grpSpPr>
        <p:pic>
          <p:nvPicPr>
            <p:cNvPr id="128" name="Google Shape;128;p1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29" name="Google Shape;129;p1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30" name="Google Shape;130;p19"/>
            <p:cNvGrpSpPr/>
            <p:nvPr/>
          </p:nvGrpSpPr>
          <p:grpSpPr>
            <a:xfrm>
              <a:off x="2976075" y="4602050"/>
              <a:ext cx="3191850" cy="369550"/>
              <a:chOff x="5640450" y="4688200"/>
              <a:chExt cx="3191850" cy="369550"/>
            </a:xfrm>
          </p:grpSpPr>
          <p:pic>
            <p:nvPicPr>
              <p:cNvPr id="131" name="Google Shape;131;p1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32" name="Google Shape;132;p1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Safety Concerns</a:t>
            </a:r>
            <a:endParaRPr/>
          </a:p>
        </p:txBody>
      </p:sp>
      <p:sp>
        <p:nvSpPr>
          <p:cNvPr id="138" name="Google Shape;138;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0"/>
              </a:spcBef>
              <a:spcAft>
                <a:spcPts val="0"/>
              </a:spcAft>
              <a:buSzPct val="100000"/>
              <a:buNone/>
            </a:pPr>
            <a:r>
              <a:rPr lang="en">
                <a:solidFill>
                  <a:schemeClr val="dk1"/>
                </a:solidFill>
              </a:rPr>
              <a:t>Risk</a:t>
            </a:r>
            <a:endParaRPr>
              <a:solidFill>
                <a:schemeClr val="dk1"/>
              </a:solidFill>
            </a:endParaRPr>
          </a:p>
          <a:p>
            <a:pPr indent="-308610" lvl="0" marL="457200" rtl="0" algn="l">
              <a:lnSpc>
                <a:spcPct val="115000"/>
              </a:lnSpc>
              <a:spcBef>
                <a:spcPts val="1200"/>
              </a:spcBef>
              <a:spcAft>
                <a:spcPts val="0"/>
              </a:spcAft>
              <a:buClr>
                <a:schemeClr val="dk1"/>
              </a:buClr>
              <a:buSzPct val="100000"/>
              <a:buChar char="●"/>
            </a:pPr>
            <a:r>
              <a:rPr lang="en">
                <a:solidFill>
                  <a:schemeClr val="dk1"/>
                </a:solidFill>
              </a:rPr>
              <a:t>Milling operations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Lathe operations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Cutting oils and </a:t>
            </a:r>
            <a:r>
              <a:rPr lang="en">
                <a:solidFill>
                  <a:schemeClr val="dk1"/>
                </a:solidFill>
              </a:rPr>
              <a:t>coolant</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Sharp metal</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Noise from machines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Fumes from injection moulding</a:t>
            </a:r>
            <a:endParaRPr>
              <a:solidFill>
                <a:schemeClr val="dk1"/>
              </a:solidFill>
            </a:endParaRPr>
          </a:p>
          <a:p>
            <a:pPr indent="0" lvl="0" marL="0" rtl="0" algn="l">
              <a:lnSpc>
                <a:spcPct val="115000"/>
              </a:lnSpc>
              <a:spcBef>
                <a:spcPts val="1200"/>
              </a:spcBef>
              <a:spcAft>
                <a:spcPts val="0"/>
              </a:spcAft>
              <a:buSzPct val="100000"/>
              <a:buNone/>
            </a:pPr>
            <a:r>
              <a:rPr lang="en">
                <a:solidFill>
                  <a:schemeClr val="dk1"/>
                </a:solidFill>
              </a:rPr>
              <a:t>Safety Equipment</a:t>
            </a:r>
            <a:endParaRPr>
              <a:solidFill>
                <a:schemeClr val="dk1"/>
              </a:solidFill>
            </a:endParaRPr>
          </a:p>
          <a:p>
            <a:pPr indent="-308610" lvl="0" marL="457200" rtl="0" algn="l">
              <a:lnSpc>
                <a:spcPct val="115000"/>
              </a:lnSpc>
              <a:spcBef>
                <a:spcPts val="1200"/>
              </a:spcBef>
              <a:spcAft>
                <a:spcPts val="0"/>
              </a:spcAft>
              <a:buClr>
                <a:schemeClr val="dk1"/>
              </a:buClr>
              <a:buSzPct val="100000"/>
              <a:buChar char="●"/>
            </a:pPr>
            <a:r>
              <a:rPr lang="en">
                <a:solidFill>
                  <a:schemeClr val="dk1"/>
                </a:solidFill>
              </a:rPr>
              <a:t>Safety glasses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Hearing protection</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Cut resistant gloves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Nitrile gloves</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Mask/Respiratory protection</a:t>
            </a:r>
            <a:endParaRPr>
              <a:solidFill>
                <a:schemeClr val="dk1"/>
              </a:solidFill>
            </a:endParaRPr>
          </a:p>
          <a:p>
            <a:pPr indent="-308610" lvl="0" marL="457200" rtl="0" algn="l">
              <a:lnSpc>
                <a:spcPct val="115000"/>
              </a:lnSpc>
              <a:spcBef>
                <a:spcPts val="0"/>
              </a:spcBef>
              <a:spcAft>
                <a:spcPts val="0"/>
              </a:spcAft>
              <a:buClr>
                <a:schemeClr val="dk1"/>
              </a:buClr>
              <a:buSzPct val="100000"/>
              <a:buChar char="●"/>
            </a:pPr>
            <a:r>
              <a:rPr lang="en">
                <a:solidFill>
                  <a:schemeClr val="dk1"/>
                </a:solidFill>
              </a:rPr>
              <a:t>Ventilation</a:t>
            </a:r>
            <a:endParaRPr>
              <a:solidFill>
                <a:schemeClr val="dk1"/>
              </a:solidFill>
            </a:endParaRPr>
          </a:p>
        </p:txBody>
      </p:sp>
      <p:grpSp>
        <p:nvGrpSpPr>
          <p:cNvPr id="139" name="Google Shape;139;p20"/>
          <p:cNvGrpSpPr/>
          <p:nvPr/>
        </p:nvGrpSpPr>
        <p:grpSpPr>
          <a:xfrm>
            <a:off x="311700" y="4500471"/>
            <a:ext cx="8520595" cy="572705"/>
            <a:chOff x="311700" y="4500471"/>
            <a:chExt cx="8520595" cy="572705"/>
          </a:xfrm>
        </p:grpSpPr>
        <p:pic>
          <p:nvPicPr>
            <p:cNvPr id="140" name="Google Shape;140;p2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41" name="Google Shape;141;p2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42" name="Google Shape;142;p20"/>
            <p:cNvGrpSpPr/>
            <p:nvPr/>
          </p:nvGrpSpPr>
          <p:grpSpPr>
            <a:xfrm>
              <a:off x="2976075" y="4602050"/>
              <a:ext cx="3191850" cy="369550"/>
              <a:chOff x="5640450" y="4688200"/>
              <a:chExt cx="3191850" cy="369550"/>
            </a:xfrm>
          </p:grpSpPr>
          <p:pic>
            <p:nvPicPr>
              <p:cNvPr id="143" name="Google Shape;143;p2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44" name="Google Shape;144;p2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Assessment and Evaluation</a:t>
            </a:r>
            <a:endParaRPr/>
          </a:p>
        </p:txBody>
      </p:sp>
      <p:sp>
        <p:nvSpPr>
          <p:cNvPr id="150" name="Google Shape;150;p21"/>
          <p:cNvSpPr txBox="1"/>
          <p:nvPr>
            <p:ph idx="1" type="body"/>
          </p:nvPr>
        </p:nvSpPr>
        <p:spPr>
          <a:xfrm>
            <a:off x="311700" y="1152475"/>
            <a:ext cx="5199000" cy="24690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0000"/>
              <a:buNone/>
            </a:pPr>
            <a:r>
              <a:rPr lang="en">
                <a:solidFill>
                  <a:schemeClr val="dk1"/>
                </a:solidFill>
              </a:rPr>
              <a:t>Assessment as learning</a:t>
            </a:r>
            <a:endParaRPr>
              <a:solidFill>
                <a:schemeClr val="dk1"/>
              </a:solidFill>
            </a:endParaRPr>
          </a:p>
          <a:p>
            <a:pPr indent="-334327" lvl="0" marL="457200" rtl="0" algn="l">
              <a:lnSpc>
                <a:spcPct val="115000"/>
              </a:lnSpc>
              <a:spcBef>
                <a:spcPts val="1200"/>
              </a:spcBef>
              <a:spcAft>
                <a:spcPts val="0"/>
              </a:spcAft>
              <a:buClr>
                <a:schemeClr val="dk1"/>
              </a:buClr>
              <a:buSzPct val="100000"/>
              <a:buChar char="●"/>
            </a:pPr>
            <a:r>
              <a:rPr lang="en">
                <a:solidFill>
                  <a:schemeClr val="dk1"/>
                </a:solidFill>
              </a:rPr>
              <a:t>Self assessment tool for prior learning</a:t>
            </a:r>
            <a:endParaRPr>
              <a:solidFill>
                <a:schemeClr val="dk1"/>
              </a:solidFill>
            </a:endParaRPr>
          </a:p>
          <a:p>
            <a:pPr indent="0" lvl="0" marL="0" rtl="0" algn="l">
              <a:lnSpc>
                <a:spcPct val="115000"/>
              </a:lnSpc>
              <a:spcBef>
                <a:spcPts val="1200"/>
              </a:spcBef>
              <a:spcAft>
                <a:spcPts val="0"/>
              </a:spcAft>
              <a:buSzPct val="100000"/>
              <a:buNone/>
            </a:pPr>
            <a:r>
              <a:rPr lang="en">
                <a:solidFill>
                  <a:schemeClr val="dk1"/>
                </a:solidFill>
              </a:rPr>
              <a:t>Assessment for learning</a:t>
            </a:r>
            <a:endParaRPr>
              <a:solidFill>
                <a:schemeClr val="dk1"/>
              </a:solidFill>
            </a:endParaRPr>
          </a:p>
          <a:p>
            <a:pPr indent="-334327" lvl="0" marL="457200" rtl="0" algn="l">
              <a:lnSpc>
                <a:spcPct val="115000"/>
              </a:lnSpc>
              <a:spcBef>
                <a:spcPts val="1200"/>
              </a:spcBef>
              <a:spcAft>
                <a:spcPts val="0"/>
              </a:spcAft>
              <a:buClr>
                <a:schemeClr val="dk1"/>
              </a:buClr>
              <a:buSzPct val="100000"/>
              <a:buChar char="●"/>
            </a:pPr>
            <a:r>
              <a:rPr lang="en">
                <a:solidFill>
                  <a:schemeClr val="dk1"/>
                </a:solidFill>
              </a:rPr>
              <a:t>Checklist for injection </a:t>
            </a:r>
            <a:r>
              <a:rPr lang="en">
                <a:solidFill>
                  <a:schemeClr val="dk1"/>
                </a:solidFill>
              </a:rPr>
              <a:t>mould</a:t>
            </a:r>
            <a:endParaRPr>
              <a:solidFill>
                <a:schemeClr val="dk1"/>
              </a:solidFill>
            </a:endParaRPr>
          </a:p>
          <a:p>
            <a:pPr indent="0" lvl="0" marL="0" rtl="0" algn="l">
              <a:lnSpc>
                <a:spcPct val="115000"/>
              </a:lnSpc>
              <a:spcBef>
                <a:spcPts val="1200"/>
              </a:spcBef>
              <a:spcAft>
                <a:spcPts val="0"/>
              </a:spcAft>
              <a:buSzPct val="100000"/>
              <a:buNone/>
            </a:pPr>
            <a:r>
              <a:rPr lang="en">
                <a:solidFill>
                  <a:schemeClr val="dk1"/>
                </a:solidFill>
              </a:rPr>
              <a:t>Assessment of learning</a:t>
            </a:r>
            <a:endParaRPr>
              <a:solidFill>
                <a:schemeClr val="dk1"/>
              </a:solidFill>
            </a:endParaRPr>
          </a:p>
          <a:p>
            <a:pPr indent="-334327" lvl="0" marL="457200" rtl="0" algn="l">
              <a:lnSpc>
                <a:spcPct val="115000"/>
              </a:lnSpc>
              <a:spcBef>
                <a:spcPts val="1200"/>
              </a:spcBef>
              <a:spcAft>
                <a:spcPts val="0"/>
              </a:spcAft>
              <a:buClr>
                <a:schemeClr val="dk1"/>
              </a:buClr>
              <a:buSzPct val="100000"/>
              <a:buChar char="●"/>
            </a:pPr>
            <a:r>
              <a:rPr lang="en">
                <a:solidFill>
                  <a:schemeClr val="dk1"/>
                </a:solidFill>
              </a:rPr>
              <a:t>Rubric for </a:t>
            </a:r>
            <a:r>
              <a:rPr lang="en">
                <a:solidFill>
                  <a:schemeClr val="dk1"/>
                </a:solidFill>
              </a:rPr>
              <a:t>mould</a:t>
            </a:r>
            <a:r>
              <a:rPr lang="en">
                <a:solidFill>
                  <a:schemeClr val="dk1"/>
                </a:solidFill>
              </a:rPr>
              <a:t> project</a:t>
            </a:r>
            <a:endParaRPr>
              <a:solidFill>
                <a:schemeClr val="dk1"/>
              </a:solidFill>
            </a:endParaRPr>
          </a:p>
        </p:txBody>
      </p:sp>
      <p:grpSp>
        <p:nvGrpSpPr>
          <p:cNvPr id="151" name="Google Shape;151;p21"/>
          <p:cNvGrpSpPr/>
          <p:nvPr/>
        </p:nvGrpSpPr>
        <p:grpSpPr>
          <a:xfrm>
            <a:off x="311700" y="4500471"/>
            <a:ext cx="8520595" cy="572705"/>
            <a:chOff x="311700" y="4500471"/>
            <a:chExt cx="8520595" cy="572705"/>
          </a:xfrm>
        </p:grpSpPr>
        <p:pic>
          <p:nvPicPr>
            <p:cNvPr id="152" name="Google Shape;152;p21"/>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53" name="Google Shape;153;p21"/>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54" name="Google Shape;154;p21"/>
            <p:cNvGrpSpPr/>
            <p:nvPr/>
          </p:nvGrpSpPr>
          <p:grpSpPr>
            <a:xfrm>
              <a:off x="2976075" y="4602050"/>
              <a:ext cx="3191850" cy="369550"/>
              <a:chOff x="5640450" y="4688200"/>
              <a:chExt cx="3191850" cy="369550"/>
            </a:xfrm>
          </p:grpSpPr>
          <p:pic>
            <p:nvPicPr>
              <p:cNvPr id="155" name="Google Shape;155;p21"/>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56" name="Google Shape;156;p2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57" name="Google Shape;157;p21"/>
          <p:cNvSpPr txBox="1"/>
          <p:nvPr/>
        </p:nvSpPr>
        <p:spPr>
          <a:xfrm>
            <a:off x="6026400" y="1296325"/>
            <a:ext cx="2167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Rubric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7"/>
              </a:rPr>
              <a:t>Leveled Marking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8"/>
              </a:rPr>
              <a:t>Checklist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