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256" r:id="rId5"/>
    <p:sldId id="257" r:id="rId6"/>
    <p:sldId id="262" r:id="rId7"/>
    <p:sldId id="264" r:id="rId8"/>
    <p:sldId id="265" r:id="rId9"/>
    <p:sldId id="266" r:id="rId10"/>
    <p:sldId id="267" r:id="rId11"/>
    <p:sldId id="268" r:id="rId12"/>
    <p:sldId id="270" r:id="rId13"/>
    <p:sldId id="271" r:id="rId14"/>
    <p:sldId id="272" r:id="rId15"/>
    <p:sldId id="273" r:id="rId16"/>
    <p:sldId id="274"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What Is A Podcast</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Equipment and Software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Planning Your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Producing Your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Your First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accent1"/>
          </a:fontRef>
        </dgm:style>
      </dgm:prSet>
      <dgm:spPr>
        <a:xfrm>
          <a:off x="0" y="1249576"/>
          <a:ext cx="6791323" cy="995920"/>
        </a:xfrm>
        <a:prstGeom prst="rect">
          <a:avLst/>
        </a:prstGeom>
        <a:no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tyle>
          <a:lnRef idx="0">
            <a:scrgbClr r="0" g="0" b="0"/>
          </a:lnRef>
          <a:fillRef idx="0">
            <a:scrgbClr r="0" g="0" b="0"/>
          </a:fillRef>
          <a:effectRef idx="0">
            <a:scrgbClr r="0" g="0" b="0"/>
          </a:effectRef>
          <a:fontRef idx="minor">
            <a:schemeClr val="accent1"/>
          </a:fontRef>
        </dgm:style>
      </dgm:prSet>
      <dgm:spPr>
        <a:xfrm>
          <a:off x="0" y="2494477"/>
          <a:ext cx="6791323" cy="995920"/>
        </a:xfrm>
        <a:prstGeom prst="rect">
          <a:avLst/>
        </a:prstGeom>
        <a:noFill/>
        <a:ln>
          <a:noFill/>
        </a:ln>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tyle>
          <a:lnRef idx="0">
            <a:scrgbClr r="0" g="0" b="0"/>
          </a:lnRef>
          <a:fillRef idx="0">
            <a:scrgbClr r="0" g="0" b="0"/>
          </a:fillRef>
          <a:effectRef idx="0">
            <a:scrgbClr r="0" g="0" b="0"/>
          </a:effectRef>
          <a:fontRef idx="minor">
            <a:schemeClr val="lt1"/>
          </a:fontRef>
        </dgm:style>
      </dgm:prSet>
      <dgm:spPr>
        <a:xfrm>
          <a:off x="0" y="37393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What Is A Podcast</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Equipment and Software</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Planning Your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Producing Your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Your First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youtube.com/watch?v=pDzlLsYDIEE" TargetMode="Externa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ww.musicianonamission.com/signal-flow/#:~:text=Signal%20flow%20is%20the%20order,of%20like%20riding%20a%20train." TargetMode="External"/><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hyperlink" Target="https://en.wikipedia.org/wiki/XLR_connecto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cworld.com/article/1136468/anyaudio.html"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Creating A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4</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tone building that has a sign on a brick wall&#10;&#10;Description automatically generated">
            <a:extLst>
              <a:ext uri="{FF2B5EF4-FFF2-40B4-BE49-F238E27FC236}">
                <a16:creationId xmlns:a16="http://schemas.microsoft.com/office/drawing/2014/main" id="{7476D8DD-6875-454C-BDDB-5617EB9BDB0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48518" b="-48518"/>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Recording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 room you record in is an important consideration you want your room to be quiet. You need to think about things like animals, parents, brothers, sisters, heating, mobile devices, TV,  air conditioning, etc.</a:t>
            </a:r>
          </a:p>
          <a:p>
            <a:r>
              <a:rPr lang="en-US" noProof="1"/>
              <a:t>In preparing your room, the objective should be to have it as quiet as possible. You don't want the room to have a lot of echoes, or reverb, or sounds bouncing around. </a:t>
            </a:r>
          </a:p>
          <a:p>
            <a:endParaRPr lang="en-US" noProof="1"/>
          </a:p>
          <a:p>
            <a:pPr marL="914400" lvl="2" indent="0">
              <a:buNone/>
            </a:pPr>
            <a:r>
              <a:rPr lang="en-US" noProof="1"/>
              <a:t>Think About It: What things can you do to prepare your room for recording? (Q4.2)</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5C6ABC8D-2E8E-4245-93AA-128CA157E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20357" y="5421386"/>
            <a:ext cx="493992" cy="458675"/>
          </a:xfrm>
          <a:prstGeom prst="rect">
            <a:avLst/>
          </a:prstGeom>
        </p:spPr>
      </p:pic>
    </p:spTree>
    <p:extLst>
      <p:ext uri="{BB962C8B-B14F-4D97-AF65-F5344CB8AC3E}">
        <p14:creationId xmlns:p14="http://schemas.microsoft.com/office/powerpoint/2010/main" val="355960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indoor, remote, control, television&#10;&#10;Description automatically generated">
            <a:extLst>
              <a:ext uri="{FF2B5EF4-FFF2-40B4-BE49-F238E27FC236}">
                <a16:creationId xmlns:a16="http://schemas.microsoft.com/office/drawing/2014/main" id="{E2929918-2F75-4F8F-B331-20B21634489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86" r="18686"/>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Recording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Many DAW’s have the ability to analyze and cancel out unwanted noises. Audacity and Pro Tools First are two examples of applications that can do this. In order for you to be able to execute this function, you will want to record at least 10 seconds of nothing prior to starting your podcast.</a:t>
            </a:r>
          </a:p>
          <a:p>
            <a:pPr marL="0" indent="0">
              <a:buNone/>
            </a:pPr>
            <a:endParaRPr lang="en-US" noProof="1"/>
          </a:p>
          <a:p>
            <a:pPr marL="914400" lvl="2" indent="0">
              <a:buNone/>
            </a:pPr>
            <a:r>
              <a:rPr lang="en-US" noProof="1"/>
              <a:t>Think About It: What is the process for analyzing and eliminating unwanted noise in Audacity? (Q4.3)</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5C6ABC8D-2E8E-4245-93AA-128CA157E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72393" y="4439874"/>
            <a:ext cx="493992" cy="458675"/>
          </a:xfrm>
          <a:prstGeom prst="rect">
            <a:avLst/>
          </a:prstGeom>
        </p:spPr>
      </p:pic>
    </p:spTree>
    <p:extLst>
      <p:ext uri="{BB962C8B-B14F-4D97-AF65-F5344CB8AC3E}">
        <p14:creationId xmlns:p14="http://schemas.microsoft.com/office/powerpoint/2010/main" val="237168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indoor, table, sitting, desk&#10;&#10;Description automatically generated">
            <a:extLst>
              <a:ext uri="{FF2B5EF4-FFF2-40B4-BE49-F238E27FC236}">
                <a16:creationId xmlns:a16="http://schemas.microsoft.com/office/drawing/2014/main" id="{295668F4-EF07-4F61-9972-ECEFFC17023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688" r="18688"/>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Recording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0" indent="0">
              <a:buNone/>
            </a:pPr>
            <a:r>
              <a:rPr lang="en-US" dirty="0"/>
              <a:t>Additional considerations before you start recording .</a:t>
            </a:r>
          </a:p>
          <a:p>
            <a:r>
              <a:rPr lang="en-US" dirty="0"/>
              <a:t>When talking into your microphone your mouth should be five to ten centimeters away from the mic, and at a 45-degree angle.</a:t>
            </a:r>
          </a:p>
          <a:p>
            <a:r>
              <a:rPr lang="en-US" dirty="0"/>
              <a:t>If your using a pop filter, it should be an equal distance between your mouth and mic.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235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people looking at a computer&#10;&#10;Description automatically generated">
            <a:extLst>
              <a:ext uri="{FF2B5EF4-FFF2-40B4-BE49-F238E27FC236}">
                <a16:creationId xmlns:a16="http://schemas.microsoft.com/office/drawing/2014/main" id="{ABCAEC72-0D63-403B-A6BA-A273EC0F412E}"/>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2279" b="-32279"/>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Interviewing</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pPr marL="0" indent="0">
              <a:buNone/>
            </a:pPr>
            <a:r>
              <a:rPr lang="en-US" dirty="0"/>
              <a:t>If you have decided to create a podcast where you invite, and interview here are a few considerations</a:t>
            </a:r>
          </a:p>
          <a:p>
            <a:r>
              <a:rPr lang="en-US" dirty="0"/>
              <a:t>Ensure that your guests, are aware of the topics, and are nice and relaxed</a:t>
            </a:r>
          </a:p>
          <a:p>
            <a:r>
              <a:rPr lang="en-US" dirty="0"/>
              <a:t>Consider a warm-up conversation, to help them get used to your comfortable with your setup</a:t>
            </a:r>
          </a:p>
          <a:p>
            <a:r>
              <a:rPr lang="en-US" dirty="0"/>
              <a:t>Sometimes physical distancing does not permit face to face interviews, in this case consider using Zoom</a:t>
            </a:r>
          </a:p>
          <a:p>
            <a:pPr marL="914400" lvl="2" indent="0">
              <a:buNone/>
            </a:pPr>
            <a:r>
              <a:rPr lang="en-US" dirty="0"/>
              <a:t>Think About It: How can you utilize Zoom in your Podcast? (Q4.5)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3B6B995-3764-4B4D-9389-1DFE0C054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68678" y="5287162"/>
            <a:ext cx="493992" cy="458675"/>
          </a:xfrm>
          <a:prstGeom prst="rect">
            <a:avLst/>
          </a:prstGeom>
        </p:spPr>
      </p:pic>
    </p:spTree>
    <p:extLst>
      <p:ext uri="{BB962C8B-B14F-4D97-AF65-F5344CB8AC3E}">
        <p14:creationId xmlns:p14="http://schemas.microsoft.com/office/powerpoint/2010/main" val="9402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p:txBody>
          <a:bodyPr/>
          <a:lstStyle/>
          <a:p>
            <a:r>
              <a:rPr lang="en-US" dirty="0"/>
              <a:t>Lesson Summary</a:t>
            </a:r>
          </a:p>
        </p:txBody>
      </p:sp>
      <p:sp>
        <p:nvSpPr>
          <p:cNvPr id="4" name="Content Placeholder 3">
            <a:extLst>
              <a:ext uri="{FF2B5EF4-FFF2-40B4-BE49-F238E27FC236}">
                <a16:creationId xmlns:a16="http://schemas.microsoft.com/office/drawing/2014/main" id="{8B863B31-6429-468C-9624-0D0BBDBACA62}"/>
              </a:ext>
            </a:extLst>
          </p:cNvPr>
          <p:cNvSpPr>
            <a:spLocks noGrp="1"/>
          </p:cNvSpPr>
          <p:nvPr>
            <p:ph idx="1"/>
          </p:nvPr>
        </p:nvSpPr>
        <p:spPr/>
        <p:txBody>
          <a:bodyPr>
            <a:normAutofit/>
          </a:bodyPr>
          <a:lstStyle/>
          <a:p>
            <a:pPr marL="0" indent="0" algn="ctr">
              <a:buNone/>
            </a:pPr>
            <a:r>
              <a:rPr lang="en-US" sz="3200" dirty="0"/>
              <a:t>In these lessons and activities you have learned.</a:t>
            </a:r>
          </a:p>
          <a:p>
            <a:r>
              <a:rPr lang="en-US" sz="2400" b="1" dirty="0"/>
              <a:t>First skill: </a:t>
            </a:r>
            <a:br>
              <a:rPr lang="en-US" sz="2400" dirty="0"/>
            </a:br>
            <a:r>
              <a:rPr lang="en-US" dirty="0"/>
              <a:t>What is a Podcast</a:t>
            </a:r>
          </a:p>
          <a:p>
            <a:r>
              <a:rPr lang="en-US" sz="2400" b="1" dirty="0"/>
              <a:t>Second skill: </a:t>
            </a:r>
            <a:br>
              <a:rPr lang="en-US" sz="2400" dirty="0"/>
            </a:br>
            <a:r>
              <a:rPr lang="en-US" dirty="0"/>
              <a:t>Equipment and Software</a:t>
            </a:r>
          </a:p>
          <a:p>
            <a:r>
              <a:rPr lang="en-US" sz="2400" b="1" dirty="0"/>
              <a:t>Third skill: </a:t>
            </a:r>
            <a:br>
              <a:rPr lang="en-US" sz="2400" dirty="0"/>
            </a:br>
            <a:r>
              <a:rPr lang="en-US" dirty="0"/>
              <a:t>Planning your Podcast</a:t>
            </a:r>
          </a:p>
          <a:p>
            <a:r>
              <a:rPr lang="en-US" sz="2400" b="1" dirty="0"/>
              <a:t>Fourth skill: </a:t>
            </a:r>
            <a:br>
              <a:rPr lang="en-US" sz="2400" dirty="0"/>
            </a:br>
            <a:r>
              <a:rPr lang="en-US" dirty="0"/>
              <a:t>Producing your Podcast</a:t>
            </a:r>
          </a:p>
          <a:p>
            <a:pPr marL="0" indent="0">
              <a:buNone/>
            </a:pPr>
            <a:r>
              <a:rPr lang="en-US" sz="1800" dirty="0"/>
              <a:t>In the following assignment, you will have an opportunity to create your first podcast.  By applying the knowledge and skills you have learned as well as using your ability to research topics you are unsure of, I am confident that you will produce something truly amazing!</a:t>
            </a:r>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5" name="Rectangle 4">
            <a:extLst>
              <a:ext uri="{FF2B5EF4-FFF2-40B4-BE49-F238E27FC236}">
                <a16:creationId xmlns:a16="http://schemas.microsoft.com/office/drawing/2014/main" id="{093D1241-4F6B-4523-A0D3-68E3CDBC0F28}"/>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dirty="0"/>
          </a:p>
        </p:txBody>
      </p:sp>
      <p:sp>
        <p:nvSpPr>
          <p:cNvPr id="6" name="Rectangle 5">
            <a:extLst>
              <a:ext uri="{FF2B5EF4-FFF2-40B4-BE49-F238E27FC236}">
                <a16:creationId xmlns:a16="http://schemas.microsoft.com/office/drawing/2014/main" id="{C7BF8379-6FA4-47C8-A343-950346DD4931}"/>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dirty="0"/>
          </a:p>
        </p:txBody>
      </p:sp>
      <p:sp>
        <p:nvSpPr>
          <p:cNvPr id="7" name="Rectangle 6">
            <a:extLst>
              <a:ext uri="{FF2B5EF4-FFF2-40B4-BE49-F238E27FC236}">
                <a16:creationId xmlns:a16="http://schemas.microsoft.com/office/drawing/2014/main" id="{CD0DE557-B4FF-44B4-B945-B5B41DBDA39C}"/>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dirty="0"/>
          </a:p>
        </p:txBody>
      </p:sp>
      <p:sp>
        <p:nvSpPr>
          <p:cNvPr id="8" name="Rectangle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0" name="Isosceles Triangle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329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3665695919"/>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irl sitting on a bed&#10;&#10;Description automatically generated">
            <a:extLst>
              <a:ext uri="{FF2B5EF4-FFF2-40B4-BE49-F238E27FC236}">
                <a16:creationId xmlns:a16="http://schemas.microsoft.com/office/drawing/2014/main" id="{CC460F02-6DA2-4AED-9603-BE9C1A8DCED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5809" t="240" r="11421" b="-240"/>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Most podcasts will benefit from sounds or music that can be used in your intro or outro, to separate or set off segments, or to play ever so lightly in the background of your show. </a:t>
            </a:r>
          </a:p>
          <a:p>
            <a:r>
              <a:rPr lang="en-US" dirty="0"/>
              <a:t>When choosing music, you need to ensure that it is safe for podcasts (Paid For, Creative Commons, etc.); this will ensure that your podcast does not get removed or worst-case scenario into legal trouble. Do not use sounds (e.g., sound effects) or music that you are not licensed to use.</a:t>
            </a:r>
          </a:p>
          <a:p>
            <a:pPr marL="0" indent="0">
              <a:buNone/>
            </a:pPr>
            <a:endParaRPr lang="en-US" dirty="0"/>
          </a:p>
          <a:p>
            <a:pPr marL="914400" lvl="2" indent="0">
              <a:buNone/>
            </a:pPr>
            <a:r>
              <a:rPr lang="en-US" dirty="0"/>
              <a:t>Think About It: What are some ways that you can ensure sound or music we download is okay to use? (Q4.1)</a:t>
            </a:r>
          </a:p>
          <a:p>
            <a:pPr lvl="1"/>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DD5BDFC2-3FD3-4DCB-A43F-28948DC6B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59621" y="5102604"/>
            <a:ext cx="493992" cy="458675"/>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In the equipment and software lesson, you explored some different types of microphones and other tools that can be used in the creation of your podcast.</a:t>
            </a:r>
          </a:p>
          <a:p>
            <a:r>
              <a:rPr lang="en-US" dirty="0"/>
              <a:t>When creating your podcast, there are some basic concepts that you need to understand the first is signal flow.  Signal flow is the path the spoken words take from your mouth to the microphone and recording device. </a:t>
            </a:r>
          </a:p>
          <a:p>
            <a:endParaRPr lang="en-US" dirty="0"/>
          </a:p>
          <a:p>
            <a:pPr marL="457200" lvl="1" indent="0">
              <a:buNone/>
            </a:pPr>
            <a:r>
              <a:rPr lang="en-US" dirty="0"/>
              <a:t>Watch and Learn: </a:t>
            </a:r>
            <a:r>
              <a:rPr lang="en-US" dirty="0">
                <a:hlinkClick r:id="rId2"/>
              </a:rPr>
              <a:t>Signal Flow</a:t>
            </a:r>
            <a:endParaRPr lang="en-US" dirty="0"/>
          </a:p>
          <a:p>
            <a:pPr lvl="1"/>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person wearing a costume&#10;&#10;Description automatically generated">
            <a:extLst>
              <a:ext uri="{FF2B5EF4-FFF2-40B4-BE49-F238E27FC236}">
                <a16:creationId xmlns:a16="http://schemas.microsoft.com/office/drawing/2014/main" id="{D5A8DF40-F17E-464D-BC5C-E670DE01B543}"/>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29948" b="-29948"/>
          <a:stretch/>
        </p:blipFill>
        <p:spPr/>
      </p:pic>
      <p:pic>
        <p:nvPicPr>
          <p:cNvPr id="10" name="Graphic 9" descr="Theatre">
            <a:extLst>
              <a:ext uri="{FF2B5EF4-FFF2-40B4-BE49-F238E27FC236}">
                <a16:creationId xmlns:a16="http://schemas.microsoft.com/office/drawing/2014/main" id="{9439DCA8-69A8-4280-8DCD-5972E14FE7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59475" y="5123658"/>
            <a:ext cx="401105" cy="401105"/>
          </a:xfrm>
          <a:prstGeom prst="rect">
            <a:avLst/>
          </a:prstGeom>
        </p:spPr>
      </p:pic>
    </p:spTree>
    <p:extLst>
      <p:ext uri="{BB962C8B-B14F-4D97-AF65-F5344CB8AC3E}">
        <p14:creationId xmlns:p14="http://schemas.microsoft.com/office/powerpoint/2010/main" val="277419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electronics, photo, parked, sitting&#10;&#10;Description automatically generated">
            <a:extLst>
              <a:ext uri="{FF2B5EF4-FFF2-40B4-BE49-F238E27FC236}">
                <a16:creationId xmlns:a16="http://schemas.microsoft.com/office/drawing/2014/main" id="{8F1FCB61-B3FB-4FB0-8897-2001DAC6FE20}"/>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9566" b="-3956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To understand </a:t>
            </a:r>
            <a:r>
              <a:rPr lang="en-US" dirty="0">
                <a:hlinkClick r:id="rId3"/>
              </a:rPr>
              <a:t>Signal Flow </a:t>
            </a:r>
            <a:r>
              <a:rPr lang="en-US" dirty="0"/>
              <a:t>consider the path the sound takes from the microphone to the computer, or from the microphone to the recorder. The sound travels into the microphone, down the cable, whether it's USB or </a:t>
            </a:r>
            <a:r>
              <a:rPr lang="en-US" dirty="0">
                <a:hlinkClick r:id="rId4"/>
              </a:rPr>
              <a:t>XLR (External Line Return)</a:t>
            </a:r>
            <a:r>
              <a:rPr lang="en-US" dirty="0"/>
              <a:t>, and into an analog to digital converter, this converts the analog signal from the microphone into a digital signal that the computer or recorder (like a Zoom Microphone)</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119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arked, side, lot, large&#10;&#10;Description automatically generated">
            <a:extLst>
              <a:ext uri="{FF2B5EF4-FFF2-40B4-BE49-F238E27FC236}">
                <a16:creationId xmlns:a16="http://schemas.microsoft.com/office/drawing/2014/main" id="{0786EE88-8DC7-4D19-95F2-AE77BC6D6CE3}"/>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9452" r="-9452"/>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Podcast Production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You then have the path from the computer to your headphones. This goes backward from digital to analog, converter so that you can hear what you're recording into a microphone.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5953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a cell phone&#10;&#10;Description automatically generated">
            <a:extLst>
              <a:ext uri="{FF2B5EF4-FFF2-40B4-BE49-F238E27FC236}">
                <a16:creationId xmlns:a16="http://schemas.microsoft.com/office/drawing/2014/main" id="{20B3A24A-BABF-4837-94B2-93FA177DCE6B}"/>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362" r="-3362"/>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Formats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It is important to understand the basic </a:t>
            </a:r>
            <a:r>
              <a:rPr lang="en-US" dirty="0">
                <a:hlinkClick r:id="rId3"/>
              </a:rPr>
              <a:t>audio terms and formats</a:t>
            </a:r>
            <a:r>
              <a:rPr lang="en-US" dirty="0"/>
              <a:t>; the audio file formats you want to be knowledgeable with are MP3, M4A, MP4, WAV, AIFF, etc. These are the types of file formats that you will see in most recorders and most digital audio workstation software. </a:t>
            </a:r>
          </a:p>
          <a:p>
            <a:r>
              <a:rPr lang="en-US" dirty="0"/>
              <a:t>The final two terms you will want to also understand are the term stereo. This is an audio file that gives you both left and right speaker information; and mono, this is an audio file that has one sound that comes from a single direction.</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374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Production Steps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Pre-production is the planning step allowing you to get prepared to record your podcast. </a:t>
            </a:r>
          </a:p>
          <a:p>
            <a:r>
              <a:rPr lang="en-US" dirty="0"/>
              <a:t>Recording is the next step; this is where you will record your podcast before it is edited. </a:t>
            </a:r>
          </a:p>
          <a:p>
            <a:r>
              <a:rPr lang="en-US" dirty="0"/>
              <a:t>Editing; in this step, audio is cut up, clips are moved around, to improve the flow of your podcast.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17" descr="A person sitting at a desk&#10;&#10;Description automatically generated">
            <a:extLst>
              <a:ext uri="{FF2B5EF4-FFF2-40B4-BE49-F238E27FC236}">
                <a16:creationId xmlns:a16="http://schemas.microsoft.com/office/drawing/2014/main" id="{39581C14-9B64-4029-B564-AEDC411FE12C}"/>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7879" r="17879"/>
          <a:stretch>
            <a:fillRect/>
          </a:stretch>
        </p:blipFill>
        <p:spPr/>
      </p:pic>
    </p:spTree>
    <p:extLst>
      <p:ext uri="{BB962C8B-B14F-4D97-AF65-F5344CB8AC3E}">
        <p14:creationId xmlns:p14="http://schemas.microsoft.com/office/powerpoint/2010/main" val="283987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in front of a computer&#10;&#10;Description automatically generated">
            <a:extLst>
              <a:ext uri="{FF2B5EF4-FFF2-40B4-BE49-F238E27FC236}">
                <a16:creationId xmlns:a16="http://schemas.microsoft.com/office/drawing/2014/main" id="{EDA10124-5E83-4679-8078-0E465827166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11078"/>
            <a:ext cx="4695825" cy="833663"/>
          </a:xfrm>
        </p:spPr>
        <p:txBody>
          <a:bodyPr/>
          <a:lstStyle/>
          <a:p>
            <a:r>
              <a:rPr lang="en-US" dirty="0"/>
              <a:t>Production Steps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Mixing, in this step, the sound gets processed, balanced, and improved in certain ways through steps such as EQ and compression (think back to the Audacity and Pro Tools tutorials) </a:t>
            </a:r>
          </a:p>
          <a:p>
            <a:r>
              <a:rPr lang="en-US" noProof="1"/>
              <a:t>Mastering is the final step the file is created and the appropriate format that you need to upload it to the podcast host or the class site for evaluation. When mastering the file is brought to the appropriate level of loudness for the listener.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9"/>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414068"/>
            <a:ext cx="2552123" cy="3074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10006314" y="624973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625635"/>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B7C387-AFDC-4FE3-A658-984B7F35F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1186</Words>
  <Application>Microsoft Office PowerPoint</Application>
  <PresentationFormat>Widescreen</PresentationFormat>
  <Paragraphs>117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Creating A Podcast</vt:lpstr>
      <vt:lpstr>Activities and Assignment</vt:lpstr>
      <vt:lpstr>Podcast Production</vt:lpstr>
      <vt:lpstr>Podcast Production</vt:lpstr>
      <vt:lpstr>Podcast Production</vt:lpstr>
      <vt:lpstr>Podcast Production</vt:lpstr>
      <vt:lpstr>Formats</vt:lpstr>
      <vt:lpstr>Production Steps</vt:lpstr>
      <vt:lpstr>Production Steps</vt:lpstr>
      <vt:lpstr>Recording</vt:lpstr>
      <vt:lpstr>Recording</vt:lpstr>
      <vt:lpstr>Recording</vt:lpstr>
      <vt:lpstr>Interviewing</vt:lpstr>
      <vt:lpstr>Lesson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