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87" r:id="rId4"/>
  </p:sldMasterIdLst>
  <p:notesMasterIdLst>
    <p:notesMasterId r:id="rId28"/>
  </p:notesMasterIdLst>
  <p:handoutMasterIdLst>
    <p:handoutMasterId r:id="rId29"/>
  </p:handoutMasterIdLst>
  <p:sldIdLst>
    <p:sldId id="260" r:id="rId5"/>
    <p:sldId id="268" r:id="rId6"/>
    <p:sldId id="271" r:id="rId7"/>
    <p:sldId id="273" r:id="rId8"/>
    <p:sldId id="272" r:id="rId9"/>
    <p:sldId id="294" r:id="rId10"/>
    <p:sldId id="292" r:id="rId11"/>
    <p:sldId id="274" r:id="rId12"/>
    <p:sldId id="281" r:id="rId13"/>
    <p:sldId id="275" r:id="rId14"/>
    <p:sldId id="283" r:id="rId15"/>
    <p:sldId id="276" r:id="rId16"/>
    <p:sldId id="277" r:id="rId17"/>
    <p:sldId id="285" r:id="rId18"/>
    <p:sldId id="278" r:id="rId19"/>
    <p:sldId id="287" r:id="rId20"/>
    <p:sldId id="288" r:id="rId21"/>
    <p:sldId id="289" r:id="rId22"/>
    <p:sldId id="290" r:id="rId23"/>
    <p:sldId id="291" r:id="rId24"/>
    <p:sldId id="279" r:id="rId25"/>
    <p:sldId id="280" r:id="rId26"/>
    <p:sldId id="270"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52BC"/>
    <a:srgbClr val="CB69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396" autoAdjust="0"/>
    <p:restoredTop sz="94660"/>
  </p:normalViewPr>
  <p:slideViewPr>
    <p:cSldViewPr snapToGrid="0">
      <p:cViewPr varScale="1">
        <p:scale>
          <a:sx n="86" d="100"/>
          <a:sy n="86" d="100"/>
        </p:scale>
        <p:origin x="984" y="67"/>
      </p:cViewPr>
      <p:guideLst>
        <p:guide orient="horz" pos="2160"/>
        <p:guide pos="3840"/>
      </p:guideLst>
    </p:cSldViewPr>
  </p:slideViewPr>
  <p:notesTextViewPr>
    <p:cViewPr>
      <p:scale>
        <a:sx n="1" d="1"/>
        <a:sy n="1" d="1"/>
      </p:scale>
      <p:origin x="0" y="0"/>
    </p:cViewPr>
  </p:notesTextViewPr>
  <p:notesViewPr>
    <p:cSldViewPr snapToGrid="0">
      <p:cViewPr varScale="1">
        <p:scale>
          <a:sx n="68" d="100"/>
          <a:sy n="68" d="100"/>
        </p:scale>
        <p:origin x="3288"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1" Type="http://schemas.openxmlformats.org/officeDocument/2006/relationships/image" Target="../media/image9.png"/></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1" Type="http://schemas.openxmlformats.org/officeDocument/2006/relationships/image" Target="../media/image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5529A9-5216-4A70-A168-59EED8F4A2A9}" type="doc">
      <dgm:prSet loTypeId="urn:microsoft.com/office/officeart/2009/3/layout/CircleRelationship" loCatId="relationship" qsTypeId="urn:microsoft.com/office/officeart/2005/8/quickstyle/simple1" qsCatId="simple" csTypeId="urn:microsoft.com/office/officeart/2005/8/colors/colorful4" csCatId="colorful" phldr="1"/>
      <dgm:spPr/>
      <dgm:t>
        <a:bodyPr/>
        <a:lstStyle/>
        <a:p>
          <a:endParaRPr lang="en-CA"/>
        </a:p>
      </dgm:t>
    </dgm:pt>
    <dgm:pt modelId="{D46DF93D-2D70-45AF-B867-0BDC932D806F}">
      <dgm:prSet phldrT="[Text]" custT="1"/>
      <dgm:spPr/>
      <dgm:t>
        <a:bodyPr/>
        <a:lstStyle/>
        <a:p>
          <a:r>
            <a:rPr lang="en-CA" sz="1400" dirty="0"/>
            <a:t>Every $1 million spent by visitors in Ontario generates 13 new jobs and $604, 800 in wages and salaries</a:t>
          </a:r>
        </a:p>
      </dgm:t>
    </dgm:pt>
    <dgm:pt modelId="{6651F9DC-590B-4ED4-A8B6-BB528D5AB0F9}" type="parTrans" cxnId="{F3E0404F-72AD-4468-B9B6-9CC32A5F9910}">
      <dgm:prSet/>
      <dgm:spPr/>
      <dgm:t>
        <a:bodyPr/>
        <a:lstStyle/>
        <a:p>
          <a:endParaRPr lang="en-CA"/>
        </a:p>
      </dgm:t>
    </dgm:pt>
    <dgm:pt modelId="{95B960F1-BDA5-4F1E-90AD-8640E4065D0E}" type="sibTrans" cxnId="{F3E0404F-72AD-4468-B9B6-9CC32A5F9910}">
      <dgm:prSet/>
      <dgm:spPr/>
      <dgm:t>
        <a:bodyPr/>
        <a:lstStyle/>
        <a:p>
          <a:endParaRPr lang="en-CA"/>
        </a:p>
      </dgm:t>
    </dgm:pt>
    <dgm:pt modelId="{52D94D0B-45FE-425A-8247-F3C0B84EA110}">
      <dgm:prSet phldrT="[Text]" custT="1"/>
      <dgm:spPr/>
      <dgm:t>
        <a:bodyPr/>
        <a:lstStyle/>
        <a:p>
          <a:r>
            <a:rPr lang="en-CA" sz="1400" dirty="0"/>
            <a:t>Tourism contributes to the province’s economy and quality of life by creating jobs, promoting pride of place and celebrating diverse communities across the province</a:t>
          </a:r>
        </a:p>
      </dgm:t>
    </dgm:pt>
    <dgm:pt modelId="{1BD4841F-DAC3-4D04-9695-69BAD388EE17}" type="parTrans" cxnId="{22F9DC4C-B460-4BBF-8A94-8C43B9B28024}">
      <dgm:prSet/>
      <dgm:spPr/>
      <dgm:t>
        <a:bodyPr/>
        <a:lstStyle/>
        <a:p>
          <a:endParaRPr lang="en-CA"/>
        </a:p>
      </dgm:t>
    </dgm:pt>
    <dgm:pt modelId="{DC24102B-CF0D-408D-890A-BD4805B3287D}" type="sibTrans" cxnId="{22F9DC4C-B460-4BBF-8A94-8C43B9B28024}">
      <dgm:prSet/>
      <dgm:spPr/>
      <dgm:t>
        <a:bodyPr/>
        <a:lstStyle/>
        <a:p>
          <a:endParaRPr lang="en-CA"/>
        </a:p>
      </dgm:t>
    </dgm:pt>
    <dgm:pt modelId="{3FE2F778-72D0-4279-9CBB-ED3B38D5986B}">
      <dgm:prSet phldrT="[Text]" phldr="1"/>
      <dgm:spPr/>
      <dgm:t>
        <a:bodyPr/>
        <a:lstStyle/>
        <a:p>
          <a:endParaRPr lang="en-CA"/>
        </a:p>
      </dgm:t>
    </dgm:pt>
    <dgm:pt modelId="{3D8D4E54-554E-4C4C-B364-0E3E962CCA65}" type="parTrans" cxnId="{95190593-3C97-4430-9D29-0A6B5A3381EE}">
      <dgm:prSet/>
      <dgm:spPr/>
      <dgm:t>
        <a:bodyPr/>
        <a:lstStyle/>
        <a:p>
          <a:endParaRPr lang="en-CA"/>
        </a:p>
      </dgm:t>
    </dgm:pt>
    <dgm:pt modelId="{E109747A-329E-40A7-8B34-2CFDA37E17BC}" type="sibTrans" cxnId="{95190593-3C97-4430-9D29-0A6B5A3381EE}">
      <dgm:prSet/>
      <dgm:spPr/>
      <dgm:t>
        <a:bodyPr/>
        <a:lstStyle/>
        <a:p>
          <a:endParaRPr lang="en-CA"/>
        </a:p>
      </dgm:t>
    </dgm:pt>
    <dgm:pt modelId="{7F3F5A18-59FB-45FF-806A-C3C37E4C202F}">
      <dgm:prSet phldrT="[Text]" custT="1"/>
      <dgm:spPr/>
      <dgm:t>
        <a:bodyPr/>
        <a:lstStyle/>
        <a:p>
          <a:r>
            <a:rPr lang="en-CA" sz="1400" dirty="0"/>
            <a:t>Tourism contributes more than $5 billion annually in tax revenue for the Ontario provincial government (Dec 2018)</a:t>
          </a:r>
        </a:p>
      </dgm:t>
    </dgm:pt>
    <dgm:pt modelId="{361ADBAC-1C30-4E05-B8D5-EEC9773A3C81}" type="parTrans" cxnId="{721A1DF8-6D96-4BEB-8BA2-8FA3E84891D6}">
      <dgm:prSet/>
      <dgm:spPr/>
      <dgm:t>
        <a:bodyPr/>
        <a:lstStyle/>
        <a:p>
          <a:endParaRPr lang="en-CA"/>
        </a:p>
      </dgm:t>
    </dgm:pt>
    <dgm:pt modelId="{B36F22D2-AEF7-4F8C-8807-26C1990E293E}" type="sibTrans" cxnId="{721A1DF8-6D96-4BEB-8BA2-8FA3E84891D6}">
      <dgm:prSet/>
      <dgm:spPr/>
      <dgm:t>
        <a:bodyPr/>
        <a:lstStyle/>
        <a:p>
          <a:endParaRPr lang="en-CA"/>
        </a:p>
      </dgm:t>
    </dgm:pt>
    <dgm:pt modelId="{DC482D25-A176-4426-B0A9-D0109B97BD73}">
      <dgm:prSet phldrT="[Text]" phldr="1"/>
      <dgm:spPr/>
      <dgm:t>
        <a:bodyPr/>
        <a:lstStyle/>
        <a:p>
          <a:endParaRPr lang="en-CA"/>
        </a:p>
      </dgm:t>
    </dgm:pt>
    <dgm:pt modelId="{1623EE91-24DE-4EC7-97BB-BFF1E2B43F8F}" type="parTrans" cxnId="{37EDBA5B-59FC-4D4B-A466-910169B6B675}">
      <dgm:prSet/>
      <dgm:spPr/>
      <dgm:t>
        <a:bodyPr/>
        <a:lstStyle/>
        <a:p>
          <a:endParaRPr lang="en-CA"/>
        </a:p>
      </dgm:t>
    </dgm:pt>
    <dgm:pt modelId="{E41E5423-C3DA-4D58-ACAF-63A0FB51255A}" type="sibTrans" cxnId="{37EDBA5B-59FC-4D4B-A466-910169B6B675}">
      <dgm:prSet/>
      <dgm:spPr/>
      <dgm:t>
        <a:bodyPr/>
        <a:lstStyle/>
        <a:p>
          <a:endParaRPr lang="en-CA"/>
        </a:p>
      </dgm:t>
    </dgm:pt>
    <dgm:pt modelId="{4B03BE6B-CF61-40F6-9802-FEBC004EEF17}">
      <dgm:prSet phldrT="[Text]" phldr="1"/>
      <dgm:spPr/>
      <dgm:t>
        <a:bodyPr/>
        <a:lstStyle/>
        <a:p>
          <a:endParaRPr lang="en-CA"/>
        </a:p>
      </dgm:t>
    </dgm:pt>
    <dgm:pt modelId="{23ED99B2-0FB5-4900-A7DC-988E9F371554}" type="parTrans" cxnId="{9703554D-AFD1-44FF-ACC8-97BBB7D64E92}">
      <dgm:prSet/>
      <dgm:spPr/>
      <dgm:t>
        <a:bodyPr/>
        <a:lstStyle/>
        <a:p>
          <a:endParaRPr lang="en-CA"/>
        </a:p>
      </dgm:t>
    </dgm:pt>
    <dgm:pt modelId="{71C40B48-DE24-49A3-ACBB-47CF8E448B23}" type="sibTrans" cxnId="{9703554D-AFD1-44FF-ACC8-97BBB7D64E92}">
      <dgm:prSet/>
      <dgm:spPr/>
      <dgm:t>
        <a:bodyPr/>
        <a:lstStyle/>
        <a:p>
          <a:endParaRPr lang="en-CA"/>
        </a:p>
      </dgm:t>
    </dgm:pt>
    <dgm:pt modelId="{5DE7F99C-AAE0-4BAF-B64C-6D2DF91D0F8D}">
      <dgm:prSet phldrT="[Text]" phldr="1"/>
      <dgm:spPr/>
      <dgm:t>
        <a:bodyPr/>
        <a:lstStyle/>
        <a:p>
          <a:endParaRPr lang="en-CA"/>
        </a:p>
      </dgm:t>
    </dgm:pt>
    <dgm:pt modelId="{C4DE1F77-F46F-4D20-BFEF-18B91EB8CF4D}" type="parTrans" cxnId="{F6BCE717-91CC-4E4B-BA86-C915DDAD3224}">
      <dgm:prSet/>
      <dgm:spPr/>
      <dgm:t>
        <a:bodyPr/>
        <a:lstStyle/>
        <a:p>
          <a:endParaRPr lang="en-CA"/>
        </a:p>
      </dgm:t>
    </dgm:pt>
    <dgm:pt modelId="{163927B7-3497-4C01-8673-00F528F87AFD}" type="sibTrans" cxnId="{F6BCE717-91CC-4E4B-BA86-C915DDAD3224}">
      <dgm:prSet/>
      <dgm:spPr/>
      <dgm:t>
        <a:bodyPr/>
        <a:lstStyle/>
        <a:p>
          <a:endParaRPr lang="en-CA"/>
        </a:p>
      </dgm:t>
    </dgm:pt>
    <dgm:pt modelId="{2B2FD5C9-07C6-4F2C-AB2E-83772972E02E}">
      <dgm:prSet phldrT="[Text]" phldr="1"/>
      <dgm:spPr/>
      <dgm:t>
        <a:bodyPr/>
        <a:lstStyle/>
        <a:p>
          <a:endParaRPr lang="en-CA"/>
        </a:p>
      </dgm:t>
    </dgm:pt>
    <dgm:pt modelId="{8A40FFA8-A535-46B2-9938-443DF3AAB418}" type="parTrans" cxnId="{B2F6569C-B602-4DB4-9852-8B362A47B9C8}">
      <dgm:prSet/>
      <dgm:spPr/>
      <dgm:t>
        <a:bodyPr/>
        <a:lstStyle/>
        <a:p>
          <a:endParaRPr lang="en-CA"/>
        </a:p>
      </dgm:t>
    </dgm:pt>
    <dgm:pt modelId="{8B2CB6F5-64F8-4CBF-8456-C2E84CD46B75}" type="sibTrans" cxnId="{B2F6569C-B602-4DB4-9852-8B362A47B9C8}">
      <dgm:prSet/>
      <dgm:spPr/>
      <dgm:t>
        <a:bodyPr/>
        <a:lstStyle/>
        <a:p>
          <a:endParaRPr lang="en-CA"/>
        </a:p>
      </dgm:t>
    </dgm:pt>
    <dgm:pt modelId="{CF5D3B87-C612-42B3-A4B2-C0A62910B92C}">
      <dgm:prSet phldrT="[Text]" phldr="1"/>
      <dgm:spPr/>
      <dgm:t>
        <a:bodyPr/>
        <a:lstStyle/>
        <a:p>
          <a:endParaRPr lang="en-CA" dirty="0"/>
        </a:p>
      </dgm:t>
    </dgm:pt>
    <dgm:pt modelId="{F5D95072-596B-4B70-87C5-A0CB3521A15E}" type="parTrans" cxnId="{0AA770BB-4D4B-4E29-B7DF-E0DFF9909D27}">
      <dgm:prSet/>
      <dgm:spPr/>
      <dgm:t>
        <a:bodyPr/>
        <a:lstStyle/>
        <a:p>
          <a:endParaRPr lang="en-CA"/>
        </a:p>
      </dgm:t>
    </dgm:pt>
    <dgm:pt modelId="{DD0A6D05-DE44-4C78-992C-B1975D11A281}" type="sibTrans" cxnId="{0AA770BB-4D4B-4E29-B7DF-E0DFF9909D27}">
      <dgm:prSet/>
      <dgm:spPr/>
      <dgm:t>
        <a:bodyPr/>
        <a:lstStyle/>
        <a:p>
          <a:endParaRPr lang="en-CA"/>
        </a:p>
      </dgm:t>
    </dgm:pt>
    <dgm:pt modelId="{BF5B291C-0421-45B4-B22F-FE5DE74FEA53}">
      <dgm:prSet phldrT="[Text]" phldr="1"/>
      <dgm:spPr/>
      <dgm:t>
        <a:bodyPr/>
        <a:lstStyle/>
        <a:p>
          <a:endParaRPr lang="en-CA"/>
        </a:p>
      </dgm:t>
    </dgm:pt>
    <dgm:pt modelId="{1BBEF592-E21D-481A-8566-C764BCD98D1D}" type="parTrans" cxnId="{BD95039D-00EF-43F0-B977-A1112141092C}">
      <dgm:prSet/>
      <dgm:spPr/>
      <dgm:t>
        <a:bodyPr/>
        <a:lstStyle/>
        <a:p>
          <a:endParaRPr lang="en-CA"/>
        </a:p>
      </dgm:t>
    </dgm:pt>
    <dgm:pt modelId="{F07C59C8-AFF8-4661-A8E1-FE575C6572E2}" type="sibTrans" cxnId="{BD95039D-00EF-43F0-B977-A1112141092C}">
      <dgm:prSet/>
      <dgm:spPr/>
      <dgm:t>
        <a:bodyPr/>
        <a:lstStyle/>
        <a:p>
          <a:endParaRPr lang="en-CA"/>
        </a:p>
      </dgm:t>
    </dgm:pt>
    <dgm:pt modelId="{25CDD57F-430D-4098-B220-4E7C31435414}">
      <dgm:prSet phldrT="[Text]"/>
      <dgm:spPr/>
      <dgm:t>
        <a:bodyPr/>
        <a:lstStyle/>
        <a:p>
          <a:endParaRPr lang="en-CA"/>
        </a:p>
      </dgm:t>
    </dgm:pt>
    <dgm:pt modelId="{115DA046-36C4-4EA9-8A4F-7F396551DE15}" type="parTrans" cxnId="{88BA79AE-3680-4D94-A2CE-C49ADE72F792}">
      <dgm:prSet/>
      <dgm:spPr/>
      <dgm:t>
        <a:bodyPr/>
        <a:lstStyle/>
        <a:p>
          <a:endParaRPr lang="en-CA"/>
        </a:p>
      </dgm:t>
    </dgm:pt>
    <dgm:pt modelId="{21A9BF6F-BAA3-4CE3-95E1-D34E71737063}" type="sibTrans" cxnId="{88BA79AE-3680-4D94-A2CE-C49ADE72F792}">
      <dgm:prSet/>
      <dgm:spPr/>
      <dgm:t>
        <a:bodyPr/>
        <a:lstStyle/>
        <a:p>
          <a:endParaRPr lang="en-CA"/>
        </a:p>
      </dgm:t>
    </dgm:pt>
    <dgm:pt modelId="{C8205C3C-22E3-49CE-9825-B47EFBA6DCF5}">
      <dgm:prSet phldrT="[Text]"/>
      <dgm:spPr/>
      <dgm:t>
        <a:bodyPr/>
        <a:lstStyle/>
        <a:p>
          <a:endParaRPr lang="en-CA"/>
        </a:p>
      </dgm:t>
    </dgm:pt>
    <dgm:pt modelId="{534A9C61-E932-4E54-87F5-4BCFF318594B}" type="parTrans" cxnId="{450B1C14-776B-47E4-BD2A-FC27DDB255D3}">
      <dgm:prSet/>
      <dgm:spPr/>
      <dgm:t>
        <a:bodyPr/>
        <a:lstStyle/>
        <a:p>
          <a:endParaRPr lang="en-CA"/>
        </a:p>
      </dgm:t>
    </dgm:pt>
    <dgm:pt modelId="{914CFACE-3912-4B54-86DD-4224B561676F}" type="sibTrans" cxnId="{450B1C14-776B-47E4-BD2A-FC27DDB255D3}">
      <dgm:prSet/>
      <dgm:spPr/>
      <dgm:t>
        <a:bodyPr/>
        <a:lstStyle/>
        <a:p>
          <a:endParaRPr lang="en-CA"/>
        </a:p>
      </dgm:t>
    </dgm:pt>
    <dgm:pt modelId="{236FB8DC-2D5A-4292-885C-38D0332AD44E}">
      <dgm:prSet phldrT="[Text]"/>
      <dgm:spPr/>
      <dgm:t>
        <a:bodyPr/>
        <a:lstStyle/>
        <a:p>
          <a:endParaRPr lang="en-CA"/>
        </a:p>
      </dgm:t>
    </dgm:pt>
    <dgm:pt modelId="{33E7E80C-C057-41FD-A3BC-51027F07C86B}" type="parTrans" cxnId="{8716C49A-5C48-443F-B0B4-BD778396D97D}">
      <dgm:prSet/>
      <dgm:spPr/>
      <dgm:t>
        <a:bodyPr/>
        <a:lstStyle/>
        <a:p>
          <a:endParaRPr lang="en-CA"/>
        </a:p>
      </dgm:t>
    </dgm:pt>
    <dgm:pt modelId="{90282E42-E6EB-400C-881B-5AEF32DC2A16}" type="sibTrans" cxnId="{8716C49A-5C48-443F-B0B4-BD778396D97D}">
      <dgm:prSet/>
      <dgm:spPr/>
      <dgm:t>
        <a:bodyPr/>
        <a:lstStyle/>
        <a:p>
          <a:endParaRPr lang="en-CA"/>
        </a:p>
      </dgm:t>
    </dgm:pt>
    <dgm:pt modelId="{6B4AC51F-FF89-4523-AED6-A8BACA5A1786}">
      <dgm:prSet phldrT="[Text]"/>
      <dgm:spPr/>
      <dgm:t>
        <a:bodyPr/>
        <a:lstStyle/>
        <a:p>
          <a:endParaRPr lang="en-CA"/>
        </a:p>
      </dgm:t>
    </dgm:pt>
    <dgm:pt modelId="{0CC5D7C8-DF49-438D-9CF8-89932D2D69FF}" type="parTrans" cxnId="{113761D5-FC9B-411D-96BE-E7AFCFFD7F49}">
      <dgm:prSet/>
      <dgm:spPr/>
      <dgm:t>
        <a:bodyPr/>
        <a:lstStyle/>
        <a:p>
          <a:endParaRPr lang="en-CA"/>
        </a:p>
      </dgm:t>
    </dgm:pt>
    <dgm:pt modelId="{9A9E6445-D31D-4706-81FC-A2FD4883AB1C}" type="sibTrans" cxnId="{113761D5-FC9B-411D-96BE-E7AFCFFD7F49}">
      <dgm:prSet/>
      <dgm:spPr/>
      <dgm:t>
        <a:bodyPr/>
        <a:lstStyle/>
        <a:p>
          <a:endParaRPr lang="en-CA"/>
        </a:p>
      </dgm:t>
    </dgm:pt>
    <dgm:pt modelId="{E2096C9F-5A3B-4B09-B3FB-FB7446F5BF4E}">
      <dgm:prSet custT="1"/>
      <dgm:spPr/>
      <dgm:t>
        <a:bodyPr/>
        <a:lstStyle/>
        <a:p>
          <a:r>
            <a:rPr lang="en-CA" sz="1400" dirty="0"/>
            <a:t>Tourism is a growth market, projected to generate more than $31 billion in visitor spending in Ontario in 2019</a:t>
          </a:r>
        </a:p>
      </dgm:t>
    </dgm:pt>
    <dgm:pt modelId="{EEEA6F8F-098C-445D-BF82-DAC1FDE7AF40}" type="parTrans" cxnId="{62B99F34-B73A-4CDC-B637-F61C1544E0E7}">
      <dgm:prSet/>
      <dgm:spPr/>
      <dgm:t>
        <a:bodyPr/>
        <a:lstStyle/>
        <a:p>
          <a:endParaRPr lang="en-CA"/>
        </a:p>
      </dgm:t>
    </dgm:pt>
    <dgm:pt modelId="{B783C201-D586-4E50-B169-2D35ACA0011A}" type="sibTrans" cxnId="{62B99F34-B73A-4CDC-B637-F61C1544E0E7}">
      <dgm:prSet/>
      <dgm:spPr/>
      <dgm:t>
        <a:bodyPr/>
        <a:lstStyle/>
        <a:p>
          <a:endParaRPr lang="en-CA"/>
        </a:p>
      </dgm:t>
    </dgm:pt>
    <dgm:pt modelId="{5EF94759-DBD1-4BF9-B626-35BAD4E4CF53}">
      <dgm:prSet phldrT="[Text]" custT="1"/>
      <dgm:spPr>
        <a:blipFill rotWithShape="0">
          <a:blip xmlns:r="http://schemas.openxmlformats.org/officeDocument/2006/relationships" r:embed="rId1"/>
          <a:stretch>
            <a:fillRect/>
          </a:stretch>
        </a:blipFill>
      </dgm:spPr>
      <dgm:t>
        <a:bodyPr/>
        <a:lstStyle/>
        <a:p>
          <a:endParaRPr lang="en-CA" sz="2800" dirty="0"/>
        </a:p>
      </dgm:t>
    </dgm:pt>
    <dgm:pt modelId="{CE4A1327-F469-4CCA-A96F-12BCA43618A6}" type="sibTrans" cxnId="{68770D32-B469-4E2C-97CD-66F009ABE7D1}">
      <dgm:prSet/>
      <dgm:spPr/>
      <dgm:t>
        <a:bodyPr/>
        <a:lstStyle/>
        <a:p>
          <a:endParaRPr lang="en-CA"/>
        </a:p>
      </dgm:t>
    </dgm:pt>
    <dgm:pt modelId="{1EC9F809-3FC0-4DCD-B600-2EC280A63E14}" type="parTrans" cxnId="{68770D32-B469-4E2C-97CD-66F009ABE7D1}">
      <dgm:prSet/>
      <dgm:spPr/>
      <dgm:t>
        <a:bodyPr/>
        <a:lstStyle/>
        <a:p>
          <a:endParaRPr lang="en-CA"/>
        </a:p>
      </dgm:t>
    </dgm:pt>
    <dgm:pt modelId="{B313BDC8-FDF4-44A7-95ED-E79861D236BD}">
      <dgm:prSet/>
      <dgm:spPr/>
      <dgm:t>
        <a:bodyPr/>
        <a:lstStyle/>
        <a:p>
          <a:endParaRPr lang="en-CA"/>
        </a:p>
      </dgm:t>
    </dgm:pt>
    <dgm:pt modelId="{B3A9ED14-C92A-48A7-8588-A0C27D6E617F}" type="parTrans" cxnId="{22516785-2329-4999-9BAF-773FB9FDA205}">
      <dgm:prSet/>
      <dgm:spPr/>
      <dgm:t>
        <a:bodyPr/>
        <a:lstStyle/>
        <a:p>
          <a:endParaRPr lang="en-CA"/>
        </a:p>
      </dgm:t>
    </dgm:pt>
    <dgm:pt modelId="{8B607C9F-533E-4B27-A05C-3E72321320EE}" type="sibTrans" cxnId="{22516785-2329-4999-9BAF-773FB9FDA205}">
      <dgm:prSet/>
      <dgm:spPr/>
      <dgm:t>
        <a:bodyPr/>
        <a:lstStyle/>
        <a:p>
          <a:endParaRPr lang="en-CA"/>
        </a:p>
      </dgm:t>
    </dgm:pt>
    <dgm:pt modelId="{27B6832D-54E8-4C73-8D40-BD17D023EE92}" type="pres">
      <dgm:prSet presAssocID="{335529A9-5216-4A70-A168-59EED8F4A2A9}" presName="Name0" presStyleCnt="0">
        <dgm:presLayoutVars>
          <dgm:chMax val="1"/>
          <dgm:chPref val="1"/>
        </dgm:presLayoutVars>
      </dgm:prSet>
      <dgm:spPr/>
    </dgm:pt>
    <dgm:pt modelId="{292AA56F-B113-448D-80F2-08DC31F63F8E}" type="pres">
      <dgm:prSet presAssocID="{5EF94759-DBD1-4BF9-B626-35BAD4E4CF53}" presName="Parent" presStyleLbl="node0" presStyleIdx="0" presStyleCnt="1" custLinFactNeighborX="2143" custLinFactNeighborY="4553">
        <dgm:presLayoutVars>
          <dgm:chMax val="5"/>
          <dgm:chPref val="5"/>
        </dgm:presLayoutVars>
      </dgm:prSet>
      <dgm:spPr/>
    </dgm:pt>
    <dgm:pt modelId="{95640ED6-2394-4B3F-9F2B-91A27AA531E4}" type="pres">
      <dgm:prSet presAssocID="{5EF94759-DBD1-4BF9-B626-35BAD4E4CF53}" presName="Accent1" presStyleLbl="node1" presStyleIdx="0" presStyleCnt="17" custLinFactNeighborX="74886" custLinFactNeighborY="52945"/>
      <dgm:spPr>
        <a:solidFill>
          <a:srgbClr val="7552BC"/>
        </a:solidFill>
      </dgm:spPr>
    </dgm:pt>
    <dgm:pt modelId="{86DA5337-8481-4B47-B277-032F1BC4F99A}" type="pres">
      <dgm:prSet presAssocID="{5EF94759-DBD1-4BF9-B626-35BAD4E4CF53}" presName="Accent2" presStyleLbl="node1" presStyleIdx="1" presStyleCnt="17"/>
      <dgm:spPr/>
    </dgm:pt>
    <dgm:pt modelId="{62A6DACB-F5CF-4CB8-B9AE-E5F54366EB77}" type="pres">
      <dgm:prSet presAssocID="{5EF94759-DBD1-4BF9-B626-35BAD4E4CF53}" presName="Accent3" presStyleLbl="node1" presStyleIdx="2" presStyleCnt="17"/>
      <dgm:spPr/>
    </dgm:pt>
    <dgm:pt modelId="{9FF2E43F-2740-44C8-9271-1F9E5C3DB799}" type="pres">
      <dgm:prSet presAssocID="{5EF94759-DBD1-4BF9-B626-35BAD4E4CF53}" presName="Accent4" presStyleLbl="node1" presStyleIdx="3" presStyleCnt="17" custLinFactX="37325" custLinFactNeighborX="100000" custLinFactNeighborY="14440"/>
      <dgm:spPr>
        <a:solidFill>
          <a:srgbClr val="CB69BB"/>
        </a:solidFill>
      </dgm:spPr>
    </dgm:pt>
    <dgm:pt modelId="{BCF23CC2-1E40-4A8E-B8BC-EE5AA9882A41}" type="pres">
      <dgm:prSet presAssocID="{5EF94759-DBD1-4BF9-B626-35BAD4E4CF53}" presName="Accent5" presStyleLbl="node1" presStyleIdx="4" presStyleCnt="17" custLinFactX="-72777" custLinFactNeighborX="-100000" custLinFactNeighborY="-53195"/>
      <dgm:spPr/>
    </dgm:pt>
    <dgm:pt modelId="{06F1307E-9C9D-4E4C-810D-C5B718737EAB}" type="pres">
      <dgm:prSet presAssocID="{5EF94759-DBD1-4BF9-B626-35BAD4E4CF53}" presName="Accent6" presStyleLbl="node1" presStyleIdx="5" presStyleCnt="17" custLinFactNeighborX="16613" custLinFactNeighborY="89767"/>
      <dgm:spPr>
        <a:solidFill>
          <a:srgbClr val="CB69BB"/>
        </a:solidFill>
      </dgm:spPr>
    </dgm:pt>
    <dgm:pt modelId="{88B40BAF-BB2D-491E-AFD1-B728F7F36DA5}" type="pres">
      <dgm:prSet presAssocID="{E2096C9F-5A3B-4B09-B3FB-FB7446F5BF4E}" presName="Child1" presStyleLbl="node1" presStyleIdx="6" presStyleCnt="17" custScaleX="217012" custScaleY="219121" custLinFactNeighborX="-46144" custLinFactNeighborY="3014">
        <dgm:presLayoutVars>
          <dgm:chMax val="0"/>
          <dgm:chPref val="0"/>
        </dgm:presLayoutVars>
      </dgm:prSet>
      <dgm:spPr/>
    </dgm:pt>
    <dgm:pt modelId="{D8C3912F-0D46-4177-A15C-46EDE2622A0A}" type="pres">
      <dgm:prSet presAssocID="{E2096C9F-5A3B-4B09-B3FB-FB7446F5BF4E}" presName="Accent7" presStyleCnt="0"/>
      <dgm:spPr/>
    </dgm:pt>
    <dgm:pt modelId="{B8F4C18A-6141-4168-9679-00BBE5364A47}" type="pres">
      <dgm:prSet presAssocID="{E2096C9F-5A3B-4B09-B3FB-FB7446F5BF4E}" presName="AccentHold1" presStyleLbl="node1" presStyleIdx="7" presStyleCnt="17" custLinFactX="200000" custLinFactY="200000" custLinFactNeighborX="271732" custLinFactNeighborY="293354"/>
      <dgm:spPr/>
    </dgm:pt>
    <dgm:pt modelId="{CFFE19AA-BF4D-42DC-B0AA-2819AE3098FF}" type="pres">
      <dgm:prSet presAssocID="{E2096C9F-5A3B-4B09-B3FB-FB7446F5BF4E}" presName="Accent8" presStyleCnt="0"/>
      <dgm:spPr/>
    </dgm:pt>
    <dgm:pt modelId="{482169C6-2C40-48BF-A438-43607BE371C2}" type="pres">
      <dgm:prSet presAssocID="{E2096C9F-5A3B-4B09-B3FB-FB7446F5BF4E}" presName="AccentHold2" presStyleLbl="node1" presStyleIdx="8" presStyleCnt="17"/>
      <dgm:spPr>
        <a:solidFill>
          <a:srgbClr val="7552BC"/>
        </a:solidFill>
      </dgm:spPr>
    </dgm:pt>
    <dgm:pt modelId="{FADEB117-1518-417B-9FF7-9D9697581641}" type="pres">
      <dgm:prSet presAssocID="{D46DF93D-2D70-45AF-B867-0BDC932D806F}" presName="Child2" presStyleLbl="node1" presStyleIdx="9" presStyleCnt="17" custScaleX="188782" custScaleY="192347" custLinFactNeighborX="13447" custLinFactNeighborY="20696">
        <dgm:presLayoutVars>
          <dgm:chMax val="0"/>
          <dgm:chPref val="0"/>
        </dgm:presLayoutVars>
      </dgm:prSet>
      <dgm:spPr/>
    </dgm:pt>
    <dgm:pt modelId="{15992C6C-D11B-440C-B1A3-E8BE99AC84DE}" type="pres">
      <dgm:prSet presAssocID="{D46DF93D-2D70-45AF-B867-0BDC932D806F}" presName="Accent9" presStyleCnt="0"/>
      <dgm:spPr/>
    </dgm:pt>
    <dgm:pt modelId="{33A88168-E0DB-49B4-B94F-8DD9ED1D41A8}" type="pres">
      <dgm:prSet presAssocID="{D46DF93D-2D70-45AF-B867-0BDC932D806F}" presName="AccentHold1" presStyleLbl="node1" presStyleIdx="10" presStyleCnt="17"/>
      <dgm:spPr>
        <a:solidFill>
          <a:srgbClr val="7552BC"/>
        </a:solidFill>
      </dgm:spPr>
    </dgm:pt>
    <dgm:pt modelId="{21A7FE5C-EF57-4411-AF43-F5539204C650}" type="pres">
      <dgm:prSet presAssocID="{D46DF93D-2D70-45AF-B867-0BDC932D806F}" presName="Accent10" presStyleCnt="0"/>
      <dgm:spPr/>
    </dgm:pt>
    <dgm:pt modelId="{BC682529-24B3-49C3-BCA7-18D95C960565}" type="pres">
      <dgm:prSet presAssocID="{D46DF93D-2D70-45AF-B867-0BDC932D806F}" presName="AccentHold2" presStyleLbl="node1" presStyleIdx="11" presStyleCnt="17" custLinFactNeighborX="-59807" custLinFactNeighborY="-3325"/>
      <dgm:spPr/>
    </dgm:pt>
    <dgm:pt modelId="{C4FF21F5-339A-44CA-B17D-76A66E0C9C0D}" type="pres">
      <dgm:prSet presAssocID="{D46DF93D-2D70-45AF-B867-0BDC932D806F}" presName="Accent11" presStyleCnt="0"/>
      <dgm:spPr/>
    </dgm:pt>
    <dgm:pt modelId="{FE673BFD-AEB2-4FFB-9BF4-7F6350AAA162}" type="pres">
      <dgm:prSet presAssocID="{D46DF93D-2D70-45AF-B867-0BDC932D806F}" presName="AccentHold3" presStyleLbl="node1" presStyleIdx="12" presStyleCnt="17" custLinFactX="165317" custLinFactY="-308159" custLinFactNeighborX="200000" custLinFactNeighborY="-400000"/>
      <dgm:spPr/>
    </dgm:pt>
    <dgm:pt modelId="{BBA40A14-A488-4E8E-976F-3967CE6D657A}" type="pres">
      <dgm:prSet presAssocID="{52D94D0B-45FE-425A-8247-F3C0B84EA110}" presName="Child3" presStyleLbl="node1" presStyleIdx="13" presStyleCnt="17" custScaleX="227758" custScaleY="215828" custLinFactNeighborX="30918" custLinFactNeighborY="53322">
        <dgm:presLayoutVars>
          <dgm:chMax val="0"/>
          <dgm:chPref val="0"/>
        </dgm:presLayoutVars>
      </dgm:prSet>
      <dgm:spPr/>
    </dgm:pt>
    <dgm:pt modelId="{B1F87A41-5339-41FD-9F24-D486624D9535}" type="pres">
      <dgm:prSet presAssocID="{52D94D0B-45FE-425A-8247-F3C0B84EA110}" presName="Accent12" presStyleCnt="0"/>
      <dgm:spPr/>
    </dgm:pt>
    <dgm:pt modelId="{F552417A-6F1C-4C28-91F9-D08E28A96EDC}" type="pres">
      <dgm:prSet presAssocID="{52D94D0B-45FE-425A-8247-F3C0B84EA110}" presName="AccentHold1" presStyleLbl="node1" presStyleIdx="14" presStyleCnt="17" custLinFactX="86067" custLinFactNeighborX="100000" custLinFactNeighborY="-85291"/>
      <dgm:spPr/>
    </dgm:pt>
    <dgm:pt modelId="{F8A85EC7-6F59-4E3D-80F8-56B4FE32B7AB}" type="pres">
      <dgm:prSet presAssocID="{7F3F5A18-59FB-45FF-806A-C3C37E4C202F}" presName="Child4" presStyleLbl="node1" presStyleIdx="15" presStyleCnt="17" custScaleX="180366" custScaleY="171446" custLinFactNeighborX="-49215" custLinFactNeighborY="-19275">
        <dgm:presLayoutVars>
          <dgm:chMax val="0"/>
          <dgm:chPref val="0"/>
        </dgm:presLayoutVars>
      </dgm:prSet>
      <dgm:spPr/>
    </dgm:pt>
    <dgm:pt modelId="{3FD4071F-AA20-42CD-BD60-109A4360C009}" type="pres">
      <dgm:prSet presAssocID="{7F3F5A18-59FB-45FF-806A-C3C37E4C202F}" presName="Accent13" presStyleCnt="0"/>
      <dgm:spPr/>
    </dgm:pt>
    <dgm:pt modelId="{0EC68D4C-31A8-4880-8482-ECFC591D4541}" type="pres">
      <dgm:prSet presAssocID="{7F3F5A18-59FB-45FF-806A-C3C37E4C202F}" presName="AccentHold1" presStyleLbl="node1" presStyleIdx="16" presStyleCnt="17" custLinFactNeighborX="43194" custLinFactNeighborY="79792"/>
      <dgm:spPr/>
    </dgm:pt>
  </dgm:ptLst>
  <dgm:cxnLst>
    <dgm:cxn modelId="{D266AC00-C58E-4290-B407-1BBE58E1B12B}" type="presOf" srcId="{E2096C9F-5A3B-4B09-B3FB-FB7446F5BF4E}" destId="{88B40BAF-BB2D-491E-AFD1-B728F7F36DA5}" srcOrd="0" destOrd="0" presId="urn:microsoft.com/office/officeart/2009/3/layout/CircleRelationship"/>
    <dgm:cxn modelId="{F115AA0F-7359-4CAB-8EF5-96D5FCA43464}" type="presOf" srcId="{5EF94759-DBD1-4BF9-B626-35BAD4E4CF53}" destId="{292AA56F-B113-448D-80F2-08DC31F63F8E}" srcOrd="0" destOrd="0" presId="urn:microsoft.com/office/officeart/2009/3/layout/CircleRelationship"/>
    <dgm:cxn modelId="{450B1C14-776B-47E4-BD2A-FC27DDB255D3}" srcId="{335529A9-5216-4A70-A168-59EED8F4A2A9}" destId="{C8205C3C-22E3-49CE-9825-B47EFBA6DCF5}" srcOrd="9" destOrd="0" parTransId="{534A9C61-E932-4E54-87F5-4BCFF318594B}" sibTransId="{914CFACE-3912-4B54-86DD-4224B561676F}"/>
    <dgm:cxn modelId="{F6BCE717-91CC-4E4B-BA86-C915DDAD3224}" srcId="{335529A9-5216-4A70-A168-59EED8F4A2A9}" destId="{5DE7F99C-AAE0-4BAF-B64C-6D2DF91D0F8D}" srcOrd="4" destOrd="0" parTransId="{C4DE1F77-F46F-4D20-BFEF-18B91EB8CF4D}" sibTransId="{163927B7-3497-4C01-8673-00F528F87AFD}"/>
    <dgm:cxn modelId="{68770D32-B469-4E2C-97CD-66F009ABE7D1}" srcId="{335529A9-5216-4A70-A168-59EED8F4A2A9}" destId="{5EF94759-DBD1-4BF9-B626-35BAD4E4CF53}" srcOrd="0" destOrd="0" parTransId="{1EC9F809-3FC0-4DCD-B600-2EC280A63E14}" sibTransId="{CE4A1327-F469-4CCA-A96F-12BCA43618A6}"/>
    <dgm:cxn modelId="{62B99F34-B73A-4CDC-B637-F61C1544E0E7}" srcId="{5EF94759-DBD1-4BF9-B626-35BAD4E4CF53}" destId="{E2096C9F-5A3B-4B09-B3FB-FB7446F5BF4E}" srcOrd="0" destOrd="0" parTransId="{EEEA6F8F-098C-445D-BF82-DAC1FDE7AF40}" sibTransId="{B783C201-D586-4E50-B169-2D35ACA0011A}"/>
    <dgm:cxn modelId="{37EDBA5B-59FC-4D4B-A466-910169B6B675}" srcId="{335529A9-5216-4A70-A168-59EED8F4A2A9}" destId="{DC482D25-A176-4426-B0A9-D0109B97BD73}" srcOrd="2" destOrd="0" parTransId="{1623EE91-24DE-4EC7-97BB-BFF1E2B43F8F}" sibTransId="{E41E5423-C3DA-4D58-ACAF-63A0FB51255A}"/>
    <dgm:cxn modelId="{66683D42-F6E9-4CF4-9FC1-4F5CC657B026}" type="presOf" srcId="{7F3F5A18-59FB-45FF-806A-C3C37E4C202F}" destId="{F8A85EC7-6F59-4E3D-80F8-56B4FE32B7AB}" srcOrd="0" destOrd="0" presId="urn:microsoft.com/office/officeart/2009/3/layout/CircleRelationship"/>
    <dgm:cxn modelId="{22F9DC4C-B460-4BBF-8A94-8C43B9B28024}" srcId="{5EF94759-DBD1-4BF9-B626-35BAD4E4CF53}" destId="{52D94D0B-45FE-425A-8247-F3C0B84EA110}" srcOrd="2" destOrd="0" parTransId="{1BD4841F-DAC3-4D04-9695-69BAD388EE17}" sibTransId="{DC24102B-CF0D-408D-890A-BD4805B3287D}"/>
    <dgm:cxn modelId="{9703554D-AFD1-44FF-ACC8-97BBB7D64E92}" srcId="{335529A9-5216-4A70-A168-59EED8F4A2A9}" destId="{4B03BE6B-CF61-40F6-9802-FEBC004EEF17}" srcOrd="3" destOrd="0" parTransId="{23ED99B2-0FB5-4900-A7DC-988E9F371554}" sibTransId="{71C40B48-DE24-49A3-ACBB-47CF8E448B23}"/>
    <dgm:cxn modelId="{F3E0404F-72AD-4468-B9B6-9CC32A5F9910}" srcId="{5EF94759-DBD1-4BF9-B626-35BAD4E4CF53}" destId="{D46DF93D-2D70-45AF-B867-0BDC932D806F}" srcOrd="1" destOrd="0" parTransId="{6651F9DC-590B-4ED4-A8B6-BB528D5AB0F9}" sibTransId="{95B960F1-BDA5-4F1E-90AD-8640E4065D0E}"/>
    <dgm:cxn modelId="{22516785-2329-4999-9BAF-773FB9FDA205}" srcId="{335529A9-5216-4A70-A168-59EED8F4A2A9}" destId="{B313BDC8-FDF4-44A7-95ED-E79861D236BD}" srcOrd="12" destOrd="0" parTransId="{B3A9ED14-C92A-48A7-8588-A0C27D6E617F}" sibTransId="{8B607C9F-533E-4B27-A05C-3E72321320EE}"/>
    <dgm:cxn modelId="{95190593-3C97-4430-9D29-0A6B5A3381EE}" srcId="{335529A9-5216-4A70-A168-59EED8F4A2A9}" destId="{3FE2F778-72D0-4279-9CBB-ED3B38D5986B}" srcOrd="1" destOrd="0" parTransId="{3D8D4E54-554E-4C4C-B364-0E3E962CCA65}" sibTransId="{E109747A-329E-40A7-8B34-2CFDA37E17BC}"/>
    <dgm:cxn modelId="{14D52F97-3014-4CD0-B436-079B0F446554}" type="presOf" srcId="{52D94D0B-45FE-425A-8247-F3C0B84EA110}" destId="{BBA40A14-A488-4E8E-976F-3967CE6D657A}" srcOrd="0" destOrd="0" presId="urn:microsoft.com/office/officeart/2009/3/layout/CircleRelationship"/>
    <dgm:cxn modelId="{8716C49A-5C48-443F-B0B4-BD778396D97D}" srcId="{335529A9-5216-4A70-A168-59EED8F4A2A9}" destId="{236FB8DC-2D5A-4292-885C-38D0332AD44E}" srcOrd="10" destOrd="0" parTransId="{33E7E80C-C057-41FD-A3BC-51027F07C86B}" sibTransId="{90282E42-E6EB-400C-881B-5AEF32DC2A16}"/>
    <dgm:cxn modelId="{B2F6569C-B602-4DB4-9852-8B362A47B9C8}" srcId="{335529A9-5216-4A70-A168-59EED8F4A2A9}" destId="{2B2FD5C9-07C6-4F2C-AB2E-83772972E02E}" srcOrd="5" destOrd="0" parTransId="{8A40FFA8-A535-46B2-9938-443DF3AAB418}" sibTransId="{8B2CB6F5-64F8-4CBF-8456-C2E84CD46B75}"/>
    <dgm:cxn modelId="{BD95039D-00EF-43F0-B977-A1112141092C}" srcId="{335529A9-5216-4A70-A168-59EED8F4A2A9}" destId="{BF5B291C-0421-45B4-B22F-FE5DE74FEA53}" srcOrd="7" destOrd="0" parTransId="{1BBEF592-E21D-481A-8566-C764BCD98D1D}" sibTransId="{F07C59C8-AFF8-4661-A8E1-FE575C6572E2}"/>
    <dgm:cxn modelId="{88BA79AE-3680-4D94-A2CE-C49ADE72F792}" srcId="{335529A9-5216-4A70-A168-59EED8F4A2A9}" destId="{25CDD57F-430D-4098-B220-4E7C31435414}" srcOrd="8" destOrd="0" parTransId="{115DA046-36C4-4EA9-8A4F-7F396551DE15}" sibTransId="{21A9BF6F-BAA3-4CE3-95E1-D34E71737063}"/>
    <dgm:cxn modelId="{0AA770BB-4D4B-4E29-B7DF-E0DFF9909D27}" srcId="{335529A9-5216-4A70-A168-59EED8F4A2A9}" destId="{CF5D3B87-C612-42B3-A4B2-C0A62910B92C}" srcOrd="6" destOrd="0" parTransId="{F5D95072-596B-4B70-87C5-A0CB3521A15E}" sibTransId="{DD0A6D05-DE44-4C78-992C-B1975D11A281}"/>
    <dgm:cxn modelId="{113761D5-FC9B-411D-96BE-E7AFCFFD7F49}" srcId="{335529A9-5216-4A70-A168-59EED8F4A2A9}" destId="{6B4AC51F-FF89-4523-AED6-A8BACA5A1786}" srcOrd="11" destOrd="0" parTransId="{0CC5D7C8-DF49-438D-9CF8-89932D2D69FF}" sibTransId="{9A9E6445-D31D-4706-81FC-A2FD4883AB1C}"/>
    <dgm:cxn modelId="{CDE293EF-4FDF-4844-A3BA-8D1A710EE7C3}" type="presOf" srcId="{335529A9-5216-4A70-A168-59EED8F4A2A9}" destId="{27B6832D-54E8-4C73-8D40-BD17D023EE92}" srcOrd="0" destOrd="0" presId="urn:microsoft.com/office/officeart/2009/3/layout/CircleRelationship"/>
    <dgm:cxn modelId="{721A1DF8-6D96-4BEB-8BA2-8FA3E84891D6}" srcId="{5EF94759-DBD1-4BF9-B626-35BAD4E4CF53}" destId="{7F3F5A18-59FB-45FF-806A-C3C37E4C202F}" srcOrd="3" destOrd="0" parTransId="{361ADBAC-1C30-4E05-B8D5-EEC9773A3C81}" sibTransId="{B36F22D2-AEF7-4F8C-8807-26C1990E293E}"/>
    <dgm:cxn modelId="{33C200FB-584A-469C-823B-11664041B8F1}" type="presOf" srcId="{D46DF93D-2D70-45AF-B867-0BDC932D806F}" destId="{FADEB117-1518-417B-9FF7-9D9697581641}" srcOrd="0" destOrd="0" presId="urn:microsoft.com/office/officeart/2009/3/layout/CircleRelationship"/>
    <dgm:cxn modelId="{0FFC1C01-DDBE-4319-B997-AA6D672CC5D9}" type="presParOf" srcId="{27B6832D-54E8-4C73-8D40-BD17D023EE92}" destId="{292AA56F-B113-448D-80F2-08DC31F63F8E}" srcOrd="0" destOrd="0" presId="urn:microsoft.com/office/officeart/2009/3/layout/CircleRelationship"/>
    <dgm:cxn modelId="{BE897DDD-EACE-4897-9D30-EB4D3A64A87B}" type="presParOf" srcId="{27B6832D-54E8-4C73-8D40-BD17D023EE92}" destId="{95640ED6-2394-4B3F-9F2B-91A27AA531E4}" srcOrd="1" destOrd="0" presId="urn:microsoft.com/office/officeart/2009/3/layout/CircleRelationship"/>
    <dgm:cxn modelId="{63A2C271-3978-46A5-A328-602DBD73752B}" type="presParOf" srcId="{27B6832D-54E8-4C73-8D40-BD17D023EE92}" destId="{86DA5337-8481-4B47-B277-032F1BC4F99A}" srcOrd="2" destOrd="0" presId="urn:microsoft.com/office/officeart/2009/3/layout/CircleRelationship"/>
    <dgm:cxn modelId="{8EBF1EF4-26D5-4A1A-923D-33533490B72A}" type="presParOf" srcId="{27B6832D-54E8-4C73-8D40-BD17D023EE92}" destId="{62A6DACB-F5CF-4CB8-B9AE-E5F54366EB77}" srcOrd="3" destOrd="0" presId="urn:microsoft.com/office/officeart/2009/3/layout/CircleRelationship"/>
    <dgm:cxn modelId="{10F1DC76-EAF5-4FD0-B2BC-E0CB7E4EC01B}" type="presParOf" srcId="{27B6832D-54E8-4C73-8D40-BD17D023EE92}" destId="{9FF2E43F-2740-44C8-9271-1F9E5C3DB799}" srcOrd="4" destOrd="0" presId="urn:microsoft.com/office/officeart/2009/3/layout/CircleRelationship"/>
    <dgm:cxn modelId="{A76FF9F4-ED3C-4EB9-9A7E-43F512234AC6}" type="presParOf" srcId="{27B6832D-54E8-4C73-8D40-BD17D023EE92}" destId="{BCF23CC2-1E40-4A8E-B8BC-EE5AA9882A41}" srcOrd="5" destOrd="0" presId="urn:microsoft.com/office/officeart/2009/3/layout/CircleRelationship"/>
    <dgm:cxn modelId="{DBB6700D-BD89-438D-BC0B-0579272CB49C}" type="presParOf" srcId="{27B6832D-54E8-4C73-8D40-BD17D023EE92}" destId="{06F1307E-9C9D-4E4C-810D-C5B718737EAB}" srcOrd="6" destOrd="0" presId="urn:microsoft.com/office/officeart/2009/3/layout/CircleRelationship"/>
    <dgm:cxn modelId="{BEA185EB-6F1D-4852-AA4D-5DBE73863B1C}" type="presParOf" srcId="{27B6832D-54E8-4C73-8D40-BD17D023EE92}" destId="{88B40BAF-BB2D-491E-AFD1-B728F7F36DA5}" srcOrd="7" destOrd="0" presId="urn:microsoft.com/office/officeart/2009/3/layout/CircleRelationship"/>
    <dgm:cxn modelId="{A60BE4CD-6CD8-4DA7-9E96-067FA04B41F3}" type="presParOf" srcId="{27B6832D-54E8-4C73-8D40-BD17D023EE92}" destId="{D8C3912F-0D46-4177-A15C-46EDE2622A0A}" srcOrd="8" destOrd="0" presId="urn:microsoft.com/office/officeart/2009/3/layout/CircleRelationship"/>
    <dgm:cxn modelId="{7DF174E6-5147-4C48-AD42-9C210B3830BE}" type="presParOf" srcId="{D8C3912F-0D46-4177-A15C-46EDE2622A0A}" destId="{B8F4C18A-6141-4168-9679-00BBE5364A47}" srcOrd="0" destOrd="0" presId="urn:microsoft.com/office/officeart/2009/3/layout/CircleRelationship"/>
    <dgm:cxn modelId="{8D78CE4D-479A-4570-9B46-89F674E91F95}" type="presParOf" srcId="{27B6832D-54E8-4C73-8D40-BD17D023EE92}" destId="{CFFE19AA-BF4D-42DC-B0AA-2819AE3098FF}" srcOrd="9" destOrd="0" presId="urn:microsoft.com/office/officeart/2009/3/layout/CircleRelationship"/>
    <dgm:cxn modelId="{674D4704-EE30-4D77-A1F4-EF43CB9184BB}" type="presParOf" srcId="{CFFE19AA-BF4D-42DC-B0AA-2819AE3098FF}" destId="{482169C6-2C40-48BF-A438-43607BE371C2}" srcOrd="0" destOrd="0" presId="urn:microsoft.com/office/officeart/2009/3/layout/CircleRelationship"/>
    <dgm:cxn modelId="{BBA31ACA-693F-49D3-A24E-2444FF322067}" type="presParOf" srcId="{27B6832D-54E8-4C73-8D40-BD17D023EE92}" destId="{FADEB117-1518-417B-9FF7-9D9697581641}" srcOrd="10" destOrd="0" presId="urn:microsoft.com/office/officeart/2009/3/layout/CircleRelationship"/>
    <dgm:cxn modelId="{2D4799E7-F219-49A7-ACBD-05033BDBA690}" type="presParOf" srcId="{27B6832D-54E8-4C73-8D40-BD17D023EE92}" destId="{15992C6C-D11B-440C-B1A3-E8BE99AC84DE}" srcOrd="11" destOrd="0" presId="urn:microsoft.com/office/officeart/2009/3/layout/CircleRelationship"/>
    <dgm:cxn modelId="{0253D0D0-1B17-4025-85ED-6CE4B4B14164}" type="presParOf" srcId="{15992C6C-D11B-440C-B1A3-E8BE99AC84DE}" destId="{33A88168-E0DB-49B4-B94F-8DD9ED1D41A8}" srcOrd="0" destOrd="0" presId="urn:microsoft.com/office/officeart/2009/3/layout/CircleRelationship"/>
    <dgm:cxn modelId="{D276D777-01D3-4BB9-B76B-02E99FB26432}" type="presParOf" srcId="{27B6832D-54E8-4C73-8D40-BD17D023EE92}" destId="{21A7FE5C-EF57-4411-AF43-F5539204C650}" srcOrd="12" destOrd="0" presId="urn:microsoft.com/office/officeart/2009/3/layout/CircleRelationship"/>
    <dgm:cxn modelId="{0EC33EA6-097F-4EA5-AE78-2AC13DAA2E6D}" type="presParOf" srcId="{21A7FE5C-EF57-4411-AF43-F5539204C650}" destId="{BC682529-24B3-49C3-BCA7-18D95C960565}" srcOrd="0" destOrd="0" presId="urn:microsoft.com/office/officeart/2009/3/layout/CircleRelationship"/>
    <dgm:cxn modelId="{6030F71E-B430-4D05-980B-5682E39E5300}" type="presParOf" srcId="{27B6832D-54E8-4C73-8D40-BD17D023EE92}" destId="{C4FF21F5-339A-44CA-B17D-76A66E0C9C0D}" srcOrd="13" destOrd="0" presId="urn:microsoft.com/office/officeart/2009/3/layout/CircleRelationship"/>
    <dgm:cxn modelId="{9B719EF8-EC19-46DB-AAC3-2DD40DF1E2C3}" type="presParOf" srcId="{C4FF21F5-339A-44CA-B17D-76A66E0C9C0D}" destId="{FE673BFD-AEB2-4FFB-9BF4-7F6350AAA162}" srcOrd="0" destOrd="0" presId="urn:microsoft.com/office/officeart/2009/3/layout/CircleRelationship"/>
    <dgm:cxn modelId="{3EA64546-5FA0-445A-8593-8778488E2B10}" type="presParOf" srcId="{27B6832D-54E8-4C73-8D40-BD17D023EE92}" destId="{BBA40A14-A488-4E8E-976F-3967CE6D657A}" srcOrd="14" destOrd="0" presId="urn:microsoft.com/office/officeart/2009/3/layout/CircleRelationship"/>
    <dgm:cxn modelId="{F6BA1B97-787B-44C5-B79E-8781B7227980}" type="presParOf" srcId="{27B6832D-54E8-4C73-8D40-BD17D023EE92}" destId="{B1F87A41-5339-41FD-9F24-D486624D9535}" srcOrd="15" destOrd="0" presId="urn:microsoft.com/office/officeart/2009/3/layout/CircleRelationship"/>
    <dgm:cxn modelId="{878D8E7E-93E7-448D-9011-5E61E2A84E1B}" type="presParOf" srcId="{B1F87A41-5339-41FD-9F24-D486624D9535}" destId="{F552417A-6F1C-4C28-91F9-D08E28A96EDC}" srcOrd="0" destOrd="0" presId="urn:microsoft.com/office/officeart/2009/3/layout/CircleRelationship"/>
    <dgm:cxn modelId="{2A16264B-EB2D-402F-9AA6-F0DA779C35F2}" type="presParOf" srcId="{27B6832D-54E8-4C73-8D40-BD17D023EE92}" destId="{F8A85EC7-6F59-4E3D-80F8-56B4FE32B7AB}" srcOrd="16" destOrd="0" presId="urn:microsoft.com/office/officeart/2009/3/layout/CircleRelationship"/>
    <dgm:cxn modelId="{28497C36-95F3-4E8D-92C8-FB62BD251EB9}" type="presParOf" srcId="{27B6832D-54E8-4C73-8D40-BD17D023EE92}" destId="{3FD4071F-AA20-42CD-BD60-109A4360C009}" srcOrd="17" destOrd="0" presId="urn:microsoft.com/office/officeart/2009/3/layout/CircleRelationship"/>
    <dgm:cxn modelId="{6896004F-F65D-45BA-8A49-F773A0F8F420}" type="presParOf" srcId="{3FD4071F-AA20-42CD-BD60-109A4360C009}" destId="{0EC68D4C-31A8-4880-8482-ECFC591D4541}"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5D195D-59F5-4B13-8839-8CE1A542B67A}" type="doc">
      <dgm:prSet loTypeId="urn:microsoft.com/office/officeart/2005/8/layout/pictureOrgChart+Icon" loCatId="hierarchy" qsTypeId="urn:microsoft.com/office/officeart/2005/8/quickstyle/simple1" qsCatId="simple" csTypeId="urn:microsoft.com/office/officeart/2005/8/colors/accent1_2" csCatId="accent1" phldr="1"/>
      <dgm:spPr/>
      <dgm:t>
        <a:bodyPr/>
        <a:lstStyle/>
        <a:p>
          <a:endParaRPr lang="en-CA"/>
        </a:p>
      </dgm:t>
    </dgm:pt>
    <dgm:pt modelId="{A8CBAA04-4DC3-455B-BD4C-5BB1BB823068}">
      <dgm:prSet phldrT="[Text]"/>
      <dgm:spPr/>
      <dgm:t>
        <a:bodyPr/>
        <a:lstStyle/>
        <a:p>
          <a:r>
            <a:rPr lang="en-CA" dirty="0"/>
            <a:t>Accommodation</a:t>
          </a:r>
        </a:p>
      </dgm:t>
    </dgm:pt>
    <dgm:pt modelId="{7AB62D53-8BE1-4202-9096-B457D3A1A4FE}" type="parTrans" cxnId="{3F835387-C0C6-4C1C-9D7C-6D492AA155EA}">
      <dgm:prSet/>
      <dgm:spPr/>
      <dgm:t>
        <a:bodyPr/>
        <a:lstStyle/>
        <a:p>
          <a:endParaRPr lang="en-CA"/>
        </a:p>
      </dgm:t>
    </dgm:pt>
    <dgm:pt modelId="{95F1E21F-32C3-477E-81A5-B81C5DBCA88D}" type="sibTrans" cxnId="{3F835387-C0C6-4C1C-9D7C-6D492AA155EA}">
      <dgm:prSet/>
      <dgm:spPr/>
      <dgm:t>
        <a:bodyPr/>
        <a:lstStyle/>
        <a:p>
          <a:endParaRPr lang="en-CA"/>
        </a:p>
      </dgm:t>
    </dgm:pt>
    <dgm:pt modelId="{BFB44503-12A8-4A8F-A675-B532423577BE}">
      <dgm:prSet phldrT="[Text]"/>
      <dgm:spPr/>
      <dgm:t>
        <a:bodyPr/>
        <a:lstStyle/>
        <a:p>
          <a:r>
            <a:rPr lang="en-CA" dirty="0"/>
            <a:t>Hotels</a:t>
          </a:r>
        </a:p>
      </dgm:t>
    </dgm:pt>
    <dgm:pt modelId="{F790F685-D386-4FF3-AA8B-02B2E9E61C41}" type="parTrans" cxnId="{63A40218-0B4E-4E56-9500-CD0C517DBAA1}">
      <dgm:prSet/>
      <dgm:spPr/>
      <dgm:t>
        <a:bodyPr/>
        <a:lstStyle/>
        <a:p>
          <a:endParaRPr lang="en-CA"/>
        </a:p>
      </dgm:t>
    </dgm:pt>
    <dgm:pt modelId="{06FFC8EC-2950-4A8F-8E63-7C68464E9217}" type="sibTrans" cxnId="{63A40218-0B4E-4E56-9500-CD0C517DBAA1}">
      <dgm:prSet/>
      <dgm:spPr/>
      <dgm:t>
        <a:bodyPr/>
        <a:lstStyle/>
        <a:p>
          <a:endParaRPr lang="en-CA"/>
        </a:p>
      </dgm:t>
    </dgm:pt>
    <dgm:pt modelId="{D12CFCBE-ACD9-486E-BEDD-BC7017958711}">
      <dgm:prSet phldrT="[Text]"/>
      <dgm:spPr/>
      <dgm:t>
        <a:bodyPr/>
        <a:lstStyle/>
        <a:p>
          <a:r>
            <a:rPr lang="en-CA" dirty="0"/>
            <a:t>Campground</a:t>
          </a:r>
        </a:p>
      </dgm:t>
    </dgm:pt>
    <dgm:pt modelId="{53533F1D-AB65-4079-88A2-6A9667003A34}" type="parTrans" cxnId="{3596B30E-556D-4D7C-BB39-97432C15697D}">
      <dgm:prSet/>
      <dgm:spPr/>
      <dgm:t>
        <a:bodyPr/>
        <a:lstStyle/>
        <a:p>
          <a:endParaRPr lang="en-CA"/>
        </a:p>
      </dgm:t>
    </dgm:pt>
    <dgm:pt modelId="{57AAE90A-BD85-48DE-BDED-66A1488FFAB7}" type="sibTrans" cxnId="{3596B30E-556D-4D7C-BB39-97432C15697D}">
      <dgm:prSet/>
      <dgm:spPr/>
      <dgm:t>
        <a:bodyPr/>
        <a:lstStyle/>
        <a:p>
          <a:endParaRPr lang="en-CA"/>
        </a:p>
      </dgm:t>
    </dgm:pt>
    <dgm:pt modelId="{C0AEAF58-B213-4ED3-B46A-AF00044F1DAF}">
      <dgm:prSet phldrT="[Text]"/>
      <dgm:spPr/>
      <dgm:t>
        <a:bodyPr/>
        <a:lstStyle/>
        <a:p>
          <a:r>
            <a:rPr lang="en-CA" dirty="0"/>
            <a:t>Hostels</a:t>
          </a:r>
        </a:p>
      </dgm:t>
    </dgm:pt>
    <dgm:pt modelId="{70C8E668-51AF-4A31-AEA2-5F5F79CA6528}" type="parTrans" cxnId="{A653CC26-214E-4E83-96D7-093080FAFB2D}">
      <dgm:prSet/>
      <dgm:spPr/>
      <dgm:t>
        <a:bodyPr/>
        <a:lstStyle/>
        <a:p>
          <a:endParaRPr lang="en-CA"/>
        </a:p>
      </dgm:t>
    </dgm:pt>
    <dgm:pt modelId="{A2F3E2AE-03AF-4D72-89B9-93D7FEC7E002}" type="sibTrans" cxnId="{A653CC26-214E-4E83-96D7-093080FAFB2D}">
      <dgm:prSet/>
      <dgm:spPr/>
      <dgm:t>
        <a:bodyPr/>
        <a:lstStyle/>
        <a:p>
          <a:endParaRPr lang="en-CA"/>
        </a:p>
      </dgm:t>
    </dgm:pt>
    <dgm:pt modelId="{B344EAEF-1F16-44C5-B587-7800FCDCDA04}">
      <dgm:prSet/>
      <dgm:spPr/>
      <dgm:t>
        <a:bodyPr/>
        <a:lstStyle/>
        <a:p>
          <a:r>
            <a:rPr lang="en-CA" dirty="0"/>
            <a:t>Cabins, Cottages and Houseboats</a:t>
          </a:r>
        </a:p>
      </dgm:t>
    </dgm:pt>
    <dgm:pt modelId="{834ABD15-C1D6-4B77-936D-75CCDA7A6CD7}" type="parTrans" cxnId="{05E653A6-9AB3-4689-B24A-3EFD6A249355}">
      <dgm:prSet/>
      <dgm:spPr/>
      <dgm:t>
        <a:bodyPr/>
        <a:lstStyle/>
        <a:p>
          <a:endParaRPr lang="en-CA"/>
        </a:p>
      </dgm:t>
    </dgm:pt>
    <dgm:pt modelId="{5F9EEB34-2479-41BC-9EEB-0DE1957EF2E3}" type="sibTrans" cxnId="{05E653A6-9AB3-4689-B24A-3EFD6A249355}">
      <dgm:prSet/>
      <dgm:spPr/>
      <dgm:t>
        <a:bodyPr/>
        <a:lstStyle/>
        <a:p>
          <a:endParaRPr lang="en-CA"/>
        </a:p>
      </dgm:t>
    </dgm:pt>
    <dgm:pt modelId="{8FE2DE85-EF1A-4254-840D-018D2AB1FA7C}" type="pres">
      <dgm:prSet presAssocID="{B15D195D-59F5-4B13-8839-8CE1A542B67A}" presName="hierChild1" presStyleCnt="0">
        <dgm:presLayoutVars>
          <dgm:orgChart val="1"/>
          <dgm:chPref val="1"/>
          <dgm:dir/>
          <dgm:animOne val="branch"/>
          <dgm:animLvl val="lvl"/>
          <dgm:resizeHandles/>
        </dgm:presLayoutVars>
      </dgm:prSet>
      <dgm:spPr/>
    </dgm:pt>
    <dgm:pt modelId="{995B11EA-0DB5-4E69-911B-624721FC37AD}" type="pres">
      <dgm:prSet presAssocID="{A8CBAA04-4DC3-455B-BD4C-5BB1BB823068}" presName="hierRoot1" presStyleCnt="0">
        <dgm:presLayoutVars>
          <dgm:hierBranch val="init"/>
        </dgm:presLayoutVars>
      </dgm:prSet>
      <dgm:spPr/>
    </dgm:pt>
    <dgm:pt modelId="{A297FF9F-86BA-47D7-BCBF-A3611F4F7F46}" type="pres">
      <dgm:prSet presAssocID="{A8CBAA04-4DC3-455B-BD4C-5BB1BB823068}" presName="rootComposite1" presStyleCnt="0"/>
      <dgm:spPr/>
    </dgm:pt>
    <dgm:pt modelId="{43F73E98-6EEB-4D28-8D44-186715F8A8AA}" type="pres">
      <dgm:prSet presAssocID="{A8CBAA04-4DC3-455B-BD4C-5BB1BB823068}" presName="rootText1" presStyleLbl="node0" presStyleIdx="0" presStyleCnt="1">
        <dgm:presLayoutVars>
          <dgm:chPref val="3"/>
        </dgm:presLayoutVars>
      </dgm:prSet>
      <dgm:spPr/>
    </dgm:pt>
    <dgm:pt modelId="{0D0575E0-1C16-4049-9723-923F54D45C00}" type="pres">
      <dgm:prSet presAssocID="{A8CBAA04-4DC3-455B-BD4C-5BB1BB823068}" presName="rootPict1" presStyleLbl="alignImgPlace1" presStyleIdx="0" presStyleCnt="5"/>
      <dgm:spPr>
        <a:blipFill rotWithShape="1">
          <a:blip xmlns:r="http://schemas.openxmlformats.org/officeDocument/2006/relationships" r:embed="rId1"/>
          <a:stretch>
            <a:fillRect/>
          </a:stretch>
        </a:blipFill>
      </dgm:spPr>
    </dgm:pt>
    <dgm:pt modelId="{A154179F-9341-48B5-ABE6-0836FC1F14CF}" type="pres">
      <dgm:prSet presAssocID="{A8CBAA04-4DC3-455B-BD4C-5BB1BB823068}" presName="rootConnector1" presStyleLbl="node1" presStyleIdx="0" presStyleCnt="0"/>
      <dgm:spPr/>
    </dgm:pt>
    <dgm:pt modelId="{3D8DD8B7-50F4-4C88-8ADD-188193ADDFF2}" type="pres">
      <dgm:prSet presAssocID="{A8CBAA04-4DC3-455B-BD4C-5BB1BB823068}" presName="hierChild2" presStyleCnt="0"/>
      <dgm:spPr/>
    </dgm:pt>
    <dgm:pt modelId="{814BCD73-F307-40D6-9E7D-54CC8B675F72}" type="pres">
      <dgm:prSet presAssocID="{F790F685-D386-4FF3-AA8B-02B2E9E61C41}" presName="Name37" presStyleLbl="parChTrans1D2" presStyleIdx="0" presStyleCnt="4"/>
      <dgm:spPr/>
    </dgm:pt>
    <dgm:pt modelId="{5F63B96E-9840-4CBF-BD15-42BB4551FB7F}" type="pres">
      <dgm:prSet presAssocID="{BFB44503-12A8-4A8F-A675-B532423577BE}" presName="hierRoot2" presStyleCnt="0">
        <dgm:presLayoutVars>
          <dgm:hierBranch val="init"/>
        </dgm:presLayoutVars>
      </dgm:prSet>
      <dgm:spPr/>
    </dgm:pt>
    <dgm:pt modelId="{CAF8856D-2CCE-410C-8ED9-89E5A0CD962A}" type="pres">
      <dgm:prSet presAssocID="{BFB44503-12A8-4A8F-A675-B532423577BE}" presName="rootComposite" presStyleCnt="0"/>
      <dgm:spPr/>
    </dgm:pt>
    <dgm:pt modelId="{CB15ADC8-8E36-4935-A80D-2E26280EE613}" type="pres">
      <dgm:prSet presAssocID="{BFB44503-12A8-4A8F-A675-B532423577BE}" presName="rootText" presStyleLbl="node2" presStyleIdx="0" presStyleCnt="4">
        <dgm:presLayoutVars>
          <dgm:chPref val="3"/>
        </dgm:presLayoutVars>
      </dgm:prSet>
      <dgm:spPr/>
    </dgm:pt>
    <dgm:pt modelId="{1CCB7804-34D3-4C4D-A6D2-64F128CECFAF}" type="pres">
      <dgm:prSet presAssocID="{BFB44503-12A8-4A8F-A675-B532423577BE}" presName="rootPict" presStyleLbl="alignImgPlace1" presStyleIdx="1" presStyleCnt="5"/>
      <dgm:spPr>
        <a:blipFill rotWithShape="1">
          <a:blip xmlns:r="http://schemas.openxmlformats.org/officeDocument/2006/relationships" r:embed="rId2"/>
          <a:stretch>
            <a:fillRect/>
          </a:stretch>
        </a:blipFill>
      </dgm:spPr>
    </dgm:pt>
    <dgm:pt modelId="{7D3FAD4D-31D7-4A53-A2D6-3A78E69978B4}" type="pres">
      <dgm:prSet presAssocID="{BFB44503-12A8-4A8F-A675-B532423577BE}" presName="rootConnector" presStyleLbl="node2" presStyleIdx="0" presStyleCnt="4"/>
      <dgm:spPr/>
    </dgm:pt>
    <dgm:pt modelId="{B642B9A6-2765-41DC-A151-1D5BEAA0DF6A}" type="pres">
      <dgm:prSet presAssocID="{BFB44503-12A8-4A8F-A675-B532423577BE}" presName="hierChild4" presStyleCnt="0"/>
      <dgm:spPr/>
    </dgm:pt>
    <dgm:pt modelId="{EB716F16-286D-42FC-A146-BFF726817478}" type="pres">
      <dgm:prSet presAssocID="{BFB44503-12A8-4A8F-A675-B532423577BE}" presName="hierChild5" presStyleCnt="0"/>
      <dgm:spPr/>
    </dgm:pt>
    <dgm:pt modelId="{6FAD87DB-3EF0-4119-BBAE-08C56BFC3999}" type="pres">
      <dgm:prSet presAssocID="{834ABD15-C1D6-4B77-936D-75CCDA7A6CD7}" presName="Name37" presStyleLbl="parChTrans1D2" presStyleIdx="1" presStyleCnt="4"/>
      <dgm:spPr/>
    </dgm:pt>
    <dgm:pt modelId="{A62EA55A-919D-430D-A29A-9A3148145DFE}" type="pres">
      <dgm:prSet presAssocID="{B344EAEF-1F16-44C5-B587-7800FCDCDA04}" presName="hierRoot2" presStyleCnt="0">
        <dgm:presLayoutVars>
          <dgm:hierBranch val="init"/>
        </dgm:presLayoutVars>
      </dgm:prSet>
      <dgm:spPr/>
    </dgm:pt>
    <dgm:pt modelId="{63138B1E-409E-4596-9FEB-8D0EF9073E40}" type="pres">
      <dgm:prSet presAssocID="{B344EAEF-1F16-44C5-B587-7800FCDCDA04}" presName="rootComposite" presStyleCnt="0"/>
      <dgm:spPr/>
    </dgm:pt>
    <dgm:pt modelId="{06D3C926-724D-40EB-91CC-626C28880FE4}" type="pres">
      <dgm:prSet presAssocID="{B344EAEF-1F16-44C5-B587-7800FCDCDA04}" presName="rootText" presStyleLbl="node2" presStyleIdx="1" presStyleCnt="4">
        <dgm:presLayoutVars>
          <dgm:chPref val="3"/>
        </dgm:presLayoutVars>
      </dgm:prSet>
      <dgm:spPr/>
    </dgm:pt>
    <dgm:pt modelId="{AD9A6467-71B5-49E0-8A7A-B44F439B8873}" type="pres">
      <dgm:prSet presAssocID="{B344EAEF-1F16-44C5-B587-7800FCDCDA04}" presName="rootPict" presStyleLbl="alignImgPlace1" presStyleIdx="2" presStyleCnt="5"/>
      <dgm:spPr>
        <a:blipFill rotWithShape="1">
          <a:blip xmlns:r="http://schemas.openxmlformats.org/officeDocument/2006/relationships" r:embed="rId3"/>
          <a:stretch>
            <a:fillRect/>
          </a:stretch>
        </a:blipFill>
      </dgm:spPr>
    </dgm:pt>
    <dgm:pt modelId="{303780F0-00F5-4E7E-9E03-D2976A388747}" type="pres">
      <dgm:prSet presAssocID="{B344EAEF-1F16-44C5-B587-7800FCDCDA04}" presName="rootConnector" presStyleLbl="node2" presStyleIdx="1" presStyleCnt="4"/>
      <dgm:spPr/>
    </dgm:pt>
    <dgm:pt modelId="{4AD1E9E6-836D-4E94-AB1F-20807A4AA196}" type="pres">
      <dgm:prSet presAssocID="{B344EAEF-1F16-44C5-B587-7800FCDCDA04}" presName="hierChild4" presStyleCnt="0"/>
      <dgm:spPr/>
    </dgm:pt>
    <dgm:pt modelId="{F71611A2-3EAA-4397-B0D2-FC1F0561E746}" type="pres">
      <dgm:prSet presAssocID="{B344EAEF-1F16-44C5-B587-7800FCDCDA04}" presName="hierChild5" presStyleCnt="0"/>
      <dgm:spPr/>
    </dgm:pt>
    <dgm:pt modelId="{37E64E70-A573-46C7-8A46-E73E09BA48E4}" type="pres">
      <dgm:prSet presAssocID="{53533F1D-AB65-4079-88A2-6A9667003A34}" presName="Name37" presStyleLbl="parChTrans1D2" presStyleIdx="2" presStyleCnt="4"/>
      <dgm:spPr/>
    </dgm:pt>
    <dgm:pt modelId="{579B941E-7EDC-44B4-8785-A8736B67997B}" type="pres">
      <dgm:prSet presAssocID="{D12CFCBE-ACD9-486E-BEDD-BC7017958711}" presName="hierRoot2" presStyleCnt="0">
        <dgm:presLayoutVars>
          <dgm:hierBranch val="init"/>
        </dgm:presLayoutVars>
      </dgm:prSet>
      <dgm:spPr/>
    </dgm:pt>
    <dgm:pt modelId="{52B11651-13DD-4B57-89EE-B09BB779723E}" type="pres">
      <dgm:prSet presAssocID="{D12CFCBE-ACD9-486E-BEDD-BC7017958711}" presName="rootComposite" presStyleCnt="0"/>
      <dgm:spPr/>
    </dgm:pt>
    <dgm:pt modelId="{03BBAF31-6E1C-47A0-86F5-5DA0D9B2F18B}" type="pres">
      <dgm:prSet presAssocID="{D12CFCBE-ACD9-486E-BEDD-BC7017958711}" presName="rootText" presStyleLbl="node2" presStyleIdx="2" presStyleCnt="4">
        <dgm:presLayoutVars>
          <dgm:chPref val="3"/>
        </dgm:presLayoutVars>
      </dgm:prSet>
      <dgm:spPr/>
    </dgm:pt>
    <dgm:pt modelId="{3C811E36-D2DC-49A5-8EAB-90E4B6E94986}" type="pres">
      <dgm:prSet presAssocID="{D12CFCBE-ACD9-486E-BEDD-BC7017958711}" presName="rootPict" presStyleLbl="alignImgPlace1" presStyleIdx="3" presStyleCnt="5"/>
      <dgm:spPr>
        <a:blipFill rotWithShape="1">
          <a:blip xmlns:r="http://schemas.openxmlformats.org/officeDocument/2006/relationships" r:embed="rId4"/>
          <a:stretch>
            <a:fillRect/>
          </a:stretch>
        </a:blipFill>
      </dgm:spPr>
    </dgm:pt>
    <dgm:pt modelId="{35261025-93C4-47EF-A5D7-5AC2376BB89B}" type="pres">
      <dgm:prSet presAssocID="{D12CFCBE-ACD9-486E-BEDD-BC7017958711}" presName="rootConnector" presStyleLbl="node2" presStyleIdx="2" presStyleCnt="4"/>
      <dgm:spPr/>
    </dgm:pt>
    <dgm:pt modelId="{151228F1-1572-4FCE-95D6-8220B0AAEC9E}" type="pres">
      <dgm:prSet presAssocID="{D12CFCBE-ACD9-486E-BEDD-BC7017958711}" presName="hierChild4" presStyleCnt="0"/>
      <dgm:spPr/>
    </dgm:pt>
    <dgm:pt modelId="{43DE62E6-59D5-45B1-98F2-758C039DDA2F}" type="pres">
      <dgm:prSet presAssocID="{D12CFCBE-ACD9-486E-BEDD-BC7017958711}" presName="hierChild5" presStyleCnt="0"/>
      <dgm:spPr/>
    </dgm:pt>
    <dgm:pt modelId="{0AE506EE-44A3-4774-AE86-AEA86D48B243}" type="pres">
      <dgm:prSet presAssocID="{70C8E668-51AF-4A31-AEA2-5F5F79CA6528}" presName="Name37" presStyleLbl="parChTrans1D2" presStyleIdx="3" presStyleCnt="4"/>
      <dgm:spPr/>
    </dgm:pt>
    <dgm:pt modelId="{3C72E685-6680-4E5C-BFC7-2EBDF3F6BFEB}" type="pres">
      <dgm:prSet presAssocID="{C0AEAF58-B213-4ED3-B46A-AF00044F1DAF}" presName="hierRoot2" presStyleCnt="0">
        <dgm:presLayoutVars>
          <dgm:hierBranch val="init"/>
        </dgm:presLayoutVars>
      </dgm:prSet>
      <dgm:spPr/>
    </dgm:pt>
    <dgm:pt modelId="{9101776F-D63D-4B7B-ACFA-D5439A59D40A}" type="pres">
      <dgm:prSet presAssocID="{C0AEAF58-B213-4ED3-B46A-AF00044F1DAF}" presName="rootComposite" presStyleCnt="0"/>
      <dgm:spPr/>
    </dgm:pt>
    <dgm:pt modelId="{C1D66221-C5A9-4B5D-9EF5-923675A7F34E}" type="pres">
      <dgm:prSet presAssocID="{C0AEAF58-B213-4ED3-B46A-AF00044F1DAF}" presName="rootText" presStyleLbl="node2" presStyleIdx="3" presStyleCnt="4">
        <dgm:presLayoutVars>
          <dgm:chPref val="3"/>
        </dgm:presLayoutVars>
      </dgm:prSet>
      <dgm:spPr/>
    </dgm:pt>
    <dgm:pt modelId="{6C889F8E-BB2A-40DF-94D7-3B0B7316540D}" type="pres">
      <dgm:prSet presAssocID="{C0AEAF58-B213-4ED3-B46A-AF00044F1DAF}" presName="rootPict" presStyleLbl="alignImgPlace1" presStyleIdx="4" presStyleCnt="5"/>
      <dgm:spPr>
        <a:blipFill rotWithShape="1">
          <a:blip xmlns:r="http://schemas.openxmlformats.org/officeDocument/2006/relationships" r:embed="rId5"/>
          <a:stretch>
            <a:fillRect/>
          </a:stretch>
        </a:blipFill>
      </dgm:spPr>
    </dgm:pt>
    <dgm:pt modelId="{65417B1F-2544-44E9-9328-4D0EE22D0ABA}" type="pres">
      <dgm:prSet presAssocID="{C0AEAF58-B213-4ED3-B46A-AF00044F1DAF}" presName="rootConnector" presStyleLbl="node2" presStyleIdx="3" presStyleCnt="4"/>
      <dgm:spPr/>
    </dgm:pt>
    <dgm:pt modelId="{33071B8B-AAC9-44E3-AC07-DEE074F13DE8}" type="pres">
      <dgm:prSet presAssocID="{C0AEAF58-B213-4ED3-B46A-AF00044F1DAF}" presName="hierChild4" presStyleCnt="0"/>
      <dgm:spPr/>
    </dgm:pt>
    <dgm:pt modelId="{F7DC46E1-F974-4B77-9E67-2B3219967E63}" type="pres">
      <dgm:prSet presAssocID="{C0AEAF58-B213-4ED3-B46A-AF00044F1DAF}" presName="hierChild5" presStyleCnt="0"/>
      <dgm:spPr/>
    </dgm:pt>
    <dgm:pt modelId="{837A59E1-C0C6-45C3-8DD4-75EF6D424898}" type="pres">
      <dgm:prSet presAssocID="{A8CBAA04-4DC3-455B-BD4C-5BB1BB823068}" presName="hierChild3" presStyleCnt="0"/>
      <dgm:spPr/>
    </dgm:pt>
  </dgm:ptLst>
  <dgm:cxnLst>
    <dgm:cxn modelId="{FC496206-40D7-4286-91C4-FA2F90306146}" type="presOf" srcId="{C0AEAF58-B213-4ED3-B46A-AF00044F1DAF}" destId="{65417B1F-2544-44E9-9328-4D0EE22D0ABA}" srcOrd="1" destOrd="0" presId="urn:microsoft.com/office/officeart/2005/8/layout/pictureOrgChart+Icon"/>
    <dgm:cxn modelId="{442F070B-9E8E-407C-B524-84C4D5FEED98}" type="presOf" srcId="{F790F685-D386-4FF3-AA8B-02B2E9E61C41}" destId="{814BCD73-F307-40D6-9E7D-54CC8B675F72}" srcOrd="0" destOrd="0" presId="urn:microsoft.com/office/officeart/2005/8/layout/pictureOrgChart+Icon"/>
    <dgm:cxn modelId="{92276B0D-FED6-42F4-9318-2E97955BFE8F}" type="presOf" srcId="{C0AEAF58-B213-4ED3-B46A-AF00044F1DAF}" destId="{C1D66221-C5A9-4B5D-9EF5-923675A7F34E}" srcOrd="0" destOrd="0" presId="urn:microsoft.com/office/officeart/2005/8/layout/pictureOrgChart+Icon"/>
    <dgm:cxn modelId="{3596B30E-556D-4D7C-BB39-97432C15697D}" srcId="{A8CBAA04-4DC3-455B-BD4C-5BB1BB823068}" destId="{D12CFCBE-ACD9-486E-BEDD-BC7017958711}" srcOrd="2" destOrd="0" parTransId="{53533F1D-AB65-4079-88A2-6A9667003A34}" sibTransId="{57AAE90A-BD85-48DE-BDED-66A1488FFAB7}"/>
    <dgm:cxn modelId="{63A40218-0B4E-4E56-9500-CD0C517DBAA1}" srcId="{A8CBAA04-4DC3-455B-BD4C-5BB1BB823068}" destId="{BFB44503-12A8-4A8F-A675-B532423577BE}" srcOrd="0" destOrd="0" parTransId="{F790F685-D386-4FF3-AA8B-02B2E9E61C41}" sibTransId="{06FFC8EC-2950-4A8F-8E63-7C68464E9217}"/>
    <dgm:cxn modelId="{F7876C22-1991-4A74-9CF9-B6D35902CA6A}" type="presOf" srcId="{D12CFCBE-ACD9-486E-BEDD-BC7017958711}" destId="{35261025-93C4-47EF-A5D7-5AC2376BB89B}" srcOrd="1" destOrd="0" presId="urn:microsoft.com/office/officeart/2005/8/layout/pictureOrgChart+Icon"/>
    <dgm:cxn modelId="{A653CC26-214E-4E83-96D7-093080FAFB2D}" srcId="{A8CBAA04-4DC3-455B-BD4C-5BB1BB823068}" destId="{C0AEAF58-B213-4ED3-B46A-AF00044F1DAF}" srcOrd="3" destOrd="0" parTransId="{70C8E668-51AF-4A31-AEA2-5F5F79CA6528}" sibTransId="{A2F3E2AE-03AF-4D72-89B9-93D7FEC7E002}"/>
    <dgm:cxn modelId="{8BE72C63-6E38-4E89-B9F6-69D6E01E8F81}" type="presOf" srcId="{B344EAEF-1F16-44C5-B587-7800FCDCDA04}" destId="{303780F0-00F5-4E7E-9E03-D2976A388747}" srcOrd="1" destOrd="0" presId="urn:microsoft.com/office/officeart/2005/8/layout/pictureOrgChart+Icon"/>
    <dgm:cxn modelId="{EF423A6A-ED93-4ADD-A266-3B72D0E0635E}" type="presOf" srcId="{D12CFCBE-ACD9-486E-BEDD-BC7017958711}" destId="{03BBAF31-6E1C-47A0-86F5-5DA0D9B2F18B}" srcOrd="0" destOrd="0" presId="urn:microsoft.com/office/officeart/2005/8/layout/pictureOrgChart+Icon"/>
    <dgm:cxn modelId="{A91B9E57-4709-4DD6-AE2C-EA2380798725}" type="presOf" srcId="{A8CBAA04-4DC3-455B-BD4C-5BB1BB823068}" destId="{A154179F-9341-48B5-ABE6-0836FC1F14CF}" srcOrd="1" destOrd="0" presId="urn:microsoft.com/office/officeart/2005/8/layout/pictureOrgChart+Icon"/>
    <dgm:cxn modelId="{46526485-10EB-4003-AFCB-5D20A59D11DB}" type="presOf" srcId="{70C8E668-51AF-4A31-AEA2-5F5F79CA6528}" destId="{0AE506EE-44A3-4774-AE86-AEA86D48B243}" srcOrd="0" destOrd="0" presId="urn:microsoft.com/office/officeart/2005/8/layout/pictureOrgChart+Icon"/>
    <dgm:cxn modelId="{3F835387-C0C6-4C1C-9D7C-6D492AA155EA}" srcId="{B15D195D-59F5-4B13-8839-8CE1A542B67A}" destId="{A8CBAA04-4DC3-455B-BD4C-5BB1BB823068}" srcOrd="0" destOrd="0" parTransId="{7AB62D53-8BE1-4202-9096-B457D3A1A4FE}" sibTransId="{95F1E21F-32C3-477E-81A5-B81C5DBCA88D}"/>
    <dgm:cxn modelId="{05E653A6-9AB3-4689-B24A-3EFD6A249355}" srcId="{A8CBAA04-4DC3-455B-BD4C-5BB1BB823068}" destId="{B344EAEF-1F16-44C5-B587-7800FCDCDA04}" srcOrd="1" destOrd="0" parTransId="{834ABD15-C1D6-4B77-936D-75CCDA7A6CD7}" sibTransId="{5F9EEB34-2479-41BC-9EEB-0DE1957EF2E3}"/>
    <dgm:cxn modelId="{900890B2-1ACB-4E7B-8442-E322E4162ED7}" type="presOf" srcId="{53533F1D-AB65-4079-88A2-6A9667003A34}" destId="{37E64E70-A573-46C7-8A46-E73E09BA48E4}" srcOrd="0" destOrd="0" presId="urn:microsoft.com/office/officeart/2005/8/layout/pictureOrgChart+Icon"/>
    <dgm:cxn modelId="{C65F67B7-F51B-4D4B-A847-D5D2D1EBDF1D}" type="presOf" srcId="{BFB44503-12A8-4A8F-A675-B532423577BE}" destId="{7D3FAD4D-31D7-4A53-A2D6-3A78E69978B4}" srcOrd="1" destOrd="0" presId="urn:microsoft.com/office/officeart/2005/8/layout/pictureOrgChart+Icon"/>
    <dgm:cxn modelId="{8C5D41C8-48D1-49A2-8FA3-7340F3AE5FC2}" type="presOf" srcId="{B15D195D-59F5-4B13-8839-8CE1A542B67A}" destId="{8FE2DE85-EF1A-4254-840D-018D2AB1FA7C}" srcOrd="0" destOrd="0" presId="urn:microsoft.com/office/officeart/2005/8/layout/pictureOrgChart+Icon"/>
    <dgm:cxn modelId="{7BA1EADB-3023-498E-BE48-2B7BB339FF6A}" type="presOf" srcId="{B344EAEF-1F16-44C5-B587-7800FCDCDA04}" destId="{06D3C926-724D-40EB-91CC-626C28880FE4}" srcOrd="0" destOrd="0" presId="urn:microsoft.com/office/officeart/2005/8/layout/pictureOrgChart+Icon"/>
    <dgm:cxn modelId="{B8A5B6E1-1BE5-42D9-87A8-EA35821293C1}" type="presOf" srcId="{A8CBAA04-4DC3-455B-BD4C-5BB1BB823068}" destId="{43F73E98-6EEB-4D28-8D44-186715F8A8AA}" srcOrd="0" destOrd="0" presId="urn:microsoft.com/office/officeart/2005/8/layout/pictureOrgChart+Icon"/>
    <dgm:cxn modelId="{74FAC3E1-11F3-4E81-B048-D5A6ED3AB955}" type="presOf" srcId="{834ABD15-C1D6-4B77-936D-75CCDA7A6CD7}" destId="{6FAD87DB-3EF0-4119-BBAE-08C56BFC3999}" srcOrd="0" destOrd="0" presId="urn:microsoft.com/office/officeart/2005/8/layout/pictureOrgChart+Icon"/>
    <dgm:cxn modelId="{F6216DEF-49B2-4232-9666-9B74C825257C}" type="presOf" srcId="{BFB44503-12A8-4A8F-A675-B532423577BE}" destId="{CB15ADC8-8E36-4935-A80D-2E26280EE613}" srcOrd="0" destOrd="0" presId="urn:microsoft.com/office/officeart/2005/8/layout/pictureOrgChart+Icon"/>
    <dgm:cxn modelId="{C33997C0-9B3D-406E-854A-8F1D051F585C}" type="presParOf" srcId="{8FE2DE85-EF1A-4254-840D-018D2AB1FA7C}" destId="{995B11EA-0DB5-4E69-911B-624721FC37AD}" srcOrd="0" destOrd="0" presId="urn:microsoft.com/office/officeart/2005/8/layout/pictureOrgChart+Icon"/>
    <dgm:cxn modelId="{61C57C84-E4EE-4C09-A80B-5CB12AD5B6C2}" type="presParOf" srcId="{995B11EA-0DB5-4E69-911B-624721FC37AD}" destId="{A297FF9F-86BA-47D7-BCBF-A3611F4F7F46}" srcOrd="0" destOrd="0" presId="urn:microsoft.com/office/officeart/2005/8/layout/pictureOrgChart+Icon"/>
    <dgm:cxn modelId="{21DBD3D2-8308-4E43-ABC2-F68AE06775AE}" type="presParOf" srcId="{A297FF9F-86BA-47D7-BCBF-A3611F4F7F46}" destId="{43F73E98-6EEB-4D28-8D44-186715F8A8AA}" srcOrd="0" destOrd="0" presId="urn:microsoft.com/office/officeart/2005/8/layout/pictureOrgChart+Icon"/>
    <dgm:cxn modelId="{CBA45D98-E5E7-4F81-9DC4-A12053A25DE4}" type="presParOf" srcId="{A297FF9F-86BA-47D7-BCBF-A3611F4F7F46}" destId="{0D0575E0-1C16-4049-9723-923F54D45C00}" srcOrd="1" destOrd="0" presId="urn:microsoft.com/office/officeart/2005/8/layout/pictureOrgChart+Icon"/>
    <dgm:cxn modelId="{37A0ADBD-5CB7-4F9D-B1AE-B174D5C99E7B}" type="presParOf" srcId="{A297FF9F-86BA-47D7-BCBF-A3611F4F7F46}" destId="{A154179F-9341-48B5-ABE6-0836FC1F14CF}" srcOrd="2" destOrd="0" presId="urn:microsoft.com/office/officeart/2005/8/layout/pictureOrgChart+Icon"/>
    <dgm:cxn modelId="{C7A44FE9-7D43-4A02-9C12-AD060F07B4D7}" type="presParOf" srcId="{995B11EA-0DB5-4E69-911B-624721FC37AD}" destId="{3D8DD8B7-50F4-4C88-8ADD-188193ADDFF2}" srcOrd="1" destOrd="0" presId="urn:microsoft.com/office/officeart/2005/8/layout/pictureOrgChart+Icon"/>
    <dgm:cxn modelId="{A7451EDC-45D2-4D6F-A4C0-D271D00EDE4B}" type="presParOf" srcId="{3D8DD8B7-50F4-4C88-8ADD-188193ADDFF2}" destId="{814BCD73-F307-40D6-9E7D-54CC8B675F72}" srcOrd="0" destOrd="0" presId="urn:microsoft.com/office/officeart/2005/8/layout/pictureOrgChart+Icon"/>
    <dgm:cxn modelId="{B3AC3E79-3E7D-4248-B273-DA55B9BF4B64}" type="presParOf" srcId="{3D8DD8B7-50F4-4C88-8ADD-188193ADDFF2}" destId="{5F63B96E-9840-4CBF-BD15-42BB4551FB7F}" srcOrd="1" destOrd="0" presId="urn:microsoft.com/office/officeart/2005/8/layout/pictureOrgChart+Icon"/>
    <dgm:cxn modelId="{B6C2A1A1-F19B-4AEF-9990-E1D9A9849E34}" type="presParOf" srcId="{5F63B96E-9840-4CBF-BD15-42BB4551FB7F}" destId="{CAF8856D-2CCE-410C-8ED9-89E5A0CD962A}" srcOrd="0" destOrd="0" presId="urn:microsoft.com/office/officeart/2005/8/layout/pictureOrgChart+Icon"/>
    <dgm:cxn modelId="{603454FF-A8C3-4E1E-B6CA-1DA7AEBB6A41}" type="presParOf" srcId="{CAF8856D-2CCE-410C-8ED9-89E5A0CD962A}" destId="{CB15ADC8-8E36-4935-A80D-2E26280EE613}" srcOrd="0" destOrd="0" presId="urn:microsoft.com/office/officeart/2005/8/layout/pictureOrgChart+Icon"/>
    <dgm:cxn modelId="{A18A72F9-A338-4996-A296-131E42B42267}" type="presParOf" srcId="{CAF8856D-2CCE-410C-8ED9-89E5A0CD962A}" destId="{1CCB7804-34D3-4C4D-A6D2-64F128CECFAF}" srcOrd="1" destOrd="0" presId="urn:microsoft.com/office/officeart/2005/8/layout/pictureOrgChart+Icon"/>
    <dgm:cxn modelId="{4A5D3EE1-F5CC-4F15-AA77-32091C8A7393}" type="presParOf" srcId="{CAF8856D-2CCE-410C-8ED9-89E5A0CD962A}" destId="{7D3FAD4D-31D7-4A53-A2D6-3A78E69978B4}" srcOrd="2" destOrd="0" presId="urn:microsoft.com/office/officeart/2005/8/layout/pictureOrgChart+Icon"/>
    <dgm:cxn modelId="{7CE5A1EA-0E82-46D1-8628-1656C6C81CAA}" type="presParOf" srcId="{5F63B96E-9840-4CBF-BD15-42BB4551FB7F}" destId="{B642B9A6-2765-41DC-A151-1D5BEAA0DF6A}" srcOrd="1" destOrd="0" presId="urn:microsoft.com/office/officeart/2005/8/layout/pictureOrgChart+Icon"/>
    <dgm:cxn modelId="{988952D5-7F37-403D-A188-2191B2E2F9A4}" type="presParOf" srcId="{5F63B96E-9840-4CBF-BD15-42BB4551FB7F}" destId="{EB716F16-286D-42FC-A146-BFF726817478}" srcOrd="2" destOrd="0" presId="urn:microsoft.com/office/officeart/2005/8/layout/pictureOrgChart+Icon"/>
    <dgm:cxn modelId="{FD73D996-0FF9-4199-96A0-0378B12ADC60}" type="presParOf" srcId="{3D8DD8B7-50F4-4C88-8ADD-188193ADDFF2}" destId="{6FAD87DB-3EF0-4119-BBAE-08C56BFC3999}" srcOrd="2" destOrd="0" presId="urn:microsoft.com/office/officeart/2005/8/layout/pictureOrgChart+Icon"/>
    <dgm:cxn modelId="{6F7C449A-CD2C-4AAB-8173-142EB69DAACE}" type="presParOf" srcId="{3D8DD8B7-50F4-4C88-8ADD-188193ADDFF2}" destId="{A62EA55A-919D-430D-A29A-9A3148145DFE}" srcOrd="3" destOrd="0" presId="urn:microsoft.com/office/officeart/2005/8/layout/pictureOrgChart+Icon"/>
    <dgm:cxn modelId="{BD4CC71C-EAF0-43F7-ADC5-63C5AF3DE8F9}" type="presParOf" srcId="{A62EA55A-919D-430D-A29A-9A3148145DFE}" destId="{63138B1E-409E-4596-9FEB-8D0EF9073E40}" srcOrd="0" destOrd="0" presId="urn:microsoft.com/office/officeart/2005/8/layout/pictureOrgChart+Icon"/>
    <dgm:cxn modelId="{C67F08DB-DC85-41D8-AB3D-E139E938F92E}" type="presParOf" srcId="{63138B1E-409E-4596-9FEB-8D0EF9073E40}" destId="{06D3C926-724D-40EB-91CC-626C28880FE4}" srcOrd="0" destOrd="0" presId="urn:microsoft.com/office/officeart/2005/8/layout/pictureOrgChart+Icon"/>
    <dgm:cxn modelId="{24B07F81-0793-47AF-8178-155BC4CBBC33}" type="presParOf" srcId="{63138B1E-409E-4596-9FEB-8D0EF9073E40}" destId="{AD9A6467-71B5-49E0-8A7A-B44F439B8873}" srcOrd="1" destOrd="0" presId="urn:microsoft.com/office/officeart/2005/8/layout/pictureOrgChart+Icon"/>
    <dgm:cxn modelId="{15FAD131-80CD-440D-AAD4-EA5E38079F21}" type="presParOf" srcId="{63138B1E-409E-4596-9FEB-8D0EF9073E40}" destId="{303780F0-00F5-4E7E-9E03-D2976A388747}" srcOrd="2" destOrd="0" presId="urn:microsoft.com/office/officeart/2005/8/layout/pictureOrgChart+Icon"/>
    <dgm:cxn modelId="{3494FE76-9395-49D6-8C06-9FA577D5FCCC}" type="presParOf" srcId="{A62EA55A-919D-430D-A29A-9A3148145DFE}" destId="{4AD1E9E6-836D-4E94-AB1F-20807A4AA196}" srcOrd="1" destOrd="0" presId="urn:microsoft.com/office/officeart/2005/8/layout/pictureOrgChart+Icon"/>
    <dgm:cxn modelId="{6B1FE477-2EA5-41A8-BEB4-C826CBB8B0AD}" type="presParOf" srcId="{A62EA55A-919D-430D-A29A-9A3148145DFE}" destId="{F71611A2-3EAA-4397-B0D2-FC1F0561E746}" srcOrd="2" destOrd="0" presId="urn:microsoft.com/office/officeart/2005/8/layout/pictureOrgChart+Icon"/>
    <dgm:cxn modelId="{B566EA94-6DC6-46C7-BE16-2242C3C9E638}" type="presParOf" srcId="{3D8DD8B7-50F4-4C88-8ADD-188193ADDFF2}" destId="{37E64E70-A573-46C7-8A46-E73E09BA48E4}" srcOrd="4" destOrd="0" presId="urn:microsoft.com/office/officeart/2005/8/layout/pictureOrgChart+Icon"/>
    <dgm:cxn modelId="{61694CA6-249F-402A-979B-57D8AC55E341}" type="presParOf" srcId="{3D8DD8B7-50F4-4C88-8ADD-188193ADDFF2}" destId="{579B941E-7EDC-44B4-8785-A8736B67997B}" srcOrd="5" destOrd="0" presId="urn:microsoft.com/office/officeart/2005/8/layout/pictureOrgChart+Icon"/>
    <dgm:cxn modelId="{3C9D8F79-FF95-4377-9599-5E1088F0D054}" type="presParOf" srcId="{579B941E-7EDC-44B4-8785-A8736B67997B}" destId="{52B11651-13DD-4B57-89EE-B09BB779723E}" srcOrd="0" destOrd="0" presId="urn:microsoft.com/office/officeart/2005/8/layout/pictureOrgChart+Icon"/>
    <dgm:cxn modelId="{64E90D71-01A0-4E40-8B43-9F0D632C74FD}" type="presParOf" srcId="{52B11651-13DD-4B57-89EE-B09BB779723E}" destId="{03BBAF31-6E1C-47A0-86F5-5DA0D9B2F18B}" srcOrd="0" destOrd="0" presId="urn:microsoft.com/office/officeart/2005/8/layout/pictureOrgChart+Icon"/>
    <dgm:cxn modelId="{FAFB3727-5C14-400C-B940-F146BCEA1A73}" type="presParOf" srcId="{52B11651-13DD-4B57-89EE-B09BB779723E}" destId="{3C811E36-D2DC-49A5-8EAB-90E4B6E94986}" srcOrd="1" destOrd="0" presId="urn:microsoft.com/office/officeart/2005/8/layout/pictureOrgChart+Icon"/>
    <dgm:cxn modelId="{13CC0CE3-2444-4425-88F3-36B8A3976932}" type="presParOf" srcId="{52B11651-13DD-4B57-89EE-B09BB779723E}" destId="{35261025-93C4-47EF-A5D7-5AC2376BB89B}" srcOrd="2" destOrd="0" presId="urn:microsoft.com/office/officeart/2005/8/layout/pictureOrgChart+Icon"/>
    <dgm:cxn modelId="{9EB850A4-1FBC-439B-88E1-498429AEBE17}" type="presParOf" srcId="{579B941E-7EDC-44B4-8785-A8736B67997B}" destId="{151228F1-1572-4FCE-95D6-8220B0AAEC9E}" srcOrd="1" destOrd="0" presId="urn:microsoft.com/office/officeart/2005/8/layout/pictureOrgChart+Icon"/>
    <dgm:cxn modelId="{53EB917E-7B63-4BC4-88AF-EA75C937AFD0}" type="presParOf" srcId="{579B941E-7EDC-44B4-8785-A8736B67997B}" destId="{43DE62E6-59D5-45B1-98F2-758C039DDA2F}" srcOrd="2" destOrd="0" presId="urn:microsoft.com/office/officeart/2005/8/layout/pictureOrgChart+Icon"/>
    <dgm:cxn modelId="{945CAA92-2564-4DB0-A461-C6DAD37F2480}" type="presParOf" srcId="{3D8DD8B7-50F4-4C88-8ADD-188193ADDFF2}" destId="{0AE506EE-44A3-4774-AE86-AEA86D48B243}" srcOrd="6" destOrd="0" presId="urn:microsoft.com/office/officeart/2005/8/layout/pictureOrgChart+Icon"/>
    <dgm:cxn modelId="{B8B1BC6D-119D-433B-86BB-32BED10939AA}" type="presParOf" srcId="{3D8DD8B7-50F4-4C88-8ADD-188193ADDFF2}" destId="{3C72E685-6680-4E5C-BFC7-2EBDF3F6BFEB}" srcOrd="7" destOrd="0" presId="urn:microsoft.com/office/officeart/2005/8/layout/pictureOrgChart+Icon"/>
    <dgm:cxn modelId="{DF9A526B-4484-49CE-B564-B299DE360332}" type="presParOf" srcId="{3C72E685-6680-4E5C-BFC7-2EBDF3F6BFEB}" destId="{9101776F-D63D-4B7B-ACFA-D5439A59D40A}" srcOrd="0" destOrd="0" presId="urn:microsoft.com/office/officeart/2005/8/layout/pictureOrgChart+Icon"/>
    <dgm:cxn modelId="{E91985DC-D6C0-4D0A-A742-C6D9976103E2}" type="presParOf" srcId="{9101776F-D63D-4B7B-ACFA-D5439A59D40A}" destId="{C1D66221-C5A9-4B5D-9EF5-923675A7F34E}" srcOrd="0" destOrd="0" presId="urn:microsoft.com/office/officeart/2005/8/layout/pictureOrgChart+Icon"/>
    <dgm:cxn modelId="{78E3F66F-58D1-4798-8AB3-0118B03FBDDB}" type="presParOf" srcId="{9101776F-D63D-4B7B-ACFA-D5439A59D40A}" destId="{6C889F8E-BB2A-40DF-94D7-3B0B7316540D}" srcOrd="1" destOrd="0" presId="urn:microsoft.com/office/officeart/2005/8/layout/pictureOrgChart+Icon"/>
    <dgm:cxn modelId="{D714660E-37EE-41AC-81C4-1248B2F09543}" type="presParOf" srcId="{9101776F-D63D-4B7B-ACFA-D5439A59D40A}" destId="{65417B1F-2544-44E9-9328-4D0EE22D0ABA}" srcOrd="2" destOrd="0" presId="urn:microsoft.com/office/officeart/2005/8/layout/pictureOrgChart+Icon"/>
    <dgm:cxn modelId="{E7DC3AC5-8D07-4817-BCD3-A7AD3602D4EF}" type="presParOf" srcId="{3C72E685-6680-4E5C-BFC7-2EBDF3F6BFEB}" destId="{33071B8B-AAC9-44E3-AC07-DEE074F13DE8}" srcOrd="1" destOrd="0" presId="urn:microsoft.com/office/officeart/2005/8/layout/pictureOrgChart+Icon"/>
    <dgm:cxn modelId="{551458A4-C887-456B-A0C6-5693B8121D26}" type="presParOf" srcId="{3C72E685-6680-4E5C-BFC7-2EBDF3F6BFEB}" destId="{F7DC46E1-F974-4B77-9E67-2B3219967E63}" srcOrd="2" destOrd="0" presId="urn:microsoft.com/office/officeart/2005/8/layout/pictureOrgChart+Icon"/>
    <dgm:cxn modelId="{89A45B83-1E49-4CA8-A50A-5D9F06E29BFF}" type="presParOf" srcId="{995B11EA-0DB5-4E69-911B-624721FC37AD}" destId="{837A59E1-C0C6-45C3-8DD4-75EF6D424898}" srcOrd="2" destOrd="0" presId="urn:microsoft.com/office/officeart/2005/8/layout/pictureOrgChar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AA56F-B113-448D-80F2-08DC31F63F8E}">
      <dsp:nvSpPr>
        <dsp:cNvPr id="0" name=""/>
        <dsp:cNvSpPr/>
      </dsp:nvSpPr>
      <dsp:spPr>
        <a:xfrm>
          <a:off x="2661165" y="298418"/>
          <a:ext cx="3139649" cy="3139819"/>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CA" sz="2800" kern="1200" dirty="0"/>
        </a:p>
      </dsp:txBody>
      <dsp:txXfrm>
        <a:off x="3120956" y="758234"/>
        <a:ext cx="2220067" cy="2220187"/>
      </dsp:txXfrm>
    </dsp:sp>
    <dsp:sp modelId="{95640ED6-2394-4B3F-9F2B-91A27AA531E4}">
      <dsp:nvSpPr>
        <dsp:cNvPr id="0" name=""/>
        <dsp:cNvSpPr/>
      </dsp:nvSpPr>
      <dsp:spPr>
        <a:xfrm>
          <a:off x="4646976" y="197138"/>
          <a:ext cx="349064" cy="349441"/>
        </a:xfrm>
        <a:prstGeom prst="ellipse">
          <a:avLst/>
        </a:prstGeom>
        <a:solidFill>
          <a:srgbClr val="7552BC"/>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DA5337-8481-4B47-B277-032F1BC4F99A}">
      <dsp:nvSpPr>
        <dsp:cNvPr id="0" name=""/>
        <dsp:cNvSpPr/>
      </dsp:nvSpPr>
      <dsp:spPr>
        <a:xfrm>
          <a:off x="3559284" y="3062009"/>
          <a:ext cx="253104" cy="252946"/>
        </a:xfrm>
        <a:prstGeom prst="ellipse">
          <a:avLst/>
        </a:prstGeom>
        <a:solidFill>
          <a:schemeClr val="accent4">
            <a:hueOff val="-279048"/>
            <a:satOff val="1681"/>
            <a:lumOff val="13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A6DACB-F5CF-4CB8-B9AE-E5F54366EB77}">
      <dsp:nvSpPr>
        <dsp:cNvPr id="0" name=""/>
        <dsp:cNvSpPr/>
      </dsp:nvSpPr>
      <dsp:spPr>
        <a:xfrm>
          <a:off x="5935757" y="1429565"/>
          <a:ext cx="253104" cy="252946"/>
        </a:xfrm>
        <a:prstGeom prst="ellipse">
          <a:avLst/>
        </a:prstGeom>
        <a:solidFill>
          <a:schemeClr val="accent4">
            <a:hueOff val="-558096"/>
            <a:satOff val="3362"/>
            <a:lumOff val="27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F2E43F-2740-44C8-9271-1F9E5C3DB799}">
      <dsp:nvSpPr>
        <dsp:cNvPr id="0" name=""/>
        <dsp:cNvSpPr/>
      </dsp:nvSpPr>
      <dsp:spPr>
        <a:xfrm>
          <a:off x="5205620" y="3381341"/>
          <a:ext cx="349064" cy="349441"/>
        </a:xfrm>
        <a:prstGeom prst="ellipse">
          <a:avLst/>
        </a:prstGeom>
        <a:solidFill>
          <a:srgbClr val="CB69BB"/>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F23CC2-1E40-4A8E-B8BC-EE5AA9882A41}">
      <dsp:nvSpPr>
        <dsp:cNvPr id="0" name=""/>
        <dsp:cNvSpPr/>
      </dsp:nvSpPr>
      <dsp:spPr>
        <a:xfrm>
          <a:off x="3192822" y="373628"/>
          <a:ext cx="253104" cy="252946"/>
        </a:xfrm>
        <a:prstGeom prst="ellipse">
          <a:avLst/>
        </a:prstGeom>
        <a:solidFill>
          <a:schemeClr val="accent4">
            <a:hueOff val="-1116192"/>
            <a:satOff val="6725"/>
            <a:lumOff val="53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F1307E-9C9D-4E4C-810D-C5B718737EAB}">
      <dsp:nvSpPr>
        <dsp:cNvPr id="0" name=""/>
        <dsp:cNvSpPr/>
      </dsp:nvSpPr>
      <dsp:spPr>
        <a:xfrm>
          <a:off x="2875510" y="2183600"/>
          <a:ext cx="253104" cy="252946"/>
        </a:xfrm>
        <a:prstGeom prst="ellipse">
          <a:avLst/>
        </a:prstGeom>
        <a:solidFill>
          <a:srgbClr val="CB69BB"/>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B40BAF-BB2D-491E-AFD1-B728F7F36DA5}">
      <dsp:nvSpPr>
        <dsp:cNvPr id="0" name=""/>
        <dsp:cNvSpPr/>
      </dsp:nvSpPr>
      <dsp:spPr>
        <a:xfrm>
          <a:off x="276555" y="-1"/>
          <a:ext cx="2770090" cy="2796957"/>
        </a:xfrm>
        <a:prstGeom prst="ellipse">
          <a:avLst/>
        </a:prstGeom>
        <a:solidFill>
          <a:schemeClr val="accent4">
            <a:hueOff val="-1674289"/>
            <a:satOff val="10087"/>
            <a:lumOff val="80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kern="1200" dirty="0"/>
            <a:t>Tourism is a growth market, projected to generate more than $31 billion in visitor spending in Ontario in 2019</a:t>
          </a:r>
        </a:p>
      </dsp:txBody>
      <dsp:txXfrm>
        <a:off x="682225" y="409604"/>
        <a:ext cx="1958750" cy="1977747"/>
      </dsp:txXfrm>
    </dsp:sp>
    <dsp:sp modelId="{B8F4C18A-6141-4168-9679-00BBE5364A47}">
      <dsp:nvSpPr>
        <dsp:cNvPr id="0" name=""/>
        <dsp:cNvSpPr/>
      </dsp:nvSpPr>
      <dsp:spPr>
        <a:xfrm>
          <a:off x="5679296" y="2243408"/>
          <a:ext cx="349064" cy="349441"/>
        </a:xfrm>
        <a:prstGeom prst="ellipse">
          <a:avLst/>
        </a:prstGeom>
        <a:solidFill>
          <a:schemeClr val="accent4">
            <a:hueOff val="-1953337"/>
            <a:satOff val="11768"/>
            <a:lumOff val="94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2169C6-2C40-48BF-A438-43607BE371C2}">
      <dsp:nvSpPr>
        <dsp:cNvPr id="0" name=""/>
        <dsp:cNvSpPr/>
      </dsp:nvSpPr>
      <dsp:spPr>
        <a:xfrm>
          <a:off x="1732813" y="2372026"/>
          <a:ext cx="631150" cy="631430"/>
        </a:xfrm>
        <a:prstGeom prst="ellipse">
          <a:avLst/>
        </a:prstGeom>
        <a:solidFill>
          <a:srgbClr val="7552BC"/>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DEB117-1518-417B-9FF7-9D9697581641}">
      <dsp:nvSpPr>
        <dsp:cNvPr id="0" name=""/>
        <dsp:cNvSpPr/>
      </dsp:nvSpPr>
      <dsp:spPr>
        <a:xfrm>
          <a:off x="5661200" y="-203937"/>
          <a:ext cx="2409743" cy="2455202"/>
        </a:xfrm>
        <a:prstGeom prst="ellipse">
          <a:avLst/>
        </a:prstGeom>
        <a:solidFill>
          <a:schemeClr val="accent4">
            <a:hueOff val="-2511433"/>
            <a:satOff val="15131"/>
            <a:lumOff val="121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kern="1200" dirty="0"/>
            <a:t>Every $1 million spent by visitors in Ontario generates 13 new jobs and $604, 800 in wages and salaries</a:t>
          </a:r>
        </a:p>
      </dsp:txBody>
      <dsp:txXfrm>
        <a:off x="6014099" y="155619"/>
        <a:ext cx="1703945" cy="1736090"/>
      </dsp:txXfrm>
    </dsp:sp>
    <dsp:sp modelId="{33A88168-E0DB-49B4-B94F-8DD9ED1D41A8}">
      <dsp:nvSpPr>
        <dsp:cNvPr id="0" name=""/>
        <dsp:cNvSpPr/>
      </dsp:nvSpPr>
      <dsp:spPr>
        <a:xfrm>
          <a:off x="5486224" y="1002834"/>
          <a:ext cx="349064" cy="349441"/>
        </a:xfrm>
        <a:prstGeom prst="ellipse">
          <a:avLst/>
        </a:prstGeom>
        <a:solidFill>
          <a:srgbClr val="7552BC"/>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682529-24B3-49C3-BCA7-18D95C960565}">
      <dsp:nvSpPr>
        <dsp:cNvPr id="0" name=""/>
        <dsp:cNvSpPr/>
      </dsp:nvSpPr>
      <dsp:spPr>
        <a:xfrm>
          <a:off x="1341216" y="3114961"/>
          <a:ext cx="253104" cy="252946"/>
        </a:xfrm>
        <a:prstGeom prst="ellipse">
          <a:avLst/>
        </a:prstGeom>
        <a:solidFill>
          <a:schemeClr val="accent4">
            <a:hueOff val="-3069529"/>
            <a:satOff val="18493"/>
            <a:lumOff val="148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673BFD-AEB2-4FFB-9BF4-7F6350AAA162}">
      <dsp:nvSpPr>
        <dsp:cNvPr id="0" name=""/>
        <dsp:cNvSpPr/>
      </dsp:nvSpPr>
      <dsp:spPr>
        <a:xfrm>
          <a:off x="4939246" y="971891"/>
          <a:ext cx="253104" cy="252946"/>
        </a:xfrm>
        <a:prstGeom prst="ellipse">
          <a:avLst/>
        </a:prstGeom>
        <a:solidFill>
          <a:schemeClr val="accent4">
            <a:hueOff val="-3348577"/>
            <a:satOff val="20174"/>
            <a:lumOff val="161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A40A14-A488-4E8E-976F-3967CE6D657A}">
      <dsp:nvSpPr>
        <dsp:cNvPr id="0" name=""/>
        <dsp:cNvSpPr/>
      </dsp:nvSpPr>
      <dsp:spPr>
        <a:xfrm>
          <a:off x="6235690" y="1929275"/>
          <a:ext cx="2907259" cy="2754924"/>
        </a:xfrm>
        <a:prstGeom prst="ellipse">
          <a:avLst/>
        </a:prstGeom>
        <a:solidFill>
          <a:schemeClr val="accent4">
            <a:hueOff val="-3627625"/>
            <a:satOff val="21855"/>
            <a:lumOff val="175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kern="1200" dirty="0"/>
            <a:t>Tourism contributes to the province’s economy and quality of life by creating jobs, promoting pride of place and celebrating diverse communities across the province</a:t>
          </a:r>
        </a:p>
      </dsp:txBody>
      <dsp:txXfrm>
        <a:off x="6661448" y="2332724"/>
        <a:ext cx="2055743" cy="1948026"/>
      </dsp:txXfrm>
    </dsp:sp>
    <dsp:sp modelId="{F552417A-6F1C-4C28-91F9-D08E28A96EDC}">
      <dsp:nvSpPr>
        <dsp:cNvPr id="0" name=""/>
        <dsp:cNvSpPr/>
      </dsp:nvSpPr>
      <dsp:spPr>
        <a:xfrm>
          <a:off x="6767357" y="2067285"/>
          <a:ext cx="253104" cy="252946"/>
        </a:xfrm>
        <a:prstGeom prst="ellipse">
          <a:avLst/>
        </a:prstGeom>
        <a:solidFill>
          <a:schemeClr val="accent4">
            <a:hueOff val="-3906673"/>
            <a:satOff val="23537"/>
            <a:lumOff val="188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A85EC7-6F59-4E3D-80F8-56B4FE32B7AB}">
      <dsp:nvSpPr>
        <dsp:cNvPr id="0" name=""/>
        <dsp:cNvSpPr/>
      </dsp:nvSpPr>
      <dsp:spPr>
        <a:xfrm>
          <a:off x="1851399" y="2717863"/>
          <a:ext cx="2302315" cy="2188413"/>
        </a:xfrm>
        <a:prstGeom prst="ellipse">
          <a:avLst/>
        </a:prstGeom>
        <a:solidFill>
          <a:schemeClr val="accent4">
            <a:hueOff val="-4185721"/>
            <a:satOff val="25218"/>
            <a:lumOff val="202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kern="1200" dirty="0"/>
            <a:t>Tourism contributes more than $5 billion annually in tax revenue for the Ontario provincial government (Dec 2018)</a:t>
          </a:r>
        </a:p>
      </dsp:txBody>
      <dsp:txXfrm>
        <a:off x="2188565" y="3038349"/>
        <a:ext cx="1627983" cy="1547441"/>
      </dsp:txXfrm>
    </dsp:sp>
    <dsp:sp modelId="{0EC68D4C-31A8-4880-8482-ECFC591D4541}">
      <dsp:nvSpPr>
        <dsp:cNvPr id="0" name=""/>
        <dsp:cNvSpPr/>
      </dsp:nvSpPr>
      <dsp:spPr>
        <a:xfrm>
          <a:off x="4241797" y="3578618"/>
          <a:ext cx="253104" cy="252946"/>
        </a:xfrm>
        <a:prstGeom prst="ellipse">
          <a:avLst/>
        </a:prstGeom>
        <a:solidFill>
          <a:schemeClr val="accent4">
            <a:hueOff val="-4464770"/>
            <a:satOff val="26899"/>
            <a:lumOff val="215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E506EE-44A3-4774-AE86-AEA86D48B243}">
      <dsp:nvSpPr>
        <dsp:cNvPr id="0" name=""/>
        <dsp:cNvSpPr/>
      </dsp:nvSpPr>
      <dsp:spPr>
        <a:xfrm>
          <a:off x="4806950" y="1581631"/>
          <a:ext cx="3764832" cy="435600"/>
        </a:xfrm>
        <a:custGeom>
          <a:avLst/>
          <a:gdLst/>
          <a:ahLst/>
          <a:cxnLst/>
          <a:rect l="0" t="0" r="0" b="0"/>
          <a:pathLst>
            <a:path>
              <a:moveTo>
                <a:pt x="0" y="0"/>
              </a:moveTo>
              <a:lnTo>
                <a:pt x="0" y="217800"/>
              </a:lnTo>
              <a:lnTo>
                <a:pt x="3764832" y="217800"/>
              </a:lnTo>
              <a:lnTo>
                <a:pt x="3764832" y="43560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E64E70-A573-46C7-8A46-E73E09BA48E4}">
      <dsp:nvSpPr>
        <dsp:cNvPr id="0" name=""/>
        <dsp:cNvSpPr/>
      </dsp:nvSpPr>
      <dsp:spPr>
        <a:xfrm>
          <a:off x="4806950" y="1581631"/>
          <a:ext cx="1254944" cy="435600"/>
        </a:xfrm>
        <a:custGeom>
          <a:avLst/>
          <a:gdLst/>
          <a:ahLst/>
          <a:cxnLst/>
          <a:rect l="0" t="0" r="0" b="0"/>
          <a:pathLst>
            <a:path>
              <a:moveTo>
                <a:pt x="0" y="0"/>
              </a:moveTo>
              <a:lnTo>
                <a:pt x="0" y="217800"/>
              </a:lnTo>
              <a:lnTo>
                <a:pt x="1254944" y="217800"/>
              </a:lnTo>
              <a:lnTo>
                <a:pt x="1254944" y="43560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AD87DB-3EF0-4119-BBAE-08C56BFC3999}">
      <dsp:nvSpPr>
        <dsp:cNvPr id="0" name=""/>
        <dsp:cNvSpPr/>
      </dsp:nvSpPr>
      <dsp:spPr>
        <a:xfrm>
          <a:off x="3552005" y="1581631"/>
          <a:ext cx="1254944" cy="435600"/>
        </a:xfrm>
        <a:custGeom>
          <a:avLst/>
          <a:gdLst/>
          <a:ahLst/>
          <a:cxnLst/>
          <a:rect l="0" t="0" r="0" b="0"/>
          <a:pathLst>
            <a:path>
              <a:moveTo>
                <a:pt x="1254944" y="0"/>
              </a:moveTo>
              <a:lnTo>
                <a:pt x="1254944" y="217800"/>
              </a:lnTo>
              <a:lnTo>
                <a:pt x="0" y="217800"/>
              </a:lnTo>
              <a:lnTo>
                <a:pt x="0" y="43560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4BCD73-F307-40D6-9E7D-54CC8B675F72}">
      <dsp:nvSpPr>
        <dsp:cNvPr id="0" name=""/>
        <dsp:cNvSpPr/>
      </dsp:nvSpPr>
      <dsp:spPr>
        <a:xfrm>
          <a:off x="1042117" y="1581631"/>
          <a:ext cx="3764832" cy="435600"/>
        </a:xfrm>
        <a:custGeom>
          <a:avLst/>
          <a:gdLst/>
          <a:ahLst/>
          <a:cxnLst/>
          <a:rect l="0" t="0" r="0" b="0"/>
          <a:pathLst>
            <a:path>
              <a:moveTo>
                <a:pt x="3764832" y="0"/>
              </a:moveTo>
              <a:lnTo>
                <a:pt x="3764832" y="217800"/>
              </a:lnTo>
              <a:lnTo>
                <a:pt x="0" y="217800"/>
              </a:lnTo>
              <a:lnTo>
                <a:pt x="0" y="43560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F73E98-6EEB-4D28-8D44-186715F8A8AA}">
      <dsp:nvSpPr>
        <dsp:cNvPr id="0" name=""/>
        <dsp:cNvSpPr/>
      </dsp:nvSpPr>
      <dsp:spPr>
        <a:xfrm>
          <a:off x="3769805" y="544487"/>
          <a:ext cx="2074288" cy="1037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8351" tIns="8890" rIns="8890" bIns="8890" numCol="1" spcCol="1270" anchor="ctr" anchorCtr="0">
          <a:noAutofit/>
        </a:bodyPr>
        <a:lstStyle/>
        <a:p>
          <a:pPr marL="0" lvl="0" indent="0" algn="ctr" defTabSz="622300">
            <a:lnSpc>
              <a:spcPct val="90000"/>
            </a:lnSpc>
            <a:spcBef>
              <a:spcPct val="0"/>
            </a:spcBef>
            <a:spcAft>
              <a:spcPct val="35000"/>
            </a:spcAft>
            <a:buNone/>
          </a:pPr>
          <a:r>
            <a:rPr lang="en-CA" sz="1400" kern="1200" dirty="0"/>
            <a:t>Accommodation</a:t>
          </a:r>
        </a:p>
      </dsp:txBody>
      <dsp:txXfrm>
        <a:off x="3769805" y="544487"/>
        <a:ext cx="2074288" cy="1037144"/>
      </dsp:txXfrm>
    </dsp:sp>
    <dsp:sp modelId="{0D0575E0-1C16-4049-9723-923F54D45C00}">
      <dsp:nvSpPr>
        <dsp:cNvPr id="0" name=""/>
        <dsp:cNvSpPr/>
      </dsp:nvSpPr>
      <dsp:spPr>
        <a:xfrm>
          <a:off x="3873520" y="648201"/>
          <a:ext cx="622286" cy="829715"/>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15ADC8-8E36-4935-A80D-2E26280EE613}">
      <dsp:nvSpPr>
        <dsp:cNvPr id="0" name=""/>
        <dsp:cNvSpPr/>
      </dsp:nvSpPr>
      <dsp:spPr>
        <a:xfrm>
          <a:off x="4973" y="2017231"/>
          <a:ext cx="2074288" cy="1037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8351" tIns="8890" rIns="8890" bIns="8890" numCol="1" spcCol="1270" anchor="ctr" anchorCtr="0">
          <a:noAutofit/>
        </a:bodyPr>
        <a:lstStyle/>
        <a:p>
          <a:pPr marL="0" lvl="0" indent="0" algn="ctr" defTabSz="622300">
            <a:lnSpc>
              <a:spcPct val="90000"/>
            </a:lnSpc>
            <a:spcBef>
              <a:spcPct val="0"/>
            </a:spcBef>
            <a:spcAft>
              <a:spcPct val="35000"/>
            </a:spcAft>
            <a:buNone/>
          </a:pPr>
          <a:r>
            <a:rPr lang="en-CA" sz="1400" kern="1200" dirty="0"/>
            <a:t>Hotels</a:t>
          </a:r>
        </a:p>
      </dsp:txBody>
      <dsp:txXfrm>
        <a:off x="4973" y="2017231"/>
        <a:ext cx="2074288" cy="1037144"/>
      </dsp:txXfrm>
    </dsp:sp>
    <dsp:sp modelId="{1CCB7804-34D3-4C4D-A6D2-64F128CECFAF}">
      <dsp:nvSpPr>
        <dsp:cNvPr id="0" name=""/>
        <dsp:cNvSpPr/>
      </dsp:nvSpPr>
      <dsp:spPr>
        <a:xfrm>
          <a:off x="108687" y="2120946"/>
          <a:ext cx="622286" cy="829715"/>
        </a:xfrm>
        <a:prstGeom prst="rect">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D3C926-724D-40EB-91CC-626C28880FE4}">
      <dsp:nvSpPr>
        <dsp:cNvPr id="0" name=""/>
        <dsp:cNvSpPr/>
      </dsp:nvSpPr>
      <dsp:spPr>
        <a:xfrm>
          <a:off x="2514861" y="2017231"/>
          <a:ext cx="2074288" cy="1037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8351" tIns="8890" rIns="8890" bIns="8890" numCol="1" spcCol="1270" anchor="ctr" anchorCtr="0">
          <a:noAutofit/>
        </a:bodyPr>
        <a:lstStyle/>
        <a:p>
          <a:pPr marL="0" lvl="0" indent="0" algn="ctr" defTabSz="622300">
            <a:lnSpc>
              <a:spcPct val="90000"/>
            </a:lnSpc>
            <a:spcBef>
              <a:spcPct val="0"/>
            </a:spcBef>
            <a:spcAft>
              <a:spcPct val="35000"/>
            </a:spcAft>
            <a:buNone/>
          </a:pPr>
          <a:r>
            <a:rPr lang="en-CA" sz="1400" kern="1200" dirty="0"/>
            <a:t>Cabins, Cottages and Houseboats</a:t>
          </a:r>
        </a:p>
      </dsp:txBody>
      <dsp:txXfrm>
        <a:off x="2514861" y="2017231"/>
        <a:ext cx="2074288" cy="1037144"/>
      </dsp:txXfrm>
    </dsp:sp>
    <dsp:sp modelId="{AD9A6467-71B5-49E0-8A7A-B44F439B8873}">
      <dsp:nvSpPr>
        <dsp:cNvPr id="0" name=""/>
        <dsp:cNvSpPr/>
      </dsp:nvSpPr>
      <dsp:spPr>
        <a:xfrm>
          <a:off x="2618576" y="2120946"/>
          <a:ext cx="622286" cy="829715"/>
        </a:xfrm>
        <a:prstGeom prst="rect">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BBAF31-6E1C-47A0-86F5-5DA0D9B2F18B}">
      <dsp:nvSpPr>
        <dsp:cNvPr id="0" name=""/>
        <dsp:cNvSpPr/>
      </dsp:nvSpPr>
      <dsp:spPr>
        <a:xfrm>
          <a:off x="5024750" y="2017231"/>
          <a:ext cx="2074288" cy="1037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8351" tIns="8890" rIns="8890" bIns="8890" numCol="1" spcCol="1270" anchor="ctr" anchorCtr="0">
          <a:noAutofit/>
        </a:bodyPr>
        <a:lstStyle/>
        <a:p>
          <a:pPr marL="0" lvl="0" indent="0" algn="ctr" defTabSz="622300">
            <a:lnSpc>
              <a:spcPct val="90000"/>
            </a:lnSpc>
            <a:spcBef>
              <a:spcPct val="0"/>
            </a:spcBef>
            <a:spcAft>
              <a:spcPct val="35000"/>
            </a:spcAft>
            <a:buNone/>
          </a:pPr>
          <a:r>
            <a:rPr lang="en-CA" sz="1400" kern="1200" dirty="0"/>
            <a:t>Campground</a:t>
          </a:r>
        </a:p>
      </dsp:txBody>
      <dsp:txXfrm>
        <a:off x="5024750" y="2017231"/>
        <a:ext cx="2074288" cy="1037144"/>
      </dsp:txXfrm>
    </dsp:sp>
    <dsp:sp modelId="{3C811E36-D2DC-49A5-8EAB-90E4B6E94986}">
      <dsp:nvSpPr>
        <dsp:cNvPr id="0" name=""/>
        <dsp:cNvSpPr/>
      </dsp:nvSpPr>
      <dsp:spPr>
        <a:xfrm>
          <a:off x="5128464" y="2120946"/>
          <a:ext cx="622286" cy="829715"/>
        </a:xfrm>
        <a:prstGeom prst="rect">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D66221-C5A9-4B5D-9EF5-923675A7F34E}">
      <dsp:nvSpPr>
        <dsp:cNvPr id="0" name=""/>
        <dsp:cNvSpPr/>
      </dsp:nvSpPr>
      <dsp:spPr>
        <a:xfrm>
          <a:off x="7534638" y="2017231"/>
          <a:ext cx="2074288" cy="1037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8351" tIns="8890" rIns="8890" bIns="8890" numCol="1" spcCol="1270" anchor="ctr" anchorCtr="0">
          <a:noAutofit/>
        </a:bodyPr>
        <a:lstStyle/>
        <a:p>
          <a:pPr marL="0" lvl="0" indent="0" algn="ctr" defTabSz="622300">
            <a:lnSpc>
              <a:spcPct val="90000"/>
            </a:lnSpc>
            <a:spcBef>
              <a:spcPct val="0"/>
            </a:spcBef>
            <a:spcAft>
              <a:spcPct val="35000"/>
            </a:spcAft>
            <a:buNone/>
          </a:pPr>
          <a:r>
            <a:rPr lang="en-CA" sz="1400" kern="1200" dirty="0"/>
            <a:t>Hostels</a:t>
          </a:r>
        </a:p>
      </dsp:txBody>
      <dsp:txXfrm>
        <a:off x="7534638" y="2017231"/>
        <a:ext cx="2074288" cy="1037144"/>
      </dsp:txXfrm>
    </dsp:sp>
    <dsp:sp modelId="{6C889F8E-BB2A-40DF-94D7-3B0B7316540D}">
      <dsp:nvSpPr>
        <dsp:cNvPr id="0" name=""/>
        <dsp:cNvSpPr/>
      </dsp:nvSpPr>
      <dsp:spPr>
        <a:xfrm>
          <a:off x="7638353" y="2120946"/>
          <a:ext cx="622286" cy="829715"/>
        </a:xfrm>
        <a:prstGeom prst="rect">
          <a:avLst/>
        </a:prstGeom>
        <a:blipFill rotWithShape="1">
          <a:blip xmlns:r="http://schemas.openxmlformats.org/officeDocument/2006/relationships" r:embed="rId5"/>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ictureOrgChart+Icon">
  <dgm:title val="Picture Organization Chart"/>
  <dgm:desc val="Use to show hierarchical information or reporting relationships in an organization, with corresponding pictures. The assistant shape and the Org Chart hanging layouts are available with this layout."/>
  <dgm:catLst>
    <dgm:cat type="hierarchy" pri="1050"/>
    <dgm:cat type="officeonline" pri="1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1" styleLbl="alignImgPlace1">
              <dgm:alg type="sp"/>
              <dgm:shape xmlns:r="http://schemas.openxmlformats.org/officeDocument/2006/relationships" type="rect" r:blip="" blipPhldr="1">
                <dgm:adjLst/>
              </dgm:shape>
              <dgm:presOf/>
              <dgm:constrLst/>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 styleLbl="alignImgPlace1">
                    <dgm:alg type="sp"/>
                    <dgm:shape xmlns:r="http://schemas.openxmlformats.org/officeDocument/2006/relationships" type="rect" r:blip="" blipPhldr="1">
                      <dgm:adjLst/>
                    </dgm:shape>
                    <dgm:presOf/>
                    <dgm:constrLst/>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3" styleLbl="alignImgPlace1">
                    <dgm:alg type="sp"/>
                    <dgm:shape xmlns:r="http://schemas.openxmlformats.org/officeDocument/2006/relationships" type="rect" r:blip="" blipPhldr="1">
                      <dgm:adjLst/>
                    </dgm:shape>
                    <dgm:presOf/>
                    <dgm:constrLst/>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50CD35-3488-43AA-B5FC-B8D2E0E5E87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AFD3A2D-325D-43B3-AD08-92DA61C89F9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ED70242-D98F-4CA2-AA36-61B2129D3457}" type="datetimeFigureOut">
              <a:rPr lang="en-US" smtClean="0"/>
              <a:t>4/24/2023</a:t>
            </a:fld>
            <a:endParaRPr lang="en-US" dirty="0"/>
          </a:p>
        </p:txBody>
      </p:sp>
      <p:sp>
        <p:nvSpPr>
          <p:cNvPr id="4" name="Footer Placeholder 3">
            <a:extLst>
              <a:ext uri="{FF2B5EF4-FFF2-40B4-BE49-F238E27FC236}">
                <a16:creationId xmlns:a16="http://schemas.microsoft.com/office/drawing/2014/main" id="{B6DC9CF5-6832-4C16-84DD-69D490A927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B900772-0433-4971-B886-8CC9B08E33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4ABCAE-FFE3-4AA0-AEDB-071C3BC5DE9F}" type="slidenum">
              <a:rPr lang="en-US" smtClean="0"/>
              <a:t>‹#›</a:t>
            </a:fld>
            <a:endParaRPr lang="en-US" dirty="0"/>
          </a:p>
        </p:txBody>
      </p:sp>
    </p:spTree>
    <p:extLst>
      <p:ext uri="{BB962C8B-B14F-4D97-AF65-F5344CB8AC3E}">
        <p14:creationId xmlns:p14="http://schemas.microsoft.com/office/powerpoint/2010/main" val="4041315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26049E-91CC-41D7-86A4-048631A56457}" type="datetimeFigureOut">
              <a:rPr lang="en-US" smtClean="0"/>
              <a:t>4/24/2023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5407AF-B087-4509-BB09-FC5C1A27DEC7}" type="slidenum">
              <a:rPr lang="en-US" smtClean="0"/>
              <a:t>‹#›</a:t>
            </a:fld>
            <a:endParaRPr lang="en-US" dirty="0"/>
          </a:p>
        </p:txBody>
      </p:sp>
    </p:spTree>
    <p:extLst>
      <p:ext uri="{BB962C8B-B14F-4D97-AF65-F5344CB8AC3E}">
        <p14:creationId xmlns:p14="http://schemas.microsoft.com/office/powerpoint/2010/main" val="3680104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407AF-B087-4509-BB09-FC5C1A27DEC7}" type="slidenum">
              <a:rPr lang="en-US" smtClean="0"/>
              <a:t>1</a:t>
            </a:fld>
            <a:endParaRPr lang="en-US" dirty="0"/>
          </a:p>
        </p:txBody>
      </p:sp>
    </p:spTree>
    <p:extLst>
      <p:ext uri="{BB962C8B-B14F-4D97-AF65-F5344CB8AC3E}">
        <p14:creationId xmlns:p14="http://schemas.microsoft.com/office/powerpoint/2010/main" val="4380952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smtClean="0"/>
              <a:t>4/24/2023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08465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smtClean="0"/>
              <a:t>4/24/2023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84332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smtClean="0"/>
              <a:t>4/24/2023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24452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smtClean="0"/>
              <a:t>4/24/2023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721769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smtClean="0"/>
              <a:t>4/24/2023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90140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smtClean="0"/>
              <a:t>4/24/2023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51026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smtClean="0"/>
              <a:t>4/24/2023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97522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4/24/2023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3469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smtClean="0"/>
              <a:t>4/24/2023</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3579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4/24/2023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46584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4/24/2023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78519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4/24/2023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86205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4/24/2023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99810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4/24/2023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99717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smtClean="0"/>
              <a:t>4/24/2023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80784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4/24/2023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44838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4/24/2023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4449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6000">
              <a:srgbClr val="FF0000"/>
            </a:gs>
            <a:gs pos="85000">
              <a:srgbClr val="FF0000"/>
            </a:gs>
            <a:gs pos="100000">
              <a:schemeClr val="bg2">
                <a:shade val="78000"/>
                <a:hueMod val="44000"/>
                <a:satMod val="200000"/>
                <a:lumMod val="69000"/>
              </a:schemeClr>
            </a:gs>
          </a:gsLst>
          <a:lin ang="2520000" scaled="0"/>
          <a:tileRect/>
        </a:gra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cstate="email">
            <a:alphaModFix amt="1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smtClean="0"/>
              <a:t>4/24/2023</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58063389"/>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1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png"/><Relationship Id="rId4" Type="http://schemas.openxmlformats.org/officeDocument/2006/relationships/image" Target="../media/image46.jpeg"/></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6.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8ECF6E53-BD29-4C0D-9AD3-3E1708826A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26" name="Rectangle 25">
              <a:extLst>
                <a:ext uri="{FF2B5EF4-FFF2-40B4-BE49-F238E27FC236}">
                  <a16:creationId xmlns:a16="http://schemas.microsoft.com/office/drawing/2014/main" id="{353D341A-76E2-4E18-9186-A23AB8AF90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a:extLst>
                <a:ext uri="{FF2B5EF4-FFF2-40B4-BE49-F238E27FC236}">
                  <a16:creationId xmlns:a16="http://schemas.microsoft.com/office/drawing/2014/main" id="{AADD72CF-72AC-41C3-AC1A-1C864D3110F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a:ext>
              </a:extLst>
            </a:blip>
            <a:stretch>
              <a:fillRect/>
            </a:stretch>
          </p:blipFill>
          <p:spPr>
            <a:xfrm>
              <a:off x="-3176" y="0"/>
              <a:ext cx="12192000" cy="6858000"/>
            </a:xfrm>
            <a:prstGeom prst="rect">
              <a:avLst/>
            </a:prstGeom>
          </p:spPr>
        </p:pic>
      </p:grpSp>
      <p:sp>
        <p:nvSpPr>
          <p:cNvPr id="29" name="Rectangle 28">
            <a:extLst>
              <a:ext uri="{FF2B5EF4-FFF2-40B4-BE49-F238E27FC236}">
                <a16:creationId xmlns:a16="http://schemas.microsoft.com/office/drawing/2014/main" id="{51B680D3-33DA-4AED-8452-A96B49AAA8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340981"/>
            <a:ext cx="8968085" cy="1660332"/>
          </a:xfrm>
          <a:prstGeom prst="rect">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41B0847-8314-49E9-A34A-F9CFC543C552}"/>
              </a:ext>
            </a:extLst>
          </p:cNvPr>
          <p:cNvSpPr>
            <a:spLocks noGrp="1"/>
          </p:cNvSpPr>
          <p:nvPr>
            <p:ph type="ctrTitle"/>
          </p:nvPr>
        </p:nvSpPr>
        <p:spPr>
          <a:xfrm>
            <a:off x="680322" y="4494107"/>
            <a:ext cx="8133478" cy="940240"/>
          </a:xfrm>
        </p:spPr>
        <p:txBody>
          <a:bodyPr>
            <a:normAutofit/>
          </a:bodyPr>
          <a:lstStyle/>
          <a:p>
            <a:r>
              <a:rPr lang="en-US" sz="4800" dirty="0"/>
              <a:t>The 8 Sectors of Tourism</a:t>
            </a:r>
            <a:endParaRPr lang="ru-RU" sz="4800" dirty="0"/>
          </a:p>
        </p:txBody>
      </p:sp>
      <p:pic>
        <p:nvPicPr>
          <p:cNvPr id="5" name="Picture 4" descr="open window with vine of flowers just outside">
            <a:extLst>
              <a:ext uri="{FF2B5EF4-FFF2-40B4-BE49-F238E27FC236}">
                <a16:creationId xmlns:a16="http://schemas.microsoft.com/office/drawing/2014/main" id="{08C3D6AC-AE28-4838-90FB-862C51653151}"/>
              </a:ext>
            </a:extLst>
          </p:cNvPr>
          <p:cNvPicPr>
            <a:picLocks noChangeAspect="1"/>
          </p:cNvPicPr>
          <p:nvPr/>
        </p:nvPicPr>
        <p:blipFill rotWithShape="1">
          <a:blip r:embed="rId4">
            <a:extLst>
              <a:ext uri="{28A0092B-C50C-407E-A947-70E740481C1C}">
                <a14:useLocalDpi xmlns:a14="http://schemas.microsoft.com/office/drawing/2010/main"/>
              </a:ext>
            </a:extLst>
          </a:blip>
          <a:srcRect l="-21"/>
          <a:stretch/>
        </p:blipFill>
        <p:spPr>
          <a:xfrm>
            <a:off x="20" y="10"/>
            <a:ext cx="8966180" cy="4198928"/>
          </a:xfrm>
          <a:prstGeom prst="rect">
            <a:avLst/>
          </a:prstGeom>
          <a:ln>
            <a:noFill/>
          </a:ln>
          <a:effectLst>
            <a:outerShdw blurRad="76200" dist="63500" dir="5040000" algn="tl" rotWithShape="0">
              <a:srgbClr val="000000">
                <a:alpha val="41000"/>
              </a:srgbClr>
            </a:outerShdw>
          </a:effectLst>
        </p:spPr>
      </p:pic>
      <p:sp>
        <p:nvSpPr>
          <p:cNvPr id="31" name="Rectangle 30">
            <a:extLst>
              <a:ext uri="{FF2B5EF4-FFF2-40B4-BE49-F238E27FC236}">
                <a16:creationId xmlns:a16="http://schemas.microsoft.com/office/drawing/2014/main" id="{AB854EE0-7215-4BC8-8518-42D6DB2065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34098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a:extLst>
              <a:ext uri="{FF2B5EF4-FFF2-40B4-BE49-F238E27FC236}">
                <a16:creationId xmlns:a16="http://schemas.microsoft.com/office/drawing/2014/main" id="{2170F728-C2F1-46CE-BA22-F8F0CDF9C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93754"/>
            <a:ext cx="8968085" cy="275942"/>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212791CF-354A-4144-A3C0-4AC8978433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93754"/>
            <a:ext cx="3080285" cy="27594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69013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Attractions Sector </a:t>
            </a:r>
            <a:endParaRPr lang="en-CA" sz="2000" dirty="0"/>
          </a:p>
        </p:txBody>
      </p:sp>
      <p:sp>
        <p:nvSpPr>
          <p:cNvPr id="3" name="Content Placeholder 2"/>
          <p:cNvSpPr>
            <a:spLocks noGrp="1"/>
          </p:cNvSpPr>
          <p:nvPr>
            <p:ph idx="1"/>
          </p:nvPr>
        </p:nvSpPr>
        <p:spPr>
          <a:xfrm>
            <a:off x="680321" y="2336873"/>
            <a:ext cx="9613861" cy="1221873"/>
          </a:xfrm>
        </p:spPr>
        <p:txBody>
          <a:bodyPr>
            <a:normAutofit lnSpcReduction="10000"/>
          </a:bodyPr>
          <a:lstStyle/>
          <a:p>
            <a:pPr marL="0" indent="0">
              <a:lnSpc>
                <a:spcPct val="100000"/>
              </a:lnSpc>
              <a:buNone/>
            </a:pPr>
            <a:r>
              <a:rPr lang="en-GB" sz="2000" dirty="0"/>
              <a:t>This sector includes historic sites, heritage homes, museums, halls of fame, art galleries, botanical gardens, aquariums, zoos, water parks, amusement parks, casinos and cultural attractions. Many attractions are educational in nature, others are solely for entertainment.</a:t>
            </a:r>
            <a:endParaRPr lang="en-CA" sz="2000" dirty="0"/>
          </a:p>
          <a:p>
            <a:pPr marL="0" indent="0">
              <a:buNone/>
            </a:pPr>
            <a:endParaRPr lang="en-CA" dirty="0"/>
          </a:p>
        </p:txBody>
      </p:sp>
      <p:pic>
        <p:nvPicPr>
          <p:cNvPr id="6146" name="Picture 2" descr="Number, Ad, Yellow, Color, Asphalt, R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0002" y="848193"/>
            <a:ext cx="1173828" cy="88101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Niagara, Falls, Canada, Waterfall, Wa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9350" y="3619499"/>
            <a:ext cx="2152650" cy="323850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n Tower, Needle, Metropol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435698"/>
            <a:ext cx="2422301" cy="2422302"/>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Parliament, Building, Victoria, Cit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3949" y="3921602"/>
            <a:ext cx="2878667" cy="2160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973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Attractions Sector </a:t>
            </a:r>
            <a:br>
              <a:rPr lang="en-CA" dirty="0"/>
            </a:br>
            <a:r>
              <a:rPr lang="en-CA" sz="2000" dirty="0"/>
              <a:t>(continued) </a:t>
            </a:r>
          </a:p>
        </p:txBody>
      </p:sp>
      <p:sp>
        <p:nvSpPr>
          <p:cNvPr id="3" name="Content Placeholder 2"/>
          <p:cNvSpPr>
            <a:spLocks noGrp="1"/>
          </p:cNvSpPr>
          <p:nvPr>
            <p:ph idx="1"/>
          </p:nvPr>
        </p:nvSpPr>
        <p:spPr>
          <a:xfrm>
            <a:off x="2627870" y="2476015"/>
            <a:ext cx="7913856" cy="1847792"/>
          </a:xfrm>
        </p:spPr>
        <p:txBody>
          <a:bodyPr>
            <a:noAutofit/>
          </a:bodyPr>
          <a:lstStyle/>
          <a:p>
            <a:pPr marL="0" indent="0">
              <a:lnSpc>
                <a:spcPct val="100000"/>
              </a:lnSpc>
              <a:spcBef>
                <a:spcPts val="0"/>
              </a:spcBef>
              <a:buNone/>
            </a:pPr>
            <a:r>
              <a:rPr lang="en-GB" sz="2000" dirty="0"/>
              <a:t>Every province and territory in Canada has major and minor attractions that attract visitors and generate tourism revenue. Canada has a wealth of cultural and heritage attractions: the Parliament Buildings and National Gallery in Ottawa, the Fortress of </a:t>
            </a:r>
            <a:r>
              <a:rPr lang="en-GB" sz="2000" dirty="0" err="1"/>
              <a:t>Louisbourg</a:t>
            </a:r>
            <a:r>
              <a:rPr lang="en-GB" sz="2000" dirty="0"/>
              <a:t> in Cape Breton, and Lower Fort Garry National Historic Site in Manitoba.  There are heritage communities like</a:t>
            </a:r>
            <a:endParaRPr lang="en-CA" sz="2000" dirty="0"/>
          </a:p>
        </p:txBody>
      </p:sp>
      <p:pic>
        <p:nvPicPr>
          <p:cNvPr id="6146" name="Picture 2" descr="Number, Ad, Yellow, Color, Asphalt, R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0002" y="848193"/>
            <a:ext cx="1173828" cy="8810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90939" y="4323023"/>
            <a:ext cx="9859347" cy="1938992"/>
          </a:xfrm>
          <a:prstGeom prst="rect">
            <a:avLst/>
          </a:prstGeom>
          <a:noFill/>
        </p:spPr>
        <p:txBody>
          <a:bodyPr wrap="square" rtlCol="0">
            <a:spAutoFit/>
          </a:bodyPr>
          <a:lstStyle/>
          <a:p>
            <a:r>
              <a:rPr lang="en-GB" sz="2000" dirty="0"/>
              <a:t>Vancouver's </a:t>
            </a:r>
            <a:r>
              <a:rPr lang="en-GB" sz="2000" dirty="0" err="1"/>
              <a:t>Gastown</a:t>
            </a:r>
            <a:r>
              <a:rPr lang="en-GB" sz="2000" dirty="0"/>
              <a:t>, natural resource attractions like the hot springs in Banff and Jasper National Parks, and the northern lights in the Northwest Territories. In addition, there are large amusement parks like Canada's Wonderland in Ontario, museums such as the Maritime Museum of the Atlantic in Halifax, and family attractions like Anne of Green Gables House on Prince Edward Island. Canada has a lot to offer.  </a:t>
            </a:r>
            <a:endParaRPr lang="en-CA" sz="2000" dirty="0"/>
          </a:p>
        </p:txBody>
      </p:sp>
      <p:pic>
        <p:nvPicPr>
          <p:cNvPr id="14342" name="Picture 6" descr="Canadian Flag, Canada, Maple, Country"/>
          <p:cNvPicPr>
            <a:picLocks noChangeAspect="1" noChangeArrowheads="1"/>
          </p:cNvPicPr>
          <p:nvPr/>
        </p:nvPicPr>
        <p:blipFill rotWithShape="1">
          <a:blip r:embed="rId3">
            <a:extLst>
              <a:ext uri="{28A0092B-C50C-407E-A947-70E740481C1C}">
                <a14:useLocalDpi xmlns:a14="http://schemas.microsoft.com/office/drawing/2010/main" val="0"/>
              </a:ext>
            </a:extLst>
          </a:blip>
          <a:srcRect l="4586" r="19841"/>
          <a:stretch/>
        </p:blipFill>
        <p:spPr bwMode="auto">
          <a:xfrm>
            <a:off x="590939" y="2421925"/>
            <a:ext cx="1929489" cy="1692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404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dirty="0"/>
              <a:t>Events and Conferences Sector</a:t>
            </a:r>
            <a:endParaRPr lang="en-CA" sz="2000" dirty="0"/>
          </a:p>
        </p:txBody>
      </p:sp>
      <p:sp>
        <p:nvSpPr>
          <p:cNvPr id="3" name="Content Placeholder 2"/>
          <p:cNvSpPr>
            <a:spLocks noGrp="1"/>
          </p:cNvSpPr>
          <p:nvPr>
            <p:ph idx="1"/>
          </p:nvPr>
        </p:nvSpPr>
        <p:spPr>
          <a:xfrm>
            <a:off x="680322" y="2162276"/>
            <a:ext cx="8320244" cy="646827"/>
          </a:xfrm>
        </p:spPr>
        <p:txBody>
          <a:bodyPr>
            <a:normAutofit lnSpcReduction="10000"/>
          </a:bodyPr>
          <a:lstStyle/>
          <a:p>
            <a:pPr marL="0" indent="0">
              <a:lnSpc>
                <a:spcPct val="100000"/>
              </a:lnSpc>
              <a:buNone/>
            </a:pPr>
            <a:r>
              <a:rPr lang="en-CA" sz="1900" dirty="0"/>
              <a:t>Events and conferences bring people with a common interest together to learn about new things or share a common experience.</a:t>
            </a:r>
          </a:p>
          <a:p>
            <a:pPr marL="0" indent="0">
              <a:lnSpc>
                <a:spcPct val="100000"/>
              </a:lnSpc>
              <a:buNone/>
            </a:pPr>
            <a:endParaRPr lang="en-CA" sz="1400" dirty="0"/>
          </a:p>
          <a:p>
            <a:pPr marL="0" indent="0">
              <a:buNone/>
            </a:pPr>
            <a:endParaRPr lang="en-CA" dirty="0"/>
          </a:p>
          <a:p>
            <a:pPr marL="0" indent="0">
              <a:buNone/>
            </a:pPr>
            <a:endParaRPr lang="en-CA" dirty="0"/>
          </a:p>
        </p:txBody>
      </p:sp>
      <p:pic>
        <p:nvPicPr>
          <p:cNvPr id="7170" name="Picture 2" descr="Number, Ad, Yellow, Color, Asphalt, R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3624" y="838379"/>
            <a:ext cx="1219200" cy="9150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0321" y="2982603"/>
            <a:ext cx="8513909" cy="3600986"/>
          </a:xfrm>
          <a:prstGeom prst="rect">
            <a:avLst/>
          </a:prstGeom>
          <a:noFill/>
        </p:spPr>
        <p:txBody>
          <a:bodyPr wrap="square" rtlCol="0">
            <a:spAutoFit/>
          </a:bodyPr>
          <a:lstStyle/>
          <a:p>
            <a:r>
              <a:rPr lang="en-GB" sz="1900" dirty="0"/>
              <a:t>Events and conferences contribute dollars to communities. Not only do travellers spend money on the event or conference itself, but “spinoff dollars” are also spent on everything from accommodation to souvenirs. Travellers need to get to and from the event or conference site, so the transportation sector is also involved. They need to eat, so food and beverage outlets are visited. Conferences usually have social events or entertainment planned, so dollars are spent on tickets, admission, beverages and/or tips. Special events, such as festivals and sports events, may have formal or informal meetings that take place, so meeting space is rented, food and beverages are purchased, and/or local transportation is required. All of this means money is transferred from travellers to the local economy.</a:t>
            </a:r>
            <a:endParaRPr lang="en-CA" sz="1900" dirty="0"/>
          </a:p>
        </p:txBody>
      </p:sp>
      <p:pic>
        <p:nvPicPr>
          <p:cNvPr id="7172" name="Picture 4" descr="Meeting, Conference, Seminar, Ev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4231" y="4859486"/>
            <a:ext cx="2997769" cy="1998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302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Food and Beverage Sector </a:t>
            </a:r>
            <a:endParaRPr lang="en-CA" sz="2000" dirty="0"/>
          </a:p>
        </p:txBody>
      </p:sp>
      <p:sp>
        <p:nvSpPr>
          <p:cNvPr id="3" name="Content Placeholder 2"/>
          <p:cNvSpPr>
            <a:spLocks noGrp="1"/>
          </p:cNvSpPr>
          <p:nvPr>
            <p:ph idx="1"/>
          </p:nvPr>
        </p:nvSpPr>
        <p:spPr>
          <a:xfrm>
            <a:off x="680321" y="2336872"/>
            <a:ext cx="9613861" cy="1650241"/>
          </a:xfrm>
        </p:spPr>
        <p:txBody>
          <a:bodyPr>
            <a:noAutofit/>
          </a:bodyPr>
          <a:lstStyle/>
          <a:p>
            <a:pPr marL="0" indent="0">
              <a:lnSpc>
                <a:spcPct val="120000"/>
              </a:lnSpc>
              <a:buNone/>
            </a:pPr>
            <a:r>
              <a:rPr lang="en-CA" sz="2000" dirty="0"/>
              <a:t>This sector includes establishments primarily engaged in food services to customers who order and are served food and beverages. </a:t>
            </a:r>
            <a:r>
              <a:rPr lang="en-GB" sz="2000" dirty="0"/>
              <a:t>The food and beverage sector encompasses all types of establishments supplying food and beverages for consumption from fine dining and ethnic restaurants to institutional food outlets and catering firms, from pubs and bars to nightclubs and lounges.</a:t>
            </a:r>
            <a:endParaRPr lang="en-CA" sz="2000" dirty="0"/>
          </a:p>
          <a:p>
            <a:pPr marL="0" indent="0">
              <a:buNone/>
            </a:pPr>
            <a:r>
              <a:rPr lang="en-CA" sz="2000" dirty="0"/>
              <a:t>  </a:t>
            </a:r>
          </a:p>
        </p:txBody>
      </p:sp>
      <p:pic>
        <p:nvPicPr>
          <p:cNvPr id="8196" name="Picture 4" descr="Number, Ad, Yellow, Color, Asphalt, R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7951" y="797903"/>
            <a:ext cx="1321146" cy="991588"/>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Salmon, Dish, Food, Meal, Fish, Seafo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4497" y="4586698"/>
            <a:ext cx="2698171" cy="2025118"/>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Asparagus, Steak, Veal Steak, Veal, Mea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302" y="4586698"/>
            <a:ext cx="3121254" cy="2080837"/>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Shish Kebab, Meat Skewer, Vegetable Ske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7610" y="4571766"/>
            <a:ext cx="3143653" cy="2095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990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Food and Beverage Sector </a:t>
            </a:r>
            <a:br>
              <a:rPr lang="en-CA" dirty="0"/>
            </a:br>
            <a:r>
              <a:rPr lang="en-CA" sz="2000" dirty="0"/>
              <a:t>(continued) </a:t>
            </a:r>
          </a:p>
        </p:txBody>
      </p:sp>
      <p:sp>
        <p:nvSpPr>
          <p:cNvPr id="3" name="Content Placeholder 2"/>
          <p:cNvSpPr>
            <a:spLocks noGrp="1"/>
          </p:cNvSpPr>
          <p:nvPr>
            <p:ph idx="1"/>
          </p:nvPr>
        </p:nvSpPr>
        <p:spPr>
          <a:xfrm>
            <a:off x="2861464" y="2235126"/>
            <a:ext cx="6256410" cy="933549"/>
          </a:xfrm>
        </p:spPr>
        <p:txBody>
          <a:bodyPr>
            <a:noAutofit/>
          </a:bodyPr>
          <a:lstStyle/>
          <a:p>
            <a:pPr marL="0" indent="0">
              <a:buNone/>
            </a:pPr>
            <a:r>
              <a:rPr lang="en-GB" sz="2000" dirty="0"/>
              <a:t>The food and beverage sector is also a major youth employer and a major training ground for many employees who are beginning their working careers.</a:t>
            </a:r>
            <a:endParaRPr lang="en-CA" sz="2000" dirty="0"/>
          </a:p>
        </p:txBody>
      </p:sp>
      <p:pic>
        <p:nvPicPr>
          <p:cNvPr id="8196" name="Picture 4" descr="Number, Ad, Yellow, Color, Asphalt, R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7951" y="797903"/>
            <a:ext cx="1321146" cy="99158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Bar, Barmaid, Barman, Bartender, Buff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184" y="2132875"/>
            <a:ext cx="1707078" cy="113805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Chefs, Cooking, Food, Restaura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71800" y="2108082"/>
            <a:ext cx="1717588" cy="1145059"/>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Restaurant, Table Setting, Decoration"/>
          <p:cNvPicPr>
            <a:picLocks noChangeAspect="1" noChangeArrowheads="1"/>
          </p:cNvPicPr>
          <p:nvPr/>
        </p:nvPicPr>
        <p:blipFill rotWithShape="1">
          <a:blip r:embed="rId5">
            <a:extLst>
              <a:ext uri="{28A0092B-C50C-407E-A947-70E740481C1C}">
                <a14:useLocalDpi xmlns:a14="http://schemas.microsoft.com/office/drawing/2010/main" val="0"/>
              </a:ext>
            </a:extLst>
          </a:blip>
          <a:srcRect t="4483" b="3180"/>
          <a:stretch/>
        </p:blipFill>
        <p:spPr bwMode="auto">
          <a:xfrm>
            <a:off x="1161504" y="3482437"/>
            <a:ext cx="9870380" cy="337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094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Tourism Services Sector </a:t>
            </a:r>
            <a:endParaRPr lang="en-CA" sz="2000" dirty="0"/>
          </a:p>
        </p:txBody>
      </p:sp>
      <p:sp>
        <p:nvSpPr>
          <p:cNvPr id="3" name="Content Placeholder 2"/>
          <p:cNvSpPr>
            <a:spLocks noGrp="1"/>
          </p:cNvSpPr>
          <p:nvPr>
            <p:ph idx="1"/>
          </p:nvPr>
        </p:nvSpPr>
        <p:spPr>
          <a:xfrm>
            <a:off x="680321" y="2336873"/>
            <a:ext cx="9613861" cy="3734413"/>
          </a:xfrm>
        </p:spPr>
        <p:txBody>
          <a:bodyPr>
            <a:normAutofit lnSpcReduction="10000"/>
          </a:bodyPr>
          <a:lstStyle/>
          <a:p>
            <a:pPr marL="0" indent="0">
              <a:lnSpc>
                <a:spcPct val="100000"/>
              </a:lnSpc>
              <a:buNone/>
            </a:pPr>
            <a:r>
              <a:rPr lang="en-GB" sz="2000" dirty="0"/>
              <a:t>The tourism services sector is made up of the organizations, associations, government agencies and companies that specialize in serving the needs of the tourism industry as a whole rather than the needs of travellers specifically.</a:t>
            </a:r>
          </a:p>
          <a:p>
            <a:pPr marL="0" indent="0">
              <a:buNone/>
            </a:pPr>
            <a:endParaRPr lang="en-GB" sz="1800" dirty="0"/>
          </a:p>
          <a:p>
            <a:pPr marL="0" indent="0">
              <a:buNone/>
            </a:pPr>
            <a:r>
              <a:rPr lang="en-GB" sz="2000" dirty="0"/>
              <a:t>There are several areas that make up this sector:</a:t>
            </a:r>
          </a:p>
          <a:p>
            <a:r>
              <a:rPr lang="en-GB" sz="2000" dirty="0"/>
              <a:t>Government</a:t>
            </a:r>
          </a:p>
          <a:p>
            <a:r>
              <a:rPr lang="en-GB" sz="2000" dirty="0"/>
              <a:t>Industry Association</a:t>
            </a:r>
          </a:p>
          <a:p>
            <a:r>
              <a:rPr lang="en-GB" sz="2000" dirty="0"/>
              <a:t>Marketing Services</a:t>
            </a:r>
          </a:p>
          <a:p>
            <a:r>
              <a:rPr lang="en-GB" sz="2000" dirty="0"/>
              <a:t>Research</a:t>
            </a:r>
          </a:p>
          <a:p>
            <a:r>
              <a:rPr lang="en-GB" sz="2000" dirty="0"/>
              <a:t>Retail</a:t>
            </a:r>
            <a:endParaRPr lang="en-CA" sz="2000" dirty="0"/>
          </a:p>
          <a:p>
            <a:pPr marL="0" indent="0">
              <a:lnSpc>
                <a:spcPct val="100000"/>
              </a:lnSpc>
              <a:buNone/>
            </a:pPr>
            <a:endParaRPr lang="en-CA" sz="1800" dirty="0"/>
          </a:p>
        </p:txBody>
      </p:sp>
      <p:pic>
        <p:nvPicPr>
          <p:cNvPr id="9218" name="Picture 2" descr="Number, Ad, Yellow, Color, Asphalt, R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4571" y="808603"/>
            <a:ext cx="1292633" cy="970188"/>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anada, Landscape, Mountains, Snow, F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9283" y="3409465"/>
            <a:ext cx="4432807" cy="2961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881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Tourism Services Sector </a:t>
            </a:r>
            <a:br>
              <a:rPr lang="en-CA" dirty="0"/>
            </a:br>
            <a:r>
              <a:rPr lang="en-CA" sz="2000" dirty="0"/>
              <a:t>(continued)</a:t>
            </a:r>
          </a:p>
        </p:txBody>
      </p:sp>
      <p:sp>
        <p:nvSpPr>
          <p:cNvPr id="3" name="Content Placeholder 2"/>
          <p:cNvSpPr>
            <a:spLocks noGrp="1"/>
          </p:cNvSpPr>
          <p:nvPr>
            <p:ph idx="1"/>
          </p:nvPr>
        </p:nvSpPr>
        <p:spPr/>
        <p:txBody>
          <a:bodyPr/>
          <a:lstStyle/>
          <a:p>
            <a:pPr marL="0" indent="0">
              <a:buNone/>
            </a:pPr>
            <a:r>
              <a:rPr lang="en-CA" u="sng" dirty="0"/>
              <a:t>Government</a:t>
            </a:r>
            <a:r>
              <a:rPr lang="en-CA" dirty="0"/>
              <a:t> organizations encourage business by providing money, information and services.  Government policies also affect tourism by building new airports, expanding a park system, improving a highway.  The federal government focuses on promoting Canada as a tourist destination to international markets. </a:t>
            </a:r>
            <a:r>
              <a:rPr lang="en-GB" dirty="0"/>
              <a:t>Each province and territory has its own ministry, department or agency of tourism that recognizes the value of tourism and supports its growth.</a:t>
            </a:r>
            <a:endParaRPr lang="en-CA" dirty="0"/>
          </a:p>
        </p:txBody>
      </p:sp>
      <p:pic>
        <p:nvPicPr>
          <p:cNvPr id="9218" name="Picture 2" descr="Number, Ad, Yellow, Color, Asphalt, R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4571" y="808603"/>
            <a:ext cx="1292633" cy="970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180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Tourism Services Sector </a:t>
            </a:r>
            <a:br>
              <a:rPr lang="en-CA" dirty="0"/>
            </a:br>
            <a:r>
              <a:rPr lang="en-CA" sz="2000" dirty="0"/>
              <a:t>(continued)</a:t>
            </a:r>
          </a:p>
        </p:txBody>
      </p:sp>
      <p:sp>
        <p:nvSpPr>
          <p:cNvPr id="3" name="Content Placeholder 2"/>
          <p:cNvSpPr>
            <a:spLocks noGrp="1"/>
          </p:cNvSpPr>
          <p:nvPr>
            <p:ph idx="1"/>
          </p:nvPr>
        </p:nvSpPr>
        <p:spPr/>
        <p:txBody>
          <a:bodyPr/>
          <a:lstStyle/>
          <a:p>
            <a:pPr marL="0" indent="0">
              <a:buNone/>
            </a:pPr>
            <a:r>
              <a:rPr lang="en-CA" u="sng" dirty="0"/>
              <a:t>Industry Associations</a:t>
            </a:r>
            <a:r>
              <a:rPr lang="en-CA" dirty="0"/>
              <a:t> </a:t>
            </a:r>
            <a:r>
              <a:rPr lang="en-GB" dirty="0"/>
              <a:t>have been established to serve either the entire industry or specific sectors. Some industry associations focus on marketing, e.g. Prince Edward Island Convention Bureau and the Canada West Ski Marketing Council. Other associations (such as the tourism education councils found in every Canadian province and territory) focus on education, training and professional development of those working in the tourism industry. There are also associations that concentrate on lobbying or advocacy. Examples include the Tourism Industry Association of Canada and the Canadian Restaurant and Foodservices Association.</a:t>
            </a:r>
            <a:endParaRPr lang="en-CA" dirty="0"/>
          </a:p>
          <a:p>
            <a:pPr marL="0" indent="0">
              <a:buNone/>
            </a:pPr>
            <a:endParaRPr lang="en-CA" dirty="0"/>
          </a:p>
        </p:txBody>
      </p:sp>
      <p:pic>
        <p:nvPicPr>
          <p:cNvPr id="9218" name="Picture 2" descr="Number, Ad, Yellow, Color, Asphalt, R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4571" y="808603"/>
            <a:ext cx="1292633" cy="970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832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Tourism Services Sector </a:t>
            </a:r>
            <a:br>
              <a:rPr lang="en-CA" dirty="0"/>
            </a:br>
            <a:r>
              <a:rPr lang="en-CA" sz="2000" dirty="0"/>
              <a:t>(continued)</a:t>
            </a:r>
          </a:p>
        </p:txBody>
      </p:sp>
      <p:sp>
        <p:nvSpPr>
          <p:cNvPr id="3" name="Content Placeholder 2"/>
          <p:cNvSpPr>
            <a:spLocks noGrp="1"/>
          </p:cNvSpPr>
          <p:nvPr>
            <p:ph idx="1"/>
          </p:nvPr>
        </p:nvSpPr>
        <p:spPr/>
        <p:txBody>
          <a:bodyPr/>
          <a:lstStyle/>
          <a:p>
            <a:pPr marL="0" indent="0">
              <a:buNone/>
            </a:pPr>
            <a:r>
              <a:rPr lang="en-CA" u="sng" dirty="0"/>
              <a:t>Marketing Services</a:t>
            </a:r>
            <a:r>
              <a:rPr lang="en-CA" dirty="0"/>
              <a:t> </a:t>
            </a:r>
            <a:r>
              <a:rPr lang="en-GB" dirty="0"/>
              <a:t>is the promotion by an organization of the various services it has available for the purpose of attracting customers. Due to the amount of competition, consumers have a large variety of products and services from which to choose. Marketing is of primary importance to tourism, and many organizations have specialized marketing staff and services.</a:t>
            </a:r>
            <a:br>
              <a:rPr lang="en-GB" dirty="0"/>
            </a:br>
            <a:endParaRPr lang="en-CA" dirty="0"/>
          </a:p>
        </p:txBody>
      </p:sp>
      <p:pic>
        <p:nvPicPr>
          <p:cNvPr id="9218" name="Picture 2" descr="Number, Ad, Yellow, Color, Asphalt, R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4571" y="808603"/>
            <a:ext cx="1292633" cy="970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556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Tourism Services Sector </a:t>
            </a:r>
            <a:br>
              <a:rPr lang="en-CA" dirty="0"/>
            </a:br>
            <a:r>
              <a:rPr lang="en-CA" sz="2000" dirty="0"/>
              <a:t>(continued)</a:t>
            </a:r>
          </a:p>
        </p:txBody>
      </p:sp>
      <p:sp>
        <p:nvSpPr>
          <p:cNvPr id="3" name="Content Placeholder 2"/>
          <p:cNvSpPr>
            <a:spLocks noGrp="1"/>
          </p:cNvSpPr>
          <p:nvPr>
            <p:ph idx="1"/>
          </p:nvPr>
        </p:nvSpPr>
        <p:spPr/>
        <p:txBody>
          <a:bodyPr/>
          <a:lstStyle/>
          <a:p>
            <a:pPr marL="0" indent="0">
              <a:buNone/>
            </a:pPr>
            <a:r>
              <a:rPr lang="en-CA" u="sng" dirty="0"/>
              <a:t>Research</a:t>
            </a:r>
            <a:r>
              <a:rPr lang="en-CA" dirty="0"/>
              <a:t> </a:t>
            </a:r>
            <a:r>
              <a:rPr lang="en-GB" dirty="0"/>
              <a:t>is essential in order to make informed plans and decisions. Information collected may be about an organization's own market and/or about competitors' markets. The reports that are generated from this research are useful in planning and decision-making. They measure the impact of tourism on the economy and find out what tourism consumers need and expect.</a:t>
            </a:r>
            <a:endParaRPr lang="en-CA" dirty="0"/>
          </a:p>
          <a:p>
            <a:endParaRPr lang="en-CA" dirty="0"/>
          </a:p>
        </p:txBody>
      </p:sp>
      <p:pic>
        <p:nvPicPr>
          <p:cNvPr id="9218" name="Picture 2" descr="Number, Ad, Yellow, Color, Asphalt, R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4571" y="808603"/>
            <a:ext cx="1292633" cy="970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218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36000">
              <a:srgbClr val="FF0000"/>
            </a:gs>
            <a:gs pos="69000">
              <a:srgbClr val="FF0000"/>
            </a:gs>
            <a:gs pos="100000">
              <a:schemeClr val="bg2">
                <a:shade val="78000"/>
                <a:hueMod val="44000"/>
                <a:satMod val="200000"/>
                <a:lumMod val="69000"/>
              </a:schemeClr>
            </a:gs>
          </a:gsLst>
          <a:lin ang="252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Why is Tourism Important in Ontario?</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665260150"/>
              </p:ext>
            </p:extLst>
          </p:nvPr>
        </p:nvGraphicFramePr>
        <p:xfrm>
          <a:off x="680321" y="1834166"/>
          <a:ext cx="9613861" cy="468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Oval 8"/>
          <p:cNvSpPr/>
          <p:nvPr/>
        </p:nvSpPr>
        <p:spPr>
          <a:xfrm>
            <a:off x="8060517" y="3597532"/>
            <a:ext cx="618252" cy="618526"/>
          </a:xfrm>
          <a:prstGeom prst="ellipse">
            <a:avLst/>
          </a:prstGeom>
          <a:solidFill>
            <a:srgbClr val="CB69BB"/>
          </a:solidFill>
        </p:spPr>
        <p:style>
          <a:lnRef idx="2">
            <a:schemeClr val="lt1">
              <a:hueOff val="0"/>
              <a:satOff val="0"/>
              <a:lumOff val="0"/>
              <a:alphaOff val="0"/>
            </a:schemeClr>
          </a:lnRef>
          <a:fillRef idx="1">
            <a:schemeClr val="accent4">
              <a:hueOff val="2560540"/>
              <a:satOff val="23219"/>
              <a:lumOff val="9020"/>
              <a:alphaOff val="0"/>
            </a:schemeClr>
          </a:fillRef>
          <a:effectRef idx="0">
            <a:schemeClr val="accent4">
              <a:hueOff val="2560540"/>
              <a:satOff val="23219"/>
              <a:lumOff val="9020"/>
              <a:alphaOff val="0"/>
            </a:schemeClr>
          </a:effectRef>
          <a:fontRef idx="minor">
            <a:schemeClr val="lt1"/>
          </a:fontRef>
        </p:style>
      </p:sp>
    </p:spTree>
    <p:extLst>
      <p:ext uri="{BB962C8B-B14F-4D97-AF65-F5344CB8AC3E}">
        <p14:creationId xmlns:p14="http://schemas.microsoft.com/office/powerpoint/2010/main" val="106997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Tourism Services Sector </a:t>
            </a:r>
            <a:br>
              <a:rPr lang="en-CA" dirty="0"/>
            </a:br>
            <a:r>
              <a:rPr lang="en-CA" sz="2000" dirty="0"/>
              <a:t>(continued)</a:t>
            </a:r>
          </a:p>
        </p:txBody>
      </p:sp>
      <p:sp>
        <p:nvSpPr>
          <p:cNvPr id="3" name="Content Placeholder 2"/>
          <p:cNvSpPr>
            <a:spLocks noGrp="1"/>
          </p:cNvSpPr>
          <p:nvPr>
            <p:ph idx="1"/>
          </p:nvPr>
        </p:nvSpPr>
        <p:spPr/>
        <p:txBody>
          <a:bodyPr/>
          <a:lstStyle/>
          <a:p>
            <a:pPr marL="0" indent="0">
              <a:buNone/>
            </a:pPr>
            <a:r>
              <a:rPr lang="en-CA" u="sng" dirty="0"/>
              <a:t>Retail</a:t>
            </a:r>
            <a:r>
              <a:rPr lang="en-CA" dirty="0"/>
              <a:t> </a:t>
            </a:r>
            <a:r>
              <a:rPr lang="en-GB" dirty="0"/>
              <a:t>businesses that benefit from tourism revenue are also part of the tourism services sector. Travellers who shop for the socks they forgot at home, or who get a hair cut while travelling, contribute dollars to the local economy. The World Tourism Organization defines tourism simply as the activities of those who travel outside their usual environments. This broad definition means that many businesses benefit from tourism dollars every day. Any businesses that are retail in nature are part of the tourism services sector.</a:t>
            </a:r>
            <a:endParaRPr lang="en-CA" dirty="0"/>
          </a:p>
        </p:txBody>
      </p:sp>
      <p:pic>
        <p:nvPicPr>
          <p:cNvPr id="9218" name="Picture 2" descr="Number, Ad, Yellow, Color, Asphalt, R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4571" y="808603"/>
            <a:ext cx="1292633" cy="970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053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Transportation Sector</a:t>
            </a:r>
            <a:endParaRPr lang="en-CA" sz="2000" dirty="0"/>
          </a:p>
        </p:txBody>
      </p:sp>
      <p:sp>
        <p:nvSpPr>
          <p:cNvPr id="3" name="Content Placeholder 2"/>
          <p:cNvSpPr>
            <a:spLocks noGrp="1"/>
          </p:cNvSpPr>
          <p:nvPr>
            <p:ph idx="1"/>
          </p:nvPr>
        </p:nvSpPr>
        <p:spPr/>
        <p:txBody>
          <a:bodyPr/>
          <a:lstStyle/>
          <a:p>
            <a:pPr marL="0" indent="0">
              <a:buNone/>
            </a:pPr>
            <a:r>
              <a:rPr lang="en-CA" dirty="0"/>
              <a:t>This sector provides the movement while people are travelling.</a:t>
            </a:r>
          </a:p>
          <a:p>
            <a:pPr marL="0" indent="0">
              <a:buNone/>
            </a:pPr>
            <a:r>
              <a:rPr lang="en-CA" dirty="0"/>
              <a:t>The sector is divided into four categories:</a:t>
            </a:r>
          </a:p>
          <a:p>
            <a:pPr marL="457200" indent="-457200">
              <a:buFont typeface="+mj-lt"/>
              <a:buAutoNum type="arabicPeriod"/>
            </a:pPr>
            <a:r>
              <a:rPr lang="en-CA" dirty="0"/>
              <a:t>Air</a:t>
            </a:r>
          </a:p>
          <a:p>
            <a:pPr marL="457200" indent="-457200">
              <a:buFont typeface="+mj-lt"/>
              <a:buAutoNum type="arabicPeriod"/>
            </a:pPr>
            <a:r>
              <a:rPr lang="en-CA" dirty="0"/>
              <a:t>Railway</a:t>
            </a:r>
          </a:p>
          <a:p>
            <a:pPr marL="457200" indent="-457200">
              <a:buFont typeface="+mj-lt"/>
              <a:buAutoNum type="arabicPeriod"/>
            </a:pPr>
            <a:r>
              <a:rPr lang="en-CA" dirty="0"/>
              <a:t>Water</a:t>
            </a:r>
          </a:p>
          <a:p>
            <a:pPr marL="457200" indent="-457200">
              <a:buFont typeface="+mj-lt"/>
              <a:buAutoNum type="arabicPeriod"/>
            </a:pPr>
            <a:r>
              <a:rPr lang="en-CA" dirty="0"/>
              <a:t>Ground transport  </a:t>
            </a:r>
          </a:p>
        </p:txBody>
      </p:sp>
      <p:pic>
        <p:nvPicPr>
          <p:cNvPr id="10242" name="Picture 2" descr="Number, Ad, Yellow, Color, Asphalt, R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9302" y="805205"/>
            <a:ext cx="1301687" cy="976984"/>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Air Port, Airplan, Israel, Bgn, Telaviv"/>
          <p:cNvPicPr>
            <a:picLocks noChangeAspect="1" noChangeArrowheads="1"/>
          </p:cNvPicPr>
          <p:nvPr/>
        </p:nvPicPr>
        <p:blipFill rotWithShape="1">
          <a:blip r:embed="rId3">
            <a:extLst>
              <a:ext uri="{28A0092B-C50C-407E-A947-70E740481C1C}">
                <a14:useLocalDpi xmlns:a14="http://schemas.microsoft.com/office/drawing/2010/main" val="0"/>
              </a:ext>
            </a:extLst>
          </a:blip>
          <a:srcRect b="11462"/>
          <a:stretch/>
        </p:blipFill>
        <p:spPr bwMode="auto">
          <a:xfrm>
            <a:off x="9904322" y="2284896"/>
            <a:ext cx="2116667" cy="1406571"/>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Train, Cn Rail, Railroad, Transportation"/>
          <p:cNvPicPr>
            <a:picLocks noChangeAspect="1" noChangeArrowheads="1"/>
          </p:cNvPicPr>
          <p:nvPr/>
        </p:nvPicPr>
        <p:blipFill rotWithShape="1">
          <a:blip r:embed="rId4">
            <a:extLst>
              <a:ext uri="{28A0092B-C50C-407E-A947-70E740481C1C}">
                <a14:useLocalDpi xmlns:a14="http://schemas.microsoft.com/office/drawing/2010/main" val="0"/>
              </a:ext>
            </a:extLst>
          </a:blip>
          <a:srcRect t="4878"/>
          <a:stretch/>
        </p:blipFill>
        <p:spPr bwMode="auto">
          <a:xfrm>
            <a:off x="9904322" y="5265052"/>
            <a:ext cx="2116667" cy="1342274"/>
          </a:xfrm>
          <a:prstGeom prst="rect">
            <a:avLst/>
          </a:prstGeom>
          <a:noFill/>
          <a:extLst>
            <a:ext uri="{909E8E84-426E-40DD-AFC4-6F175D3DCCD1}">
              <a14:hiddenFill xmlns:a14="http://schemas.microsoft.com/office/drawing/2010/main">
                <a:solidFill>
                  <a:srgbClr val="FFFFFF"/>
                </a:solidFill>
              </a14:hiddenFill>
            </a:ext>
          </a:extLst>
        </p:spPr>
      </p:pic>
      <p:pic>
        <p:nvPicPr>
          <p:cNvPr id="10252" name="Picture 12" descr="Coach, Bus, Holiday, Modern Bus, Autoca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4451" y="3722838"/>
            <a:ext cx="2975331" cy="1983555"/>
          </a:xfrm>
          <a:prstGeom prst="rect">
            <a:avLst/>
          </a:prstGeom>
          <a:noFill/>
          <a:extLst>
            <a:ext uri="{909E8E84-426E-40DD-AFC4-6F175D3DCCD1}">
              <a14:hiddenFill xmlns:a14="http://schemas.microsoft.com/office/drawing/2010/main">
                <a:solidFill>
                  <a:srgbClr val="FFFFFF"/>
                </a:solidFill>
              </a14:hiddenFill>
            </a:ext>
          </a:extLst>
        </p:spPr>
      </p:pic>
      <p:pic>
        <p:nvPicPr>
          <p:cNvPr id="10254" name="Picture 14" descr="Boat, Toronto, Harbour Front, Harbou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70343"/>
            <a:ext cx="2619375" cy="1309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944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Travel Trade Sector </a:t>
            </a:r>
            <a:endParaRPr lang="en-CA" sz="2000" dirty="0"/>
          </a:p>
        </p:txBody>
      </p:sp>
      <p:sp>
        <p:nvSpPr>
          <p:cNvPr id="3" name="Content Placeholder 2"/>
          <p:cNvSpPr>
            <a:spLocks noGrp="1"/>
          </p:cNvSpPr>
          <p:nvPr>
            <p:ph idx="1"/>
          </p:nvPr>
        </p:nvSpPr>
        <p:spPr>
          <a:xfrm>
            <a:off x="680322" y="2336873"/>
            <a:ext cx="8035310" cy="1477246"/>
          </a:xfrm>
        </p:spPr>
        <p:txBody>
          <a:bodyPr>
            <a:noAutofit/>
          </a:bodyPr>
          <a:lstStyle/>
          <a:p>
            <a:pPr marL="0" indent="0">
              <a:lnSpc>
                <a:spcPct val="100000"/>
              </a:lnSpc>
              <a:buNone/>
            </a:pPr>
            <a:r>
              <a:rPr lang="en-GB" sz="2000" dirty="0"/>
              <a:t>The travel trade sector supports the bookings and sales in other sectors. The people that work in the travel trade make reservations for accommodations, tours, transportation, food and beverage and/or for attractions. These bookings can be in the form of an all-encompassing tour package or a single booking for a single traveller.</a:t>
            </a:r>
            <a:endParaRPr lang="en-CA" sz="2000" dirty="0"/>
          </a:p>
        </p:txBody>
      </p:sp>
      <p:pic>
        <p:nvPicPr>
          <p:cNvPr id="11266" name="Picture 2" descr="Number, Ad, Yellow, Color, Asphalt, R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5517" y="821969"/>
            <a:ext cx="1247368" cy="936214"/>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Lighthouse, Ocean, Sea, Coast, Trav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0478" y="4816109"/>
            <a:ext cx="2467168" cy="164477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Toronto, City, Canada, Archite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2085" y="2399999"/>
            <a:ext cx="2590800" cy="323850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People, Silhouettes, Sunset, Lake"/>
          <p:cNvPicPr>
            <a:picLocks noChangeAspect="1" noChangeArrowheads="1"/>
          </p:cNvPicPr>
          <p:nvPr/>
        </p:nvPicPr>
        <p:blipFill rotWithShape="1">
          <a:blip r:embed="rId5">
            <a:extLst>
              <a:ext uri="{28A0092B-C50C-407E-A947-70E740481C1C}">
                <a14:useLocalDpi xmlns:a14="http://schemas.microsoft.com/office/drawing/2010/main" val="0"/>
              </a:ext>
            </a:extLst>
          </a:blip>
          <a:srcRect l="-1" t="1" r="2050" b="-14452"/>
          <a:stretch/>
        </p:blipFill>
        <p:spPr bwMode="auto">
          <a:xfrm>
            <a:off x="3194227" y="4816109"/>
            <a:ext cx="2469032" cy="1891914"/>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Frontenac, Québec, Castle, Canada"/>
          <p:cNvPicPr>
            <a:picLocks noChangeAspect="1" noChangeArrowheads="1"/>
          </p:cNvPicPr>
          <p:nvPr/>
        </p:nvPicPr>
        <p:blipFill rotWithShape="1">
          <a:blip r:embed="rId6">
            <a:extLst>
              <a:ext uri="{28A0092B-C50C-407E-A947-70E740481C1C}">
                <a14:useLocalDpi xmlns:a14="http://schemas.microsoft.com/office/drawing/2010/main" val="0"/>
              </a:ext>
            </a:extLst>
          </a:blip>
          <a:srcRect r="15705"/>
          <a:stretch/>
        </p:blipFill>
        <p:spPr bwMode="auto">
          <a:xfrm>
            <a:off x="284353" y="4816110"/>
            <a:ext cx="2467085" cy="1644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709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Resources</a:t>
            </a:r>
          </a:p>
        </p:txBody>
      </p:sp>
      <p:sp>
        <p:nvSpPr>
          <p:cNvPr id="3" name="TextBox 2"/>
          <p:cNvSpPr txBox="1"/>
          <p:nvPr/>
        </p:nvSpPr>
        <p:spPr>
          <a:xfrm>
            <a:off x="495683" y="2769208"/>
            <a:ext cx="11203459" cy="2585323"/>
          </a:xfrm>
          <a:prstGeom prst="rect">
            <a:avLst/>
          </a:prstGeom>
          <a:noFill/>
        </p:spPr>
        <p:txBody>
          <a:bodyPr wrap="square" rtlCol="0">
            <a:spAutoFit/>
          </a:bodyPr>
          <a:lstStyle/>
          <a:p>
            <a:r>
              <a:rPr lang="en-CA" b="1" dirty="0"/>
              <a:t>Tourism Industry Association of Ontario</a:t>
            </a:r>
            <a:endParaRPr lang="en-CA" dirty="0"/>
          </a:p>
          <a:p>
            <a:endParaRPr lang="en-CA" dirty="0"/>
          </a:p>
          <a:p>
            <a:r>
              <a:rPr lang="en-CA" b="1" dirty="0"/>
              <a:t>Websites</a:t>
            </a:r>
          </a:p>
          <a:p>
            <a:r>
              <a:rPr lang="en-CA" u="sng" dirty="0"/>
              <a:t>http://fopl.ca/</a:t>
            </a:r>
          </a:p>
          <a:p>
            <a:r>
              <a:rPr lang="en-CA" u="sng" dirty="0"/>
              <a:t>https://www.investinontario.com/tourism#domestic</a:t>
            </a:r>
          </a:p>
          <a:p>
            <a:r>
              <a:rPr lang="en-CA" u="sng" dirty="0"/>
              <a:t>https://www.ic.gc.ca/app/scr/app/cis/search-recherche#brwseinds</a:t>
            </a:r>
          </a:p>
          <a:p>
            <a:r>
              <a:rPr lang="en-CA" u="sng" dirty="0"/>
              <a:t>www.cthrc.ca</a:t>
            </a:r>
          </a:p>
          <a:p>
            <a:r>
              <a:rPr lang="en-CA" u="sng" dirty="0"/>
              <a:t>www.pixabay.com</a:t>
            </a:r>
          </a:p>
          <a:p>
            <a:r>
              <a:rPr lang="en-CA" u="sng" dirty="0"/>
              <a:t>https://setupmyhotel.com</a:t>
            </a:r>
          </a:p>
        </p:txBody>
      </p:sp>
    </p:spTree>
    <p:extLst>
      <p:ext uri="{BB962C8B-B14F-4D97-AF65-F5344CB8AC3E}">
        <p14:creationId xmlns:p14="http://schemas.microsoft.com/office/powerpoint/2010/main" val="3408633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The 8 Sectors of Tourism</a:t>
            </a:r>
          </a:p>
        </p:txBody>
      </p:sp>
      <p:sp>
        <p:nvSpPr>
          <p:cNvPr id="3" name="TextBox 2"/>
          <p:cNvSpPr txBox="1"/>
          <p:nvPr/>
        </p:nvSpPr>
        <p:spPr>
          <a:xfrm>
            <a:off x="1100755" y="2619985"/>
            <a:ext cx="9193427" cy="3477875"/>
          </a:xfrm>
          <a:prstGeom prst="rect">
            <a:avLst/>
          </a:prstGeom>
          <a:noFill/>
        </p:spPr>
        <p:txBody>
          <a:bodyPr wrap="square" rtlCol="0">
            <a:spAutoFit/>
          </a:bodyPr>
          <a:lstStyle/>
          <a:p>
            <a:r>
              <a:rPr lang="en-CA" sz="2000" dirty="0"/>
              <a:t>The tourism industry has been divided into eight different sectors or areas.  The following are the eight sectors of tourism:</a:t>
            </a:r>
          </a:p>
          <a:p>
            <a:endParaRPr lang="en-CA" sz="2000" dirty="0"/>
          </a:p>
          <a:p>
            <a:pPr marL="342900" indent="-342900">
              <a:buFont typeface="+mj-lt"/>
              <a:buAutoNum type="arabicPeriod"/>
            </a:pPr>
            <a:r>
              <a:rPr lang="en-CA" sz="2000" dirty="0"/>
              <a:t>Accommodation</a:t>
            </a:r>
          </a:p>
          <a:p>
            <a:pPr marL="342900" indent="-342900">
              <a:buFont typeface="+mj-lt"/>
              <a:buAutoNum type="arabicPeriod"/>
            </a:pPr>
            <a:r>
              <a:rPr lang="en-CA" sz="2000" dirty="0"/>
              <a:t>Adventure Tourism and Recreation</a:t>
            </a:r>
          </a:p>
          <a:p>
            <a:pPr marL="342900" indent="-342900">
              <a:buFont typeface="+mj-lt"/>
              <a:buAutoNum type="arabicPeriod"/>
            </a:pPr>
            <a:r>
              <a:rPr lang="en-CA" sz="2000" dirty="0"/>
              <a:t>Attractions</a:t>
            </a:r>
          </a:p>
          <a:p>
            <a:pPr marL="342900" indent="-342900">
              <a:buFont typeface="+mj-lt"/>
              <a:buAutoNum type="arabicPeriod"/>
            </a:pPr>
            <a:r>
              <a:rPr lang="en-CA" sz="2000" dirty="0"/>
              <a:t>Events and Conferences</a:t>
            </a:r>
          </a:p>
          <a:p>
            <a:pPr marL="342900" indent="-342900">
              <a:buFont typeface="+mj-lt"/>
              <a:buAutoNum type="arabicPeriod"/>
            </a:pPr>
            <a:r>
              <a:rPr lang="en-CA" sz="2000" dirty="0"/>
              <a:t>Food and Beverage</a:t>
            </a:r>
          </a:p>
          <a:p>
            <a:pPr marL="342900" indent="-342900">
              <a:buFont typeface="+mj-lt"/>
              <a:buAutoNum type="arabicPeriod"/>
            </a:pPr>
            <a:r>
              <a:rPr lang="en-CA" sz="2000" dirty="0"/>
              <a:t>Tourism Services</a:t>
            </a:r>
          </a:p>
          <a:p>
            <a:pPr marL="342900" indent="-342900">
              <a:buFont typeface="+mj-lt"/>
              <a:buAutoNum type="arabicPeriod"/>
            </a:pPr>
            <a:r>
              <a:rPr lang="en-CA" sz="2000" dirty="0"/>
              <a:t>Transportation</a:t>
            </a:r>
          </a:p>
          <a:p>
            <a:pPr marL="342900" indent="-342900">
              <a:buFont typeface="+mj-lt"/>
              <a:buAutoNum type="arabicPeriod"/>
            </a:pPr>
            <a:r>
              <a:rPr lang="en-CA" sz="2000" dirty="0"/>
              <a:t>Travel Trade</a:t>
            </a:r>
          </a:p>
        </p:txBody>
      </p:sp>
      <p:pic>
        <p:nvPicPr>
          <p:cNvPr id="2050" name="Picture 2" descr="Number, Ad, Yellow, Color, Asphalt, R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0074" y="4022241"/>
            <a:ext cx="2494108" cy="1871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001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Accommodation Sector</a:t>
            </a:r>
            <a:endParaRPr lang="en-CA"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45074481"/>
              </p:ext>
            </p:extLst>
          </p:nvPr>
        </p:nvGraphicFramePr>
        <p:xfrm>
          <a:off x="662974" y="3042970"/>
          <a:ext cx="9613900" cy="359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27222" y="2291081"/>
            <a:ext cx="10811338" cy="707886"/>
          </a:xfrm>
          <a:prstGeom prst="rect">
            <a:avLst/>
          </a:prstGeom>
          <a:noFill/>
        </p:spPr>
        <p:txBody>
          <a:bodyPr wrap="square" rtlCol="0">
            <a:spAutoFit/>
          </a:bodyPr>
          <a:lstStyle/>
          <a:p>
            <a:r>
              <a:rPr lang="en-CA" sz="2000" dirty="0"/>
              <a:t>This sector includes businesses that provide short-term places for travelers, vacationers and others. In addition to lodging, a range of other services may be provided at these businesses. </a:t>
            </a:r>
          </a:p>
        </p:txBody>
      </p:sp>
      <p:pic>
        <p:nvPicPr>
          <p:cNvPr id="3074" name="Picture 2" descr="Number, Ad, Yellow, Color, Asphalt, Roa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82677" y="753228"/>
            <a:ext cx="1255414" cy="942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404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Accommodation Sector </a:t>
            </a:r>
            <a:br>
              <a:rPr lang="en-CA" dirty="0"/>
            </a:br>
            <a:r>
              <a:rPr lang="en-CA" sz="2000" u="sng" dirty="0"/>
              <a:t>Various services and products offered</a:t>
            </a:r>
          </a:p>
        </p:txBody>
      </p:sp>
      <p:sp>
        <p:nvSpPr>
          <p:cNvPr id="3" name="Content Placeholder 2"/>
          <p:cNvSpPr>
            <a:spLocks noGrp="1"/>
          </p:cNvSpPr>
          <p:nvPr>
            <p:ph idx="1"/>
          </p:nvPr>
        </p:nvSpPr>
        <p:spPr>
          <a:xfrm>
            <a:off x="680321" y="2336872"/>
            <a:ext cx="9613861" cy="4401679"/>
          </a:xfrm>
        </p:spPr>
        <p:txBody>
          <a:bodyPr>
            <a:normAutofit/>
          </a:bodyPr>
          <a:lstStyle/>
          <a:p>
            <a:pPr marL="0" indent="0">
              <a:buNone/>
            </a:pPr>
            <a:r>
              <a:rPr lang="en-CA" sz="1800" u="sng" dirty="0"/>
              <a:t>Single room</a:t>
            </a:r>
            <a:r>
              <a:rPr lang="en-CA" sz="1800" dirty="0"/>
              <a:t>:	a room assigned to one person.  My have one or more beds.</a:t>
            </a:r>
          </a:p>
          <a:p>
            <a:pPr marL="0" indent="0">
              <a:buNone/>
            </a:pPr>
            <a:endParaRPr lang="en-CA" sz="1400" dirty="0"/>
          </a:p>
          <a:p>
            <a:pPr marL="0" indent="0">
              <a:buNone/>
            </a:pPr>
            <a:r>
              <a:rPr lang="en-CA" sz="1800" u="sng" dirty="0"/>
              <a:t>Double room</a:t>
            </a:r>
            <a:r>
              <a:rPr lang="en-CA" sz="1800" dirty="0"/>
              <a:t>:	a room assigned to two people.  May have one or more beds.</a:t>
            </a:r>
          </a:p>
          <a:p>
            <a:pPr marL="0" indent="0">
              <a:buNone/>
            </a:pPr>
            <a:endParaRPr lang="en-CA" sz="1400" dirty="0"/>
          </a:p>
          <a:p>
            <a:pPr marL="0" indent="0">
              <a:buNone/>
            </a:pPr>
            <a:r>
              <a:rPr lang="en-CA" sz="1800" u="sng" dirty="0"/>
              <a:t>Triple rooms</a:t>
            </a:r>
            <a:r>
              <a:rPr lang="en-CA" sz="1800" dirty="0"/>
              <a:t>:	a room that can accommodate three people and has been fitted with 			three twin beds, one double bed and one twin bed or two double beds.</a:t>
            </a:r>
          </a:p>
          <a:p>
            <a:pPr marL="0" indent="0">
              <a:buNone/>
            </a:pPr>
            <a:endParaRPr lang="en-CA" sz="1400" dirty="0"/>
          </a:p>
          <a:p>
            <a:pPr marL="0" indent="0">
              <a:buNone/>
            </a:pPr>
            <a:r>
              <a:rPr lang="en-CA" sz="1800" u="sng" dirty="0"/>
              <a:t>Queen</a:t>
            </a:r>
            <a:r>
              <a:rPr lang="en-CA" sz="1800" dirty="0"/>
              <a:t>: 		a room with a queen-sized bed.  May be occupied by one or more people.</a:t>
            </a:r>
          </a:p>
          <a:p>
            <a:pPr marL="0" indent="0">
              <a:buNone/>
            </a:pPr>
            <a:endParaRPr lang="en-CA" sz="1400" dirty="0"/>
          </a:p>
          <a:p>
            <a:pPr marL="0" indent="0">
              <a:buNone/>
            </a:pPr>
            <a:r>
              <a:rPr lang="en-CA" sz="1800" u="sng" dirty="0"/>
              <a:t>King</a:t>
            </a:r>
            <a:r>
              <a:rPr lang="en-CA" sz="1800" dirty="0"/>
              <a:t>: 	a room with a king-sized bed.  May be occupied by one or more people.</a:t>
            </a:r>
          </a:p>
          <a:p>
            <a:pPr marL="0" indent="0">
              <a:buNone/>
            </a:pPr>
            <a:endParaRPr lang="en-CA" sz="1400" u="sng" dirty="0"/>
          </a:p>
          <a:p>
            <a:pPr marL="0" indent="0">
              <a:buNone/>
            </a:pPr>
            <a:r>
              <a:rPr lang="en-CA" sz="1800" u="sng" dirty="0"/>
              <a:t>Suite</a:t>
            </a:r>
            <a:r>
              <a:rPr lang="en-CA" sz="1800" dirty="0"/>
              <a:t>: 	a room with one or more bedrooms and a separate living space.</a:t>
            </a:r>
          </a:p>
          <a:p>
            <a:pPr marL="0" indent="0">
              <a:buNone/>
            </a:pPr>
            <a:endParaRPr lang="en-CA" sz="1800" u="sng" dirty="0"/>
          </a:p>
          <a:p>
            <a:pPr marL="0" indent="0">
              <a:buNone/>
            </a:pPr>
            <a:endParaRPr lang="en-CA" sz="1800" dirty="0"/>
          </a:p>
        </p:txBody>
      </p:sp>
      <p:pic>
        <p:nvPicPr>
          <p:cNvPr id="4" name="Picture 2" descr="Number, Ad, Yellow, Color, Asphalt, R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5517" y="822570"/>
            <a:ext cx="1255414" cy="94225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edroom, Hotel Room, White, Bed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321" y="686876"/>
            <a:ext cx="1820462" cy="1213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378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Accommodation Sector </a:t>
            </a:r>
            <a:br>
              <a:rPr lang="en-CA" dirty="0"/>
            </a:br>
            <a:r>
              <a:rPr lang="en-CA" sz="2000" u="sng" dirty="0"/>
              <a:t>Various services and products offered</a:t>
            </a:r>
            <a:endParaRPr lang="en-CA" sz="2000" dirty="0"/>
          </a:p>
        </p:txBody>
      </p:sp>
      <p:sp>
        <p:nvSpPr>
          <p:cNvPr id="3" name="Content Placeholder 2"/>
          <p:cNvSpPr>
            <a:spLocks noGrp="1"/>
          </p:cNvSpPr>
          <p:nvPr>
            <p:ph idx="1"/>
          </p:nvPr>
        </p:nvSpPr>
        <p:spPr>
          <a:xfrm>
            <a:off x="680321" y="2108886"/>
            <a:ext cx="9930014" cy="4497859"/>
          </a:xfrm>
        </p:spPr>
        <p:txBody>
          <a:bodyPr>
            <a:normAutofit/>
          </a:bodyPr>
          <a:lstStyle/>
          <a:p>
            <a:pPr marL="0" indent="0">
              <a:lnSpc>
                <a:spcPct val="110000"/>
              </a:lnSpc>
              <a:buNone/>
            </a:pPr>
            <a:r>
              <a:rPr lang="en-CA" sz="1800" u="sng" dirty="0"/>
              <a:t>Presidential Suite</a:t>
            </a:r>
            <a:r>
              <a:rPr lang="en-CA" sz="1800" dirty="0"/>
              <a:t>: 	the most expensive room provided by a hotel.  This accommodation 			always has one or more bedrooms and a living space with a strong 			emphasis on grand in-room decoration, high-quality amenities and 			supplies, and tailor-made services (e.g., a personal butler or chef 			during the stay).</a:t>
            </a:r>
          </a:p>
          <a:p>
            <a:pPr marL="0" indent="0">
              <a:lnSpc>
                <a:spcPct val="110000"/>
              </a:lnSpc>
              <a:buNone/>
            </a:pPr>
            <a:endParaRPr lang="en-CA" sz="1600" dirty="0"/>
          </a:p>
          <a:p>
            <a:pPr marL="0" indent="0">
              <a:lnSpc>
                <a:spcPct val="110000"/>
              </a:lnSpc>
              <a:buNone/>
            </a:pPr>
            <a:r>
              <a:rPr lang="en-CA" sz="1800" u="sng" dirty="0"/>
              <a:t>Connecting rooms</a:t>
            </a:r>
            <a:r>
              <a:rPr lang="en-CA" sz="1800" dirty="0"/>
              <a:t>: 	rooms with individual entrance doors from the outside and a 				connecting door in between.  Guests can move between rooms 			without going through the hallway.</a:t>
            </a:r>
          </a:p>
          <a:p>
            <a:pPr marL="0" indent="0">
              <a:lnSpc>
                <a:spcPct val="110000"/>
              </a:lnSpc>
              <a:buNone/>
            </a:pPr>
            <a:endParaRPr lang="en-CA" sz="1600" dirty="0"/>
          </a:p>
          <a:p>
            <a:pPr marL="0" indent="0">
              <a:lnSpc>
                <a:spcPct val="110000"/>
              </a:lnSpc>
              <a:buNone/>
            </a:pPr>
            <a:r>
              <a:rPr lang="en-CA" sz="1800" u="sng" dirty="0" err="1"/>
              <a:t>Acessible</a:t>
            </a:r>
            <a:r>
              <a:rPr lang="en-CA" sz="1800" u="sng" dirty="0"/>
              <a:t> rooms</a:t>
            </a:r>
            <a:r>
              <a:rPr lang="en-CA" sz="1800" dirty="0"/>
              <a:t>: 	this room type is mainly designed for a guest with accessibility concerns and 		it is required by law that hotels must provide a certain number of accessible 		rooms. </a:t>
            </a:r>
            <a:endParaRPr lang="en-CA" sz="1800" u="sng" dirty="0"/>
          </a:p>
          <a:p>
            <a:pPr marL="0" indent="0">
              <a:buNone/>
            </a:pPr>
            <a:endParaRPr lang="en-CA" u="sng" dirty="0"/>
          </a:p>
        </p:txBody>
      </p:sp>
      <p:pic>
        <p:nvPicPr>
          <p:cNvPr id="4" name="Picture 2" descr="Number, Ad, Yellow, Color, Asphalt, R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5517" y="822570"/>
            <a:ext cx="1255414" cy="94225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otel Room, Bed, Pillows, Room, Hotel, Bedroom, La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321" y="781838"/>
            <a:ext cx="1535575" cy="1023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876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Accommodation Sector </a:t>
            </a:r>
            <a:br>
              <a:rPr lang="en-CA" dirty="0"/>
            </a:br>
            <a:r>
              <a:rPr lang="en-CA" sz="2000" u="sng" dirty="0"/>
              <a:t>Various Types of Accommodation</a:t>
            </a:r>
          </a:p>
        </p:txBody>
      </p:sp>
      <p:sp>
        <p:nvSpPr>
          <p:cNvPr id="3" name="Content Placeholder 2"/>
          <p:cNvSpPr>
            <a:spLocks noGrp="1"/>
          </p:cNvSpPr>
          <p:nvPr>
            <p:ph idx="1"/>
          </p:nvPr>
        </p:nvSpPr>
        <p:spPr>
          <a:xfrm>
            <a:off x="680321" y="2658149"/>
            <a:ext cx="8806579" cy="3599316"/>
          </a:xfrm>
        </p:spPr>
        <p:txBody>
          <a:bodyPr>
            <a:normAutofit/>
          </a:bodyPr>
          <a:lstStyle/>
          <a:p>
            <a:pPr marL="0" indent="0">
              <a:buNone/>
            </a:pPr>
            <a:r>
              <a:rPr lang="en-CA" sz="1800" u="sng" dirty="0"/>
              <a:t>Hotel</a:t>
            </a:r>
            <a:r>
              <a:rPr lang="en-CA" sz="1800" dirty="0"/>
              <a:t>: 	an </a:t>
            </a:r>
            <a:r>
              <a:rPr lang="en-CA" sz="1800" dirty="0" err="1"/>
              <a:t>enstablishment</a:t>
            </a:r>
            <a:r>
              <a:rPr lang="en-CA" sz="1800" dirty="0"/>
              <a:t> providing accommodations, meals, and other services 	for travelers and tourists</a:t>
            </a:r>
          </a:p>
          <a:p>
            <a:pPr marL="0" indent="0">
              <a:buNone/>
            </a:pPr>
            <a:endParaRPr lang="en-CA" sz="1800" u="sng" dirty="0"/>
          </a:p>
          <a:p>
            <a:pPr marL="0" indent="0">
              <a:buNone/>
            </a:pPr>
            <a:r>
              <a:rPr lang="en-CA" sz="1800" u="sng" dirty="0"/>
              <a:t>Motel</a:t>
            </a:r>
            <a:r>
              <a:rPr lang="en-CA" sz="1800" dirty="0"/>
              <a:t>:	a roadside hotel designed primarily for motorists, typically having the 	rooms arranged in a low building with parking directly outside the door of 	your room</a:t>
            </a:r>
          </a:p>
          <a:p>
            <a:pPr marL="0" indent="0">
              <a:buNone/>
            </a:pPr>
            <a:endParaRPr lang="en-CA" sz="1800" u="sng" dirty="0"/>
          </a:p>
          <a:p>
            <a:pPr marL="0" indent="0">
              <a:buNone/>
            </a:pPr>
            <a:r>
              <a:rPr lang="en-CA" sz="1800" u="sng" dirty="0"/>
              <a:t>Bed and Breakfast</a:t>
            </a:r>
            <a:r>
              <a:rPr lang="en-CA" sz="1800" dirty="0"/>
              <a:t>:	sleeping accommodations for a night and a morning 				meal, provided in guests houses and small hotels</a:t>
            </a:r>
            <a:endParaRPr lang="en-CA" sz="1800" u="sng" dirty="0"/>
          </a:p>
          <a:p>
            <a:pPr marL="0" indent="0">
              <a:buNone/>
            </a:pPr>
            <a:endParaRPr lang="en-CA" u="sng" dirty="0"/>
          </a:p>
        </p:txBody>
      </p:sp>
      <p:pic>
        <p:nvPicPr>
          <p:cNvPr id="4" name="Picture 2" descr="Number, Ad, Yellow, Color, Asphalt, R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5517" y="822570"/>
            <a:ext cx="1255414" cy="94225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otel, Sign, Vintage, Typography, Travel"/>
          <p:cNvPicPr>
            <a:picLocks noChangeAspect="1" noChangeArrowheads="1"/>
          </p:cNvPicPr>
          <p:nvPr/>
        </p:nvPicPr>
        <p:blipFill rotWithShape="1">
          <a:blip r:embed="rId3">
            <a:extLst>
              <a:ext uri="{28A0092B-C50C-407E-A947-70E740481C1C}">
                <a14:useLocalDpi xmlns:a14="http://schemas.microsoft.com/office/drawing/2010/main" val="0"/>
              </a:ext>
            </a:extLst>
          </a:blip>
          <a:srcRect t="30773"/>
          <a:stretch/>
        </p:blipFill>
        <p:spPr bwMode="auto">
          <a:xfrm>
            <a:off x="112542" y="5636808"/>
            <a:ext cx="2369400" cy="10935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tel, Room, Curtain, Green, Furni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89895" y="3482071"/>
            <a:ext cx="2331244" cy="1554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4670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dirty="0"/>
              <a:t>Adventure Tourism and Recreation Sector </a:t>
            </a:r>
            <a:endParaRPr lang="en-CA" sz="2000" dirty="0"/>
          </a:p>
        </p:txBody>
      </p:sp>
      <p:sp>
        <p:nvSpPr>
          <p:cNvPr id="3" name="Content Placeholder 2"/>
          <p:cNvSpPr>
            <a:spLocks noGrp="1"/>
          </p:cNvSpPr>
          <p:nvPr>
            <p:ph idx="1"/>
          </p:nvPr>
        </p:nvSpPr>
        <p:spPr>
          <a:xfrm>
            <a:off x="680321" y="2336872"/>
            <a:ext cx="9717713" cy="4297009"/>
          </a:xfrm>
        </p:spPr>
        <p:txBody>
          <a:bodyPr>
            <a:normAutofit/>
          </a:bodyPr>
          <a:lstStyle/>
          <a:p>
            <a:pPr marL="0" indent="0">
              <a:lnSpc>
                <a:spcPct val="100000"/>
              </a:lnSpc>
              <a:buNone/>
            </a:pPr>
            <a:r>
              <a:rPr lang="en-CA" sz="2000" dirty="0"/>
              <a:t>This sector includes businesses that provide experiences where customers request active, recreational experiences or travel adventures where they can learn about nature and/or culture.  This sector is growing fast because of changing trends and customer requests which continue to drive the growth of this sector.</a:t>
            </a:r>
          </a:p>
          <a:p>
            <a:pPr marL="0" indent="0">
              <a:buNone/>
            </a:pPr>
            <a:endParaRPr lang="en-CA" dirty="0"/>
          </a:p>
          <a:p>
            <a:pPr marL="0" indent="0">
              <a:buNone/>
            </a:pPr>
            <a:endParaRPr lang="en-CA" dirty="0"/>
          </a:p>
        </p:txBody>
      </p:sp>
      <p:pic>
        <p:nvPicPr>
          <p:cNvPr id="4098" name="Picture 2" descr="Number, Ad, Yellow, Color, Asphalt, R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4934" y="816603"/>
            <a:ext cx="1264165" cy="94882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Golf, Tee, Golf Course, Golf Club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241" y="4714064"/>
            <a:ext cx="2879725" cy="1919817"/>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Kayaking, Paddling, Vancouver Lake"/>
          <p:cNvPicPr>
            <a:picLocks noChangeAspect="1" noChangeArrowheads="1"/>
          </p:cNvPicPr>
          <p:nvPr/>
        </p:nvPicPr>
        <p:blipFill rotWithShape="1">
          <a:blip r:embed="rId4">
            <a:extLst>
              <a:ext uri="{28A0092B-C50C-407E-A947-70E740481C1C}">
                <a14:useLocalDpi xmlns:a14="http://schemas.microsoft.com/office/drawing/2010/main" val="0"/>
              </a:ext>
            </a:extLst>
          </a:blip>
          <a:srcRect l="13613" r="11333"/>
          <a:stretch/>
        </p:blipFill>
        <p:spPr bwMode="auto">
          <a:xfrm>
            <a:off x="5068192" y="4883449"/>
            <a:ext cx="2044152" cy="1533146"/>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Cowboy, Horse, Boot, Spurs, Saddle"/>
          <p:cNvPicPr>
            <a:picLocks noChangeAspect="1" noChangeArrowheads="1"/>
          </p:cNvPicPr>
          <p:nvPr/>
        </p:nvPicPr>
        <p:blipFill rotWithShape="1">
          <a:blip r:embed="rId5">
            <a:extLst>
              <a:ext uri="{28A0092B-C50C-407E-A947-70E740481C1C}">
                <a14:useLocalDpi xmlns:a14="http://schemas.microsoft.com/office/drawing/2010/main" val="0"/>
              </a:ext>
            </a:extLst>
          </a:blip>
          <a:srcRect l="12902" r="539"/>
          <a:stretch/>
        </p:blipFill>
        <p:spPr bwMode="auto">
          <a:xfrm>
            <a:off x="8528570" y="4714064"/>
            <a:ext cx="2878446" cy="1871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471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dirty="0"/>
              <a:t>Adventure Tourism and Recreation Sector </a:t>
            </a:r>
            <a:r>
              <a:rPr lang="en-CA" sz="2000" dirty="0"/>
              <a:t>(continued) </a:t>
            </a:r>
          </a:p>
        </p:txBody>
      </p:sp>
      <p:sp>
        <p:nvSpPr>
          <p:cNvPr id="3" name="Content Placeholder 2"/>
          <p:cNvSpPr>
            <a:spLocks noGrp="1"/>
          </p:cNvSpPr>
          <p:nvPr>
            <p:ph idx="1"/>
          </p:nvPr>
        </p:nvSpPr>
        <p:spPr>
          <a:xfrm>
            <a:off x="680321" y="2336873"/>
            <a:ext cx="10318605" cy="1707905"/>
          </a:xfrm>
        </p:spPr>
        <p:txBody>
          <a:bodyPr>
            <a:noAutofit/>
          </a:bodyPr>
          <a:lstStyle/>
          <a:p>
            <a:pPr marL="0" indent="0">
              <a:lnSpc>
                <a:spcPct val="100000"/>
              </a:lnSpc>
              <a:buNone/>
            </a:pPr>
            <a:r>
              <a:rPr lang="en-GB" sz="2000" dirty="0"/>
              <a:t>This sector includes everything from bird watching to salmon fishing, horseback riding to white water rafting, and golf to wilderness trekking. Adventure tourism and recreation draws those who want to experience Canada as a place that is natural and unspoiled, and those who want active, unusual vacations. Because activities often mean clients need transportation, hotel rooms and restaurants, other tourism sectors also benefit.</a:t>
            </a:r>
            <a:endParaRPr lang="en-CA" sz="2000" dirty="0"/>
          </a:p>
        </p:txBody>
      </p:sp>
      <p:pic>
        <p:nvPicPr>
          <p:cNvPr id="4098" name="Picture 2" descr="Number, Ad, Yellow, Color, Asphalt, R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4934" y="816603"/>
            <a:ext cx="1264165" cy="948822"/>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Rafting, Whitewater, Challenge, A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6394" y="4044778"/>
            <a:ext cx="3155576" cy="225398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limbing, Rappelling, Canyoneering, Ro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673" y="4711101"/>
            <a:ext cx="2712333" cy="180468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isherman, Fish, Fishing Boat, Suns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2237" y="4547485"/>
            <a:ext cx="2794772" cy="1573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93049"/>
      </p:ext>
    </p:extLst>
  </p:cSld>
  <p:clrMapOvr>
    <a:masterClrMapping/>
  </p:clrMapOvr>
</p:sld>
</file>

<file path=ppt/theme/theme1.xml><?xml version="1.0" encoding="utf-8"?>
<a:theme xmlns:a="http://schemas.openxmlformats.org/drawingml/2006/main" name="Berlin">
  <a:themeElements>
    <a:clrScheme name="Custom 1">
      <a:dk1>
        <a:sysClr val="windowText" lastClr="000000"/>
      </a:dk1>
      <a:lt1>
        <a:sysClr val="window" lastClr="FFFFFF"/>
      </a:lt1>
      <a:dk2>
        <a:srgbClr val="439903"/>
      </a:dk2>
      <a:lt2>
        <a:srgbClr val="FE19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b385d60f68dd989dca1fdc827799d85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911b479caf7b199da365455750e4572"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Status xmlns="71af3243-3dd4-4a8d-8c0d-dd76da1f02a5">Not started</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89D301-A379-4A03-8215-B47B97F4DD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9FFEF88-46AD-4DA4-B4B0-B0CB702092EE}">
  <ds:schemaRef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microsoft.com/office/2006/documentManagement/types"/>
    <ds:schemaRef ds:uri="16c05727-aa75-4e4a-9b5f-8a80a1165891"/>
    <ds:schemaRef ds:uri="http://schemas.openxmlformats.org/package/2006/metadata/core-properties"/>
    <ds:schemaRef ds:uri="71af3243-3dd4-4a8d-8c0d-dd76da1f02a5"/>
    <ds:schemaRef ds:uri="http://www.w3.org/XML/1998/namespace"/>
  </ds:schemaRefs>
</ds:datastoreItem>
</file>

<file path=customXml/itemProps3.xml><?xml version="1.0" encoding="utf-8"?>
<ds:datastoreItem xmlns:ds="http://schemas.openxmlformats.org/officeDocument/2006/customXml" ds:itemID="{A0763669-6920-4D40-91A7-A09F8FE227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1778</Words>
  <Application>Microsoft Office PowerPoint</Application>
  <PresentationFormat>Widescreen</PresentationFormat>
  <Paragraphs>105</Paragraphs>
  <Slides>23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Trebuchet MS</vt:lpstr>
      <vt:lpstr>Berlin</vt:lpstr>
      <vt:lpstr>The 8 Sectors of Tourism</vt:lpstr>
      <vt:lpstr>Why is Tourism Important in Ontario?</vt:lpstr>
      <vt:lpstr>The 8 Sectors of Tourism</vt:lpstr>
      <vt:lpstr>Accommodation Sector</vt:lpstr>
      <vt:lpstr>Accommodation Sector  Various services and products offered</vt:lpstr>
      <vt:lpstr>Accommodation Sector  Various services and products offered</vt:lpstr>
      <vt:lpstr>Accommodation Sector  Various Types of Accommodation</vt:lpstr>
      <vt:lpstr>Adventure Tourism and Recreation Sector </vt:lpstr>
      <vt:lpstr>Adventure Tourism and Recreation Sector (continued) </vt:lpstr>
      <vt:lpstr>Attractions Sector </vt:lpstr>
      <vt:lpstr>Attractions Sector  (continued) </vt:lpstr>
      <vt:lpstr>Events and Conferences Sector</vt:lpstr>
      <vt:lpstr>Food and Beverage Sector </vt:lpstr>
      <vt:lpstr>Food and Beverage Sector  (continued) </vt:lpstr>
      <vt:lpstr>Tourism Services Sector </vt:lpstr>
      <vt:lpstr>Tourism Services Sector  (continued)</vt:lpstr>
      <vt:lpstr>Tourism Services Sector  (continued)</vt:lpstr>
      <vt:lpstr>Tourism Services Sector  (continued)</vt:lpstr>
      <vt:lpstr>Tourism Services Sector  (continued)</vt:lpstr>
      <vt:lpstr>Tourism Services Sector  (continued)</vt:lpstr>
      <vt:lpstr>Transportation Sector</vt:lpstr>
      <vt:lpstr>Travel Trade Sector </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2020-07-14T18:59:15Z</dcterms:created>
  <dcterms:modified xsi:type="dcterms:W3CDTF">2023-04-24T18:39:27Z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