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2442eb91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2442eb91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2442eb91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2442eb91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b99039122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2b9903912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2442eb9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2442eb9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b9903912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b9903912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230972ef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230972ef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2b990391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2b990391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2b9903912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2b9903912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2b9903912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2b9903912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257ff744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257ff744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b9903912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b9903912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b99039122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b99039122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docs.google.com/document/u/0/d/1azNKiB90ItbxzsWDR3xdvLP2G_jfNlfKJkoHmidPTlg/edit" TargetMode="External"/><Relationship Id="rId5" Type="http://schemas.openxmlformats.org/officeDocument/2006/relationships/hyperlink" Target="https://docs.google.com/document/u/0/d/1azNKiB90ItbxzsWDR3xdvLP2G_jfNlfKJkoHmidPTlg/e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s://docs.google.com/document/d/1binK4f7cx1KhXJAhBelpurITu0UsBfoUrsxF6RoqDDc/edit?usp=sharing" TargetMode="External"/><Relationship Id="rId5" Type="http://schemas.openxmlformats.org/officeDocument/2006/relationships/hyperlink" Target="https://docs.google.com/document/d/1binK4f7cx1KhXJAhBelpurITu0UsBfoUrsxF6RoqDDc/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s://docs.google.com/document/d/1azNKiB90ItbxzsWDR3xdvLP2G_jfNlfKJkoHmidPTlg/edit?usp=sharing" TargetMode="External"/><Relationship Id="rId5" Type="http://schemas.openxmlformats.org/officeDocument/2006/relationships/hyperlink" Target="https://docs.google.com/document/d/1binK4f7cx1KhXJAhBelpurITu0UsBfoUrsxF6RoqDDc/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hyperlink" Target="https://www.pbslearningmedia.org/resource/factories/what-is-manufacturing/" TargetMode="External"/><Relationship Id="rId5" Type="http://schemas.openxmlformats.org/officeDocument/2006/relationships/hyperlink" Target="https://www.pbslearningmedia.org/resource/43fbb7a6-bcaa-48ec-b630-215df0276c78/history-manufacturing/" TargetMode="External"/><Relationship Id="rId6" Type="http://schemas.openxmlformats.org/officeDocument/2006/relationships/hyperlink" Target="https://www.pbslearningmedia.org/resource/e7826777-f1c5-4bd6-a009-45de79cb44b7/trends-manufacturing/" TargetMode="External"/><Relationship Id="rId7" Type="http://schemas.openxmlformats.org/officeDocument/2006/relationships/hyperlink" Target="https://www.youtube.com/watch?v=wot9DFzFRL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hyperlink" Target="https://www.youtube.com/watch?v=qFURYlVhEcE&amp;ab_channel=OntarioCentreofInnovation%28OCI%29" TargetMode="External"/><Relationship Id="rId5" Type="http://schemas.openxmlformats.org/officeDocument/2006/relationships/hyperlink" Target="https://news.ontario.ca/en/release/1001266/ontario-launches-flagship-initiative-to-lead-development-of-ev-and-smart-transportation-technologies" TargetMode="External"/><Relationship Id="rId6" Type="http://schemas.openxmlformats.org/officeDocument/2006/relationships/hyperlink" Target="https://www.ovinhub.ca/about/" TargetMode="External"/><Relationship Id="rId7" Type="http://schemas.openxmlformats.org/officeDocument/2006/relationships/hyperlink" Target="https://ovin-navigator.ca/automotive-mobility-sector/sector-over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docs.google.com/document/d/1zcXDhZ9GvPztE-xmURQrCW7_rosN7jfC2E6NuvuQQpk/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s://docs.google.com/document/d/1azNKiB90ItbxzsWDR3xdvLP2G_jfNlfKJkoHmidPTlg/edit?usp=sharing" TargetMode="External"/><Relationship Id="rId5" Type="http://schemas.openxmlformats.org/officeDocument/2006/relationships/hyperlink" Target="https://docs.google.com/document/d/1binK4f7cx1KhXJAhBelpurITu0UsBfoUrsxF6RoqDDc/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hyperlink" Target="http://www.edugains.ca/resources21CL/About21stCentury/21CL_21stCenturyCompetencie%20s.pdf" TargetMode="External"/><Relationship Id="rId5" Type="http://schemas.openxmlformats.org/officeDocument/2006/relationships/hyperlink" Target="http://www.edu.gov.on.ca/eng/policyfunding/growSuccess.pdf" TargetMode="External"/><Relationship Id="rId6" Type="http://schemas.openxmlformats.org/officeDocument/2006/relationships/hyperlink" Target="http://www.edu.gov.on.ca/eng/curriculum/secondary/teched910curr09.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s://docs.google.com/presentation/u/0/d/1q4pfujHmtqvd1eyppR3Su4rlomuFpczhMLGNPvHOSV4/edit" TargetMode="External"/><Relationship Id="rId5" Type="http://schemas.openxmlformats.org/officeDocument/2006/relationships/hyperlink" Target="https://docs.google.com/presentation/u/0/d/1q4pfujHmtqvd1eyppR3Su4rlomuFpczhMLGNPvHOSV4/edi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342004" y="744575"/>
            <a:ext cx="44904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Century Gothic"/>
                <a:ea typeface="Century Gothic"/>
                <a:cs typeface="Century Gothic"/>
                <a:sym typeface="Century Gothic"/>
              </a:rPr>
              <a:t>Lean Manufacturing: 5S System</a:t>
            </a:r>
            <a:endParaRPr>
              <a:latin typeface="Century Gothic"/>
              <a:ea typeface="Century Gothic"/>
              <a:cs typeface="Century Gothic"/>
              <a:sym typeface="Century Gothic"/>
            </a:endParaRPr>
          </a:p>
        </p:txBody>
      </p:sp>
      <p:sp>
        <p:nvSpPr>
          <p:cNvPr id="55" name="Google Shape;55;p13"/>
          <p:cNvSpPr txBox="1"/>
          <p:nvPr>
            <p:ph idx="1" type="subTitle"/>
          </p:nvPr>
        </p:nvSpPr>
        <p:spPr>
          <a:xfrm>
            <a:off x="4500425" y="2834125"/>
            <a:ext cx="43320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BBT Area: </a:t>
            </a:r>
            <a:r>
              <a:rPr lang="en">
                <a:solidFill>
                  <a:schemeClr val="dk1"/>
                </a:solidFill>
                <a:latin typeface="Century Gothic"/>
                <a:ea typeface="Century Gothic"/>
                <a:cs typeface="Century Gothic"/>
                <a:sym typeface="Century Gothic"/>
              </a:rPr>
              <a:t>Construction</a:t>
            </a:r>
            <a:r>
              <a:rPr lang="en">
                <a:solidFill>
                  <a:schemeClr val="dk1"/>
                </a:solidFill>
                <a:latin typeface="Century Gothic"/>
                <a:ea typeface="Century Gothic"/>
                <a:cs typeface="Century Gothic"/>
                <a:sym typeface="Century Gothic"/>
              </a:rPr>
              <a:t> Technology &amp; Manufacturing</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Target Course(s): TIJ10</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a:t>
            </a:r>
            <a:r>
              <a:rPr lang="en"/>
              <a:t> 2: Lean Pizza Shop Project Materials </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Working in groups (or on their own), students will design a </a:t>
            </a:r>
            <a:r>
              <a:rPr lang="en" sz="1500" u="sng">
                <a:solidFill>
                  <a:schemeClr val="accent5"/>
                </a:solidFill>
                <a:hlinkClick r:id="rId4">
                  <a:extLst>
                    <a:ext uri="{A12FA001-AC4F-418D-AE19-62706E023703}">
                      <ahyp:hlinkClr val="tx"/>
                    </a:ext>
                  </a:extLst>
                </a:hlinkClick>
              </a:rPr>
              <a:t>pizza shop</a:t>
            </a:r>
            <a:r>
              <a:rPr lang="en" sz="1500">
                <a:solidFill>
                  <a:schemeClr val="accent5"/>
                </a:solidFill>
              </a:rPr>
              <a:t> </a:t>
            </a:r>
            <a:r>
              <a:rPr lang="en" sz="1500">
                <a:solidFill>
                  <a:schemeClr val="dk1"/>
                </a:solidFill>
              </a:rPr>
              <a:t>that incorporates Lean practices and the 5S principles. They will be asked to consider and include a number of factors into their designs. After completing their layout they will be asked to fill in the </a:t>
            </a:r>
            <a:r>
              <a:rPr lang="en" sz="1500" u="sng">
                <a:solidFill>
                  <a:schemeClr val="accent5"/>
                </a:solidFill>
                <a:hlinkClick r:id="rId5">
                  <a:extLst>
                    <a:ext uri="{A12FA001-AC4F-418D-AE19-62706E023703}">
                      <ahyp:hlinkClr val="tx"/>
                    </a:ext>
                  </a:extLst>
                </a:hlinkClick>
              </a:rPr>
              <a:t>justification journal </a:t>
            </a:r>
            <a:r>
              <a:rPr lang="en" sz="1500">
                <a:solidFill>
                  <a:schemeClr val="dk1"/>
                </a:solidFill>
              </a:rPr>
              <a:t>worksheet.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 sz="1500">
                <a:solidFill>
                  <a:schemeClr val="dk1"/>
                </a:solidFill>
              </a:rPr>
              <a:t>Option</a:t>
            </a:r>
            <a:r>
              <a:rPr lang="en" sz="1500">
                <a:solidFill>
                  <a:schemeClr val="dk1"/>
                </a:solidFill>
              </a:rPr>
              <a:t>: Have each group or individual share their project and reasoning to the class in a gallery-walk activity</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 sz="1500">
                <a:solidFill>
                  <a:schemeClr val="dk1"/>
                </a:solidFill>
              </a:rPr>
              <a:t>Time Required</a:t>
            </a:r>
            <a:r>
              <a:rPr lang="en" sz="1500">
                <a:solidFill>
                  <a:schemeClr val="dk1"/>
                </a:solidFill>
              </a:rPr>
              <a:t>: 50-120 minutes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 sz="1500">
                <a:solidFill>
                  <a:schemeClr val="dk1"/>
                </a:solidFill>
              </a:rPr>
              <a:t>Materials Needed</a:t>
            </a:r>
            <a:r>
              <a:rPr lang="en" sz="1500">
                <a:solidFill>
                  <a:schemeClr val="dk1"/>
                </a:solidFill>
              </a:rPr>
              <a:t>: Project handouts printed, markers, scissors, glue sticks/tape, pencils</a:t>
            </a:r>
            <a:endParaRPr sz="15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a:t>
            </a:r>
            <a:r>
              <a:rPr lang="en"/>
              <a:t> 3: Applying Lean Principles into our School/Community</a:t>
            </a:r>
            <a:r>
              <a:rPr lang="en"/>
              <a:t> </a:t>
            </a:r>
            <a:endParaRPr/>
          </a:p>
        </p:txBody>
      </p:sp>
      <p:sp>
        <p:nvSpPr>
          <p:cNvPr id="129" name="Google Shape;129;p23"/>
          <p:cNvSpPr txBox="1"/>
          <p:nvPr>
            <p:ph idx="1" type="body"/>
          </p:nvPr>
        </p:nvSpPr>
        <p:spPr>
          <a:xfrm>
            <a:off x="311700" y="1413175"/>
            <a:ext cx="8520600" cy="3155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100"/>
              <a:buFont typeface="Arial"/>
              <a:buNone/>
            </a:pPr>
            <a:r>
              <a:rPr lang="en" sz="1200">
                <a:solidFill>
                  <a:schemeClr val="dk1"/>
                </a:solidFill>
              </a:rPr>
              <a:t>Using what you have learned about Lean manufacturing, is there anything in the school community that could be improved using the principles of Lean? Students/Groups should use the </a:t>
            </a:r>
            <a:r>
              <a:rPr lang="en" sz="1200" u="sng">
                <a:solidFill>
                  <a:schemeClr val="accent5"/>
                </a:solidFill>
                <a:hlinkClick r:id="rId4">
                  <a:extLst>
                    <a:ext uri="{A12FA001-AC4F-418D-AE19-62706E023703}">
                      <ahyp:hlinkClr val="tx"/>
                    </a:ext>
                  </a:extLst>
                </a:hlinkClick>
              </a:rPr>
              <a:t>Lean Brainstorm handout</a:t>
            </a:r>
            <a:r>
              <a:rPr lang="en" sz="1200">
                <a:solidFill>
                  <a:schemeClr val="dk1"/>
                </a:solidFill>
              </a:rPr>
              <a:t> to identify inefficiencies that exist in your school/community. What are the possible solutions to improve them? How can you incorporate them to make change? Set the plan in motion and make it happen..</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rPr lang="en" sz="1200">
                <a:solidFill>
                  <a:schemeClr val="dk1"/>
                </a:solidFill>
              </a:rPr>
              <a:t>Here are some ideas that could spark the brainstorm:</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200">
                <a:solidFill>
                  <a:schemeClr val="dk1"/>
                </a:solidFill>
              </a:rPr>
              <a:t>Problem</a:t>
            </a:r>
            <a:r>
              <a:rPr lang="en" sz="1200">
                <a:solidFill>
                  <a:schemeClr val="dk1"/>
                </a:solidFill>
              </a:rPr>
              <a:t>: Bottlenecked traffic in staircases and doorways or cafeteria</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200">
                <a:solidFill>
                  <a:schemeClr val="dk1"/>
                </a:solidFill>
              </a:rPr>
              <a:t>Solution</a:t>
            </a:r>
            <a:r>
              <a:rPr lang="en" sz="1200">
                <a:solidFill>
                  <a:schemeClr val="dk1"/>
                </a:solidFill>
              </a:rPr>
              <a:t>: Clearly labeled in/out doors or arrows to assist in the flow of traffic</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200">
                <a:solidFill>
                  <a:schemeClr val="dk1"/>
                </a:solidFill>
              </a:rPr>
              <a:t>Problem</a:t>
            </a:r>
            <a:r>
              <a:rPr lang="en" sz="1200">
                <a:solidFill>
                  <a:schemeClr val="dk1"/>
                </a:solidFill>
              </a:rPr>
              <a:t>: Unable to find tools easily in class shop</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200">
                <a:solidFill>
                  <a:schemeClr val="dk1"/>
                </a:solidFill>
              </a:rPr>
              <a:t>Solution</a:t>
            </a:r>
            <a:r>
              <a:rPr lang="en" sz="1200">
                <a:solidFill>
                  <a:schemeClr val="dk1"/>
                </a:solidFill>
              </a:rPr>
              <a:t>: Clean and obvious work stations with colour coordinated tools</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rPr b="1" lang="en" sz="1200">
                <a:solidFill>
                  <a:schemeClr val="dk1"/>
                </a:solidFill>
              </a:rPr>
              <a:t>Time Required</a:t>
            </a:r>
            <a:r>
              <a:rPr lang="en" sz="1200">
                <a:solidFill>
                  <a:schemeClr val="dk1"/>
                </a:solidFill>
              </a:rPr>
              <a:t>: 50 mins - ongoing</a:t>
            </a:r>
            <a:endParaRPr sz="1200">
              <a:solidFill>
                <a:schemeClr val="dk1"/>
              </a:solidFill>
            </a:endParaRPr>
          </a:p>
          <a:p>
            <a:pPr indent="0" lvl="0" marL="0" rtl="0" algn="l">
              <a:lnSpc>
                <a:spcPct val="10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5000"/>
              </a:lnSpc>
              <a:spcBef>
                <a:spcPts val="0"/>
              </a:spcBef>
              <a:spcAft>
                <a:spcPts val="0"/>
              </a:spcAft>
              <a:buNone/>
            </a:pPr>
            <a:r>
              <a:rPr b="1" lang="en" sz="1200">
                <a:solidFill>
                  <a:schemeClr val="dk1"/>
                </a:solidFill>
              </a:rPr>
              <a:t>Materials Needed</a:t>
            </a:r>
            <a:r>
              <a:rPr lang="en" sz="1200">
                <a:solidFill>
                  <a:schemeClr val="dk1"/>
                </a:solidFill>
              </a:rPr>
              <a:t>: </a:t>
            </a:r>
            <a:r>
              <a:rPr lang="en" sz="1200" u="sng">
                <a:solidFill>
                  <a:schemeClr val="accent5"/>
                </a:solidFill>
                <a:hlinkClick r:id="rId5">
                  <a:extLst>
                    <a:ext uri="{A12FA001-AC4F-418D-AE19-62706E023703}">
                      <ahyp:hlinkClr val="tx"/>
                    </a:ext>
                  </a:extLst>
                </a:hlinkClick>
              </a:rPr>
              <a:t>Printed brainstorm handout</a:t>
            </a:r>
            <a:r>
              <a:rPr lang="en" sz="1200">
                <a:solidFill>
                  <a:schemeClr val="dk1"/>
                </a:solidFill>
              </a:rPr>
              <a:t>, pencils</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Rubric/Assessment</a:t>
            </a:r>
            <a:endParaRPr/>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hlink"/>
                </a:solidFill>
                <a:hlinkClick r:id="rId4"/>
              </a:rPr>
              <a:t>Rubric for Lean Pizza Shop Project &amp; Justification Journal</a:t>
            </a:r>
            <a:endParaRPr>
              <a:solidFill>
                <a:schemeClr val="dk1"/>
              </a:solidFill>
            </a:endParaRPr>
          </a:p>
          <a:p>
            <a:pPr indent="-342900" lvl="0" marL="457200" rtl="0" algn="l">
              <a:spcBef>
                <a:spcPts val="0"/>
              </a:spcBef>
              <a:spcAft>
                <a:spcPts val="0"/>
              </a:spcAft>
              <a:buSzPts val="1800"/>
              <a:buChar char="-"/>
            </a:pPr>
            <a:r>
              <a:rPr lang="en" u="sng">
                <a:solidFill>
                  <a:schemeClr val="accent5"/>
                </a:solidFill>
                <a:hlinkClick r:id="rId5">
                  <a:extLst>
                    <a:ext uri="{A12FA001-AC4F-418D-AE19-62706E023703}">
                      <ahyp:hlinkClr val="tx"/>
                    </a:ext>
                  </a:extLst>
                </a:hlinkClick>
              </a:rPr>
              <a:t>Brainstorm: Applying Lean into our School and Community</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Videos</a:t>
            </a:r>
            <a:endParaRPr/>
          </a:p>
        </p:txBody>
      </p:sp>
      <p:sp>
        <p:nvSpPr>
          <p:cNvPr id="141" name="Google Shape;141;p25"/>
          <p:cNvSpPr txBox="1"/>
          <p:nvPr>
            <p:ph idx="1" type="body"/>
          </p:nvPr>
        </p:nvSpPr>
        <p:spPr>
          <a:xfrm>
            <a:off x="311700" y="114210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600"/>
              </a:spcBef>
              <a:spcAft>
                <a:spcPts val="0"/>
              </a:spcAft>
              <a:buClr>
                <a:schemeClr val="dk1"/>
              </a:buClr>
              <a:buSzPts val="1100"/>
              <a:buFont typeface="Arial"/>
              <a:buNone/>
            </a:pPr>
            <a:r>
              <a:t/>
            </a:r>
            <a:endParaRPr sz="1400">
              <a:solidFill>
                <a:srgbClr val="434343"/>
              </a:solidFill>
            </a:endParaRPr>
          </a:p>
          <a:p>
            <a:pPr indent="-349250" lvl="0" marL="457200" rtl="0" algn="l">
              <a:spcBef>
                <a:spcPts val="400"/>
              </a:spcBef>
              <a:spcAft>
                <a:spcPts val="0"/>
              </a:spcAft>
              <a:buSzPts val="1900"/>
              <a:buChar char="-"/>
            </a:pPr>
            <a:r>
              <a:rPr lang="en" sz="1900">
                <a:solidFill>
                  <a:schemeClr val="dk1"/>
                </a:solidFill>
              </a:rPr>
              <a:t>What is Manufacturing (</a:t>
            </a:r>
            <a:r>
              <a:rPr lang="en" sz="1900" u="sng">
                <a:solidFill>
                  <a:schemeClr val="accent5"/>
                </a:solidFill>
                <a:hlinkClick r:id="rId4">
                  <a:extLst>
                    <a:ext uri="{A12FA001-AC4F-418D-AE19-62706E023703}">
                      <ahyp:hlinkClr val="tx"/>
                    </a:ext>
                  </a:extLst>
                </a:hlinkClick>
              </a:rPr>
              <a:t>LINK</a:t>
            </a:r>
            <a:r>
              <a:rPr lang="en" sz="1900">
                <a:solidFill>
                  <a:schemeClr val="dk1"/>
                </a:solidFill>
              </a:rPr>
              <a:t>)</a:t>
            </a:r>
            <a:endParaRPr sz="1900">
              <a:solidFill>
                <a:schemeClr val="dk1"/>
              </a:solidFill>
            </a:endParaRPr>
          </a:p>
          <a:p>
            <a:pPr indent="-349250" lvl="0" marL="457200" rtl="0" algn="l">
              <a:spcBef>
                <a:spcPts val="0"/>
              </a:spcBef>
              <a:spcAft>
                <a:spcPts val="0"/>
              </a:spcAft>
              <a:buSzPts val="1900"/>
              <a:buChar char="-"/>
            </a:pPr>
            <a:r>
              <a:rPr lang="en" sz="1900">
                <a:solidFill>
                  <a:schemeClr val="dk1"/>
                </a:solidFill>
              </a:rPr>
              <a:t>History of Manufacturing (</a:t>
            </a:r>
            <a:r>
              <a:rPr lang="en" sz="1900" u="sng">
                <a:solidFill>
                  <a:schemeClr val="accent5"/>
                </a:solidFill>
                <a:hlinkClick r:id="rId5">
                  <a:extLst>
                    <a:ext uri="{A12FA001-AC4F-418D-AE19-62706E023703}">
                      <ahyp:hlinkClr val="tx"/>
                    </a:ext>
                  </a:extLst>
                </a:hlinkClick>
              </a:rPr>
              <a:t>LINK</a:t>
            </a:r>
            <a:r>
              <a:rPr lang="en" sz="1900">
                <a:solidFill>
                  <a:schemeClr val="dk1"/>
                </a:solidFill>
              </a:rPr>
              <a:t>)</a:t>
            </a:r>
            <a:endParaRPr sz="1900">
              <a:solidFill>
                <a:schemeClr val="dk1"/>
              </a:solidFill>
            </a:endParaRPr>
          </a:p>
          <a:p>
            <a:pPr indent="-349250" lvl="0" marL="457200" rtl="0" algn="l">
              <a:spcBef>
                <a:spcPts val="0"/>
              </a:spcBef>
              <a:spcAft>
                <a:spcPts val="0"/>
              </a:spcAft>
              <a:buSzPts val="1900"/>
              <a:buChar char="-"/>
            </a:pPr>
            <a:r>
              <a:rPr lang="en" sz="1900">
                <a:solidFill>
                  <a:schemeClr val="dk1"/>
                </a:solidFill>
              </a:rPr>
              <a:t>New Trends in Manufacturing (Lean Manufacturing) (</a:t>
            </a:r>
            <a:r>
              <a:rPr lang="en" sz="1900" u="sng">
                <a:solidFill>
                  <a:schemeClr val="accent5"/>
                </a:solidFill>
                <a:hlinkClick r:id="rId6">
                  <a:extLst>
                    <a:ext uri="{A12FA001-AC4F-418D-AE19-62706E023703}">
                      <ahyp:hlinkClr val="tx"/>
                    </a:ext>
                  </a:extLst>
                </a:hlinkClick>
              </a:rPr>
              <a:t>LINK</a:t>
            </a:r>
            <a:r>
              <a:rPr lang="en" sz="1900">
                <a:solidFill>
                  <a:schemeClr val="dk1"/>
                </a:solidFill>
              </a:rPr>
              <a:t>)</a:t>
            </a:r>
            <a:endParaRPr sz="1900">
              <a:solidFill>
                <a:schemeClr val="dk1"/>
              </a:solidFill>
            </a:endParaRPr>
          </a:p>
          <a:p>
            <a:pPr indent="-349250" lvl="0" marL="457200" rtl="0" algn="l">
              <a:spcBef>
                <a:spcPts val="0"/>
              </a:spcBef>
              <a:spcAft>
                <a:spcPts val="0"/>
              </a:spcAft>
              <a:buSzPts val="1900"/>
              <a:buChar char="-"/>
            </a:pPr>
            <a:r>
              <a:rPr lang="en" sz="1900">
                <a:solidFill>
                  <a:schemeClr val="dk1"/>
                </a:solidFill>
              </a:rPr>
              <a:t>Toyota Kaizen Video (</a:t>
            </a:r>
            <a:r>
              <a:rPr lang="en" sz="1900" u="sng">
                <a:solidFill>
                  <a:schemeClr val="accent5"/>
                </a:solidFill>
                <a:hlinkClick r:id="rId7">
                  <a:extLst>
                    <a:ext uri="{A12FA001-AC4F-418D-AE19-62706E023703}">
                      <ahyp:hlinkClr val="tx"/>
                    </a:ext>
                  </a:extLst>
                </a:hlinkClick>
              </a:rPr>
              <a:t>LINK</a:t>
            </a:r>
            <a:r>
              <a:rPr lang="en" sz="1900">
                <a:solidFill>
                  <a:schemeClr val="dk1"/>
                </a:solidFill>
              </a:rPr>
              <a:t>)</a:t>
            </a:r>
            <a:endParaRPr sz="1900">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Century Gothic"/>
                <a:ea typeface="Century Gothic"/>
                <a:cs typeface="Century Gothic"/>
                <a:sym typeface="Century Gothic"/>
              </a:rPr>
              <a:t>Section 1: </a:t>
            </a:r>
            <a:br>
              <a:rPr lang="en">
                <a:latin typeface="Century Gothic"/>
                <a:ea typeface="Century Gothic"/>
                <a:cs typeface="Century Gothic"/>
                <a:sym typeface="Century Gothic"/>
              </a:rPr>
            </a:br>
            <a:r>
              <a:rPr lang="en">
                <a:latin typeface="Century Gothic"/>
                <a:ea typeface="Century Gothic"/>
                <a:cs typeface="Century Gothic"/>
                <a:sym typeface="Century Gothic"/>
              </a:rPr>
              <a:t>Teacher Resources</a:t>
            </a:r>
            <a:endParaRPr>
              <a:latin typeface="Century Gothic"/>
              <a:ea typeface="Century Gothic"/>
              <a:cs typeface="Century Gothic"/>
              <a:sym typeface="Century Gothic"/>
            </a:endParaRPr>
          </a:p>
        </p:txBody>
      </p:sp>
      <p:grpSp>
        <p:nvGrpSpPr>
          <p:cNvPr id="61" name="Google Shape;61;p14"/>
          <p:cNvGrpSpPr/>
          <p:nvPr/>
        </p:nvGrpSpPr>
        <p:grpSpPr>
          <a:xfrm>
            <a:off x="311695" y="-8"/>
            <a:ext cx="8832305" cy="4941758"/>
            <a:chOff x="311695" y="-8"/>
            <a:chExt cx="8832305" cy="4941758"/>
          </a:xfrm>
        </p:grpSpPr>
        <p:pic>
          <p:nvPicPr>
            <p:cNvPr id="62" name="Google Shape;62;p14"/>
            <p:cNvPicPr preferRelativeResize="0"/>
            <p:nvPr/>
          </p:nvPicPr>
          <p:blipFill>
            <a:blip r:embed="rId3">
              <a:alphaModFix/>
            </a:blip>
            <a:stretch>
              <a:fillRect/>
            </a:stretch>
          </p:blipFill>
          <p:spPr>
            <a:xfrm>
              <a:off x="311695" y="-8"/>
              <a:ext cx="3447280" cy="1039575"/>
            </a:xfrm>
            <a:prstGeom prst="rect">
              <a:avLst/>
            </a:prstGeom>
            <a:noFill/>
            <a:ln>
              <a:noFill/>
            </a:ln>
          </p:spPr>
        </p:pic>
        <p:pic>
          <p:nvPicPr>
            <p:cNvPr id="63" name="Google Shape;63;p14"/>
            <p:cNvPicPr preferRelativeResize="0"/>
            <p:nvPr/>
          </p:nvPicPr>
          <p:blipFill>
            <a:blip r:embed="rId4">
              <a:alphaModFix/>
            </a:blip>
            <a:stretch>
              <a:fillRect/>
            </a:stretch>
          </p:blipFill>
          <p:spPr>
            <a:xfrm>
              <a:off x="421149" y="3626725"/>
              <a:ext cx="2178949" cy="1315024"/>
            </a:xfrm>
            <a:prstGeom prst="rect">
              <a:avLst/>
            </a:prstGeom>
            <a:noFill/>
            <a:ln>
              <a:noFill/>
            </a:ln>
          </p:spPr>
        </p:pic>
        <p:grpSp>
          <p:nvGrpSpPr>
            <p:cNvPr id="64" name="Google Shape;64;p14"/>
            <p:cNvGrpSpPr/>
            <p:nvPr/>
          </p:nvGrpSpPr>
          <p:grpSpPr>
            <a:xfrm>
              <a:off x="5559900" y="3942850"/>
              <a:ext cx="3584100" cy="998900"/>
              <a:chOff x="5827475" y="4141275"/>
              <a:chExt cx="3584100" cy="998900"/>
            </a:xfrm>
          </p:grpSpPr>
          <p:sp>
            <p:nvSpPr>
              <p:cNvPr id="65" name="Google Shape;65;p14"/>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Explore more at ovin-navigator.ca</a:t>
                </a:r>
                <a:endParaRPr b="1">
                  <a:latin typeface="Montserrat"/>
                  <a:ea typeface="Montserrat"/>
                  <a:cs typeface="Montserrat"/>
                  <a:sym typeface="Montserrat"/>
                </a:endParaRPr>
              </a:p>
            </p:txBody>
          </p:sp>
          <p:pic>
            <p:nvPicPr>
              <p:cNvPr id="66" name="Google Shape;66;p14"/>
              <p:cNvPicPr preferRelativeResize="0"/>
              <p:nvPr/>
            </p:nvPicPr>
            <p:blipFill>
              <a:blip r:embed="rId5">
                <a:alphaModFix/>
              </a:blip>
              <a:stretch>
                <a:fillRect/>
              </a:stretch>
            </p:blipFill>
            <p:spPr>
              <a:xfrm>
                <a:off x="6105374" y="4141275"/>
                <a:ext cx="2858549" cy="598700"/>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rPr>
              <a:t>What is OVIN? </a:t>
            </a:r>
            <a:endParaRPr sz="2800">
              <a:solidFill>
                <a:srgbClr val="000000"/>
              </a:solidFill>
            </a:endParaRPr>
          </a:p>
        </p:txBody>
      </p:sp>
      <p:sp>
        <p:nvSpPr>
          <p:cNvPr id="72" name="Google Shape;72;p15"/>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spcBef>
                <a:spcPts val="0"/>
              </a:spcBef>
              <a:spcAft>
                <a:spcPts val="0"/>
              </a:spcAft>
              <a:buClr>
                <a:schemeClr val="dk1"/>
              </a:buClr>
              <a:buSzPct val="35921"/>
              <a:buFont typeface="Arial"/>
              <a:buNone/>
            </a:pPr>
            <a:r>
              <a:rPr lang="en" sz="3062">
                <a:solidFill>
                  <a:schemeClr val="dk1"/>
                </a:solidFill>
                <a:highlight>
                  <a:schemeClr val="lt1"/>
                </a:highlight>
              </a:rPr>
              <a:t>The automotive industry is undergoing a significant shift, with technological advances and evolving mobility preferences redefining its future. Through the Ontario Vehicle Innovation Network (OVIN), Ontario is at the forefront of this transformation. OVIN capitalizes on the economic potential of advanced automotive technologies and smart mobility solutions such as connected and autonomous vehicles (C/AVs), and electric and low-carbon vehicle technologies, while enabling the province’s transportation and infrastructure networks to plan for and adapt to this evolution.</a:t>
            </a:r>
            <a:endParaRPr sz="3062">
              <a:solidFill>
                <a:schemeClr val="dk1"/>
              </a:solidFill>
              <a:highlight>
                <a:schemeClr val="lt1"/>
              </a:highlight>
            </a:endParaRPr>
          </a:p>
          <a:p>
            <a:pPr indent="0" lvl="0" marL="0" rtl="0" algn="l">
              <a:spcBef>
                <a:spcPts val="0"/>
              </a:spcBef>
              <a:spcAft>
                <a:spcPts val="0"/>
              </a:spcAft>
              <a:buClr>
                <a:schemeClr val="dk1"/>
              </a:buClr>
              <a:buSzPct val="47328"/>
              <a:buFont typeface="Arial"/>
              <a:buNone/>
            </a:pPr>
            <a:r>
              <a:t/>
            </a:r>
            <a:endParaRPr sz="2324">
              <a:solidFill>
                <a:schemeClr val="dk1"/>
              </a:solidFill>
              <a:highlight>
                <a:schemeClr val="lt1"/>
              </a:highlight>
            </a:endParaRPr>
          </a:p>
          <a:p>
            <a:pPr indent="0" lvl="0" marL="0" rtl="0" algn="l">
              <a:spcBef>
                <a:spcPts val="0"/>
              </a:spcBef>
              <a:spcAft>
                <a:spcPts val="0"/>
              </a:spcAft>
              <a:buClr>
                <a:schemeClr val="dk1"/>
              </a:buClr>
              <a:buSzPct val="37719"/>
              <a:buFont typeface="Arial"/>
              <a:buNone/>
            </a:pPr>
            <a:r>
              <a:t/>
            </a:r>
            <a:endParaRPr sz="2916">
              <a:solidFill>
                <a:schemeClr val="dk1"/>
              </a:solidFill>
              <a:highlight>
                <a:schemeClr val="lt1"/>
              </a:highlight>
            </a:endParaRPr>
          </a:p>
          <a:p>
            <a:pPr indent="0" lvl="0" marL="0" rtl="0" algn="l">
              <a:spcBef>
                <a:spcPts val="0"/>
              </a:spcBef>
              <a:spcAft>
                <a:spcPts val="0"/>
              </a:spcAft>
              <a:buClr>
                <a:schemeClr val="dk1"/>
              </a:buClr>
              <a:buSzPct val="37719"/>
              <a:buFont typeface="Arial"/>
              <a:buNone/>
            </a:pPr>
            <a:r>
              <a:rPr lang="en" sz="2916" u="sng">
                <a:solidFill>
                  <a:schemeClr val="accent5"/>
                </a:solidFill>
                <a:highlight>
                  <a:schemeClr val="lt1"/>
                </a:highlight>
                <a:hlinkClick r:id="rId4">
                  <a:extLst>
                    <a:ext uri="{A12FA001-AC4F-418D-AE19-62706E023703}">
                      <ahyp:hlinkClr val="tx"/>
                    </a:ext>
                  </a:extLst>
                </a:hlinkClick>
              </a:rPr>
              <a:t>OVIN’s Talent Strategy and Roadmap - Please Watch with your students. </a:t>
            </a:r>
            <a:endParaRPr sz="2916">
              <a:solidFill>
                <a:schemeClr val="dk1"/>
              </a:solidFill>
              <a:highlight>
                <a:schemeClr val="lt1"/>
              </a:highlight>
            </a:endParaRPr>
          </a:p>
          <a:p>
            <a:pPr indent="0" lvl="0" marL="0" rtl="0" algn="l">
              <a:spcBef>
                <a:spcPts val="0"/>
              </a:spcBef>
              <a:spcAft>
                <a:spcPts val="0"/>
              </a:spcAft>
              <a:buClr>
                <a:schemeClr val="dk1"/>
              </a:buClr>
              <a:buSzPct val="37719"/>
              <a:buFont typeface="Arial"/>
              <a:buNone/>
            </a:pPr>
            <a:r>
              <a:t/>
            </a:r>
            <a:endParaRPr sz="2916">
              <a:solidFill>
                <a:schemeClr val="dk1"/>
              </a:solidFill>
              <a:highlight>
                <a:schemeClr val="lt1"/>
              </a:highlight>
            </a:endParaRPr>
          </a:p>
          <a:p>
            <a:pPr indent="0" lvl="0" marL="0" rtl="0" algn="l">
              <a:spcBef>
                <a:spcPts val="0"/>
              </a:spcBef>
              <a:spcAft>
                <a:spcPts val="0"/>
              </a:spcAft>
              <a:buClr>
                <a:schemeClr val="dk1"/>
              </a:buClr>
              <a:buSzPct val="37719"/>
              <a:buFont typeface="Arial"/>
              <a:buNone/>
            </a:pPr>
            <a:r>
              <a:rPr lang="en" sz="2916" u="sng">
                <a:solidFill>
                  <a:schemeClr val="accent5"/>
                </a:solidFill>
                <a:highlight>
                  <a:schemeClr val="lt1"/>
                </a:highlight>
                <a:hlinkClick r:id="rId5">
                  <a:extLst>
                    <a:ext uri="{A12FA001-AC4F-418D-AE19-62706E023703}">
                      <ahyp:hlinkClr val="tx"/>
                    </a:ext>
                  </a:extLst>
                </a:hlinkClick>
              </a:rPr>
              <a:t>Ontario Government news Release introducing OVIN</a:t>
            </a:r>
            <a:endParaRPr b="1" sz="3266">
              <a:solidFill>
                <a:srgbClr val="133C55"/>
              </a:solidFill>
              <a:highlight>
                <a:srgbClr val="F2FAFF"/>
              </a:highlight>
            </a:endParaRPr>
          </a:p>
          <a:p>
            <a:pPr indent="0" lvl="0" marL="0" rtl="0" algn="l">
              <a:spcBef>
                <a:spcPts val="0"/>
              </a:spcBef>
              <a:spcAft>
                <a:spcPts val="0"/>
              </a:spcAft>
              <a:buClr>
                <a:schemeClr val="dk1"/>
              </a:buClr>
              <a:buSzPct val="33677"/>
              <a:buFont typeface="Arial"/>
              <a:buNone/>
            </a:pPr>
            <a:r>
              <a:t/>
            </a:r>
            <a:endParaRPr b="1" sz="3266">
              <a:solidFill>
                <a:srgbClr val="133C55"/>
              </a:solidFill>
              <a:highlight>
                <a:srgbClr val="F2FAFF"/>
              </a:highlight>
            </a:endParaRPr>
          </a:p>
          <a:p>
            <a:pPr indent="0" lvl="0" marL="0" rtl="0" algn="l">
              <a:lnSpc>
                <a:spcPct val="115000"/>
              </a:lnSpc>
              <a:spcBef>
                <a:spcPts val="0"/>
              </a:spcBef>
              <a:spcAft>
                <a:spcPts val="0"/>
              </a:spcAft>
              <a:buClr>
                <a:schemeClr val="dk1"/>
              </a:buClr>
              <a:buSzPct val="37083"/>
              <a:buFont typeface="Arial"/>
              <a:buNone/>
            </a:pPr>
            <a:r>
              <a:rPr lang="en" sz="2966" u="sng">
                <a:solidFill>
                  <a:schemeClr val="accent5"/>
                </a:solidFill>
                <a:hlinkClick r:id="rId6">
                  <a:extLst>
                    <a:ext uri="{A12FA001-AC4F-418D-AE19-62706E023703}">
                      <ahyp:hlinkClr val="tx"/>
                    </a:ext>
                  </a:extLst>
                </a:hlinkClick>
              </a:rPr>
              <a:t>Who is OVIN - Click here to read about the five main objectives of ovin and who they are!</a:t>
            </a:r>
            <a:endParaRPr b="1" sz="3266">
              <a:solidFill>
                <a:srgbClr val="133C55"/>
              </a:solidFill>
              <a:highlight>
                <a:srgbClr val="F2FAFF"/>
              </a:highlight>
            </a:endParaRPr>
          </a:p>
          <a:p>
            <a:pPr indent="0" lvl="0" marL="0" rtl="0" algn="l">
              <a:lnSpc>
                <a:spcPct val="115000"/>
              </a:lnSpc>
              <a:spcBef>
                <a:spcPts val="1200"/>
              </a:spcBef>
              <a:spcAft>
                <a:spcPts val="0"/>
              </a:spcAft>
              <a:buClr>
                <a:schemeClr val="dk1"/>
              </a:buClr>
              <a:buSzPct val="37083"/>
              <a:buFont typeface="Arial"/>
              <a:buNone/>
            </a:pPr>
            <a:r>
              <a:rPr lang="en" sz="2966" u="sng">
                <a:solidFill>
                  <a:schemeClr val="accent5"/>
                </a:solidFill>
                <a:hlinkClick r:id="rId7">
                  <a:extLst>
                    <a:ext uri="{A12FA001-AC4F-418D-AE19-62706E023703}">
                      <ahyp:hlinkClr val="tx"/>
                    </a:ext>
                  </a:extLst>
                </a:hlinkClick>
              </a:rPr>
              <a:t>Key facts and segments of of OVIN as well as interesting stats on careers.</a:t>
            </a:r>
            <a:endParaRPr sz="3654">
              <a:highlight>
                <a:srgbClr val="FFFFFF"/>
              </a:highlight>
            </a:endParaRPr>
          </a:p>
          <a:p>
            <a:pPr indent="0" lvl="0" marL="457200" rtl="0" algn="l">
              <a:lnSpc>
                <a:spcPct val="120000"/>
              </a:lnSpc>
              <a:spcBef>
                <a:spcPts val="1200"/>
              </a:spcBef>
              <a:spcAft>
                <a:spcPts val="0"/>
              </a:spcAft>
              <a:buNone/>
            </a:pPr>
            <a:r>
              <a:t/>
            </a:r>
            <a:endParaRPr sz="1500">
              <a:solidFill>
                <a:srgbClr val="212529"/>
              </a:solidFill>
              <a:highlight>
                <a:srgbClr val="F2FAFF"/>
              </a:highlight>
            </a:endParaRPr>
          </a:p>
          <a:p>
            <a:pPr indent="0" lvl="0" marL="457200" rtl="0" algn="l">
              <a:lnSpc>
                <a:spcPct val="150000"/>
              </a:lnSpc>
              <a:spcBef>
                <a:spcPts val="1200"/>
              </a:spcBef>
              <a:spcAft>
                <a:spcPts val="1200"/>
              </a:spcAft>
              <a:buNone/>
            </a:pPr>
            <a:r>
              <a:t/>
            </a:r>
            <a:endParaRPr sz="1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Plan and Teacher Resources</a:t>
            </a:r>
            <a:endParaRPr/>
          </a:p>
        </p:txBody>
      </p:sp>
      <p:sp>
        <p:nvSpPr>
          <p:cNvPr id="78" name="Google Shape;78;p16"/>
          <p:cNvSpPr txBox="1"/>
          <p:nvPr/>
        </p:nvSpPr>
        <p:spPr>
          <a:xfrm>
            <a:off x="446775" y="3633775"/>
            <a:ext cx="85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 name="Google Shape;79;p16"/>
          <p:cNvSpPr txBox="1"/>
          <p:nvPr/>
        </p:nvSpPr>
        <p:spPr>
          <a:xfrm>
            <a:off x="501050" y="1206625"/>
            <a:ext cx="7965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Use this</a:t>
            </a:r>
            <a:r>
              <a:rPr lang="en" sz="2200"/>
              <a:t> </a:t>
            </a:r>
            <a:r>
              <a:rPr lang="en" sz="1600" u="sng">
                <a:solidFill>
                  <a:schemeClr val="hlink"/>
                </a:solidFill>
                <a:hlinkClick r:id="rId4"/>
              </a:rPr>
              <a:t>LINK</a:t>
            </a:r>
            <a:r>
              <a:rPr lang="en" sz="2200"/>
              <a:t> </a:t>
            </a:r>
            <a:r>
              <a:rPr lang="en"/>
              <a:t>to navigate this lesson, materials, and instructions.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 and Evaluation</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hlink"/>
                </a:solidFill>
                <a:hlinkClick r:id="rId4"/>
              </a:rPr>
              <a:t>Rubric for Lean Pizza Shop Project &amp; Justification Journal </a:t>
            </a:r>
            <a:endParaRPr>
              <a:solidFill>
                <a:schemeClr val="dk1"/>
              </a:solidFill>
            </a:endParaRPr>
          </a:p>
          <a:p>
            <a:pPr indent="-342900" lvl="0" marL="457200" rtl="0" algn="l">
              <a:spcBef>
                <a:spcPts val="0"/>
              </a:spcBef>
              <a:spcAft>
                <a:spcPts val="0"/>
              </a:spcAft>
              <a:buSzPts val="1800"/>
              <a:buChar char="-"/>
            </a:pPr>
            <a:r>
              <a:rPr lang="en" u="sng">
                <a:solidFill>
                  <a:schemeClr val="hlink"/>
                </a:solidFill>
                <a:hlinkClick r:id="rId5"/>
              </a:rPr>
              <a:t>Brainstorm: Applying Lean into our School and Community</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Exemplars</a:t>
            </a:r>
            <a:endParaRPr/>
          </a:p>
        </p:txBody>
      </p:sp>
      <p:sp>
        <p:nvSpPr>
          <p:cNvPr id="91" name="Google Shape;91;p18"/>
          <p:cNvSpPr txBox="1"/>
          <p:nvPr/>
        </p:nvSpPr>
        <p:spPr>
          <a:xfrm>
            <a:off x="3725700" y="3339725"/>
            <a:ext cx="178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2" name="Google Shape;92;p18"/>
          <p:cNvSpPr txBox="1"/>
          <p:nvPr/>
        </p:nvSpPr>
        <p:spPr>
          <a:xfrm>
            <a:off x="3985625" y="3301125"/>
            <a:ext cx="453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This is a photo of a students completed pizza shop floor plan." id="93" name="Google Shape;93;p18" title="Project Examplar"/>
          <p:cNvPicPr preferRelativeResize="0"/>
          <p:nvPr/>
        </p:nvPicPr>
        <p:blipFill>
          <a:blip r:embed="rId4">
            <a:alphaModFix/>
          </a:blip>
          <a:stretch>
            <a:fillRect/>
          </a:stretch>
        </p:blipFill>
        <p:spPr>
          <a:xfrm>
            <a:off x="2223038" y="1017726"/>
            <a:ext cx="4785531" cy="35891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Outside Resources and References</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u="sng">
                <a:solidFill>
                  <a:schemeClr val="accent5"/>
                </a:solidFill>
                <a:hlinkClick r:id="rId4">
                  <a:extLst>
                    <a:ext uri="{A12FA001-AC4F-418D-AE19-62706E023703}">
                      <ahyp:hlinkClr val="tx"/>
                    </a:ext>
                  </a:extLst>
                </a:hlinkClick>
              </a:rPr>
              <a:t>21st Century Competencies: Foundation Document for Discussion. Phase 1: Towards Defining 21st Century Competencies for Ontario, Winter 2016 Edition, 2016 </a:t>
            </a:r>
            <a:endParaRPr>
              <a:solidFill>
                <a:schemeClr val="dk1"/>
              </a:solidFill>
            </a:endParaRPr>
          </a:p>
          <a:p>
            <a:pPr indent="-342900" lvl="0" marL="457200" rtl="0" algn="l">
              <a:spcBef>
                <a:spcPts val="0"/>
              </a:spcBef>
              <a:spcAft>
                <a:spcPts val="0"/>
              </a:spcAft>
              <a:buClr>
                <a:schemeClr val="dk1"/>
              </a:buClr>
              <a:buSzPts val="1800"/>
              <a:buChar char="-"/>
            </a:pPr>
            <a:r>
              <a:rPr lang="en" u="sng">
                <a:solidFill>
                  <a:schemeClr val="accent5"/>
                </a:solidFill>
                <a:hlinkClick r:id="rId5">
                  <a:extLst>
                    <a:ext uri="{A12FA001-AC4F-418D-AE19-62706E023703}">
                      <ahyp:hlinkClr val="tx"/>
                    </a:ext>
                  </a:extLst>
                </a:hlinkClick>
              </a:rPr>
              <a:t>Growing Success: Assessment, Evaluation, and Reporting in Ontario Schools, First Edition, Covering Grades 1 to 12, 2010 </a:t>
            </a:r>
            <a:endParaRPr>
              <a:solidFill>
                <a:schemeClr val="dk1"/>
              </a:solidFill>
            </a:endParaRPr>
          </a:p>
          <a:p>
            <a:pPr indent="-342900" lvl="0" marL="457200" rtl="0" algn="l">
              <a:spcBef>
                <a:spcPts val="0"/>
              </a:spcBef>
              <a:spcAft>
                <a:spcPts val="0"/>
              </a:spcAft>
              <a:buClr>
                <a:schemeClr val="dk1"/>
              </a:buClr>
              <a:buSzPts val="1800"/>
              <a:buChar char="-"/>
            </a:pPr>
            <a:r>
              <a:rPr lang="en" u="sng">
                <a:solidFill>
                  <a:schemeClr val="accent5"/>
                </a:solidFill>
                <a:hlinkClick r:id="rId6">
                  <a:extLst>
                    <a:ext uri="{A12FA001-AC4F-418D-AE19-62706E023703}">
                      <ahyp:hlinkClr val="tx"/>
                    </a:ext>
                  </a:extLst>
                </a:hlinkClick>
              </a:rPr>
              <a:t>The Ontario Curriculum, Grades 9 and 10: Technological Education, 2009 (revised) </a:t>
            </a:r>
            <a:endParaRPr sz="2000">
              <a:solidFill>
                <a:schemeClr val="dk1"/>
              </a:solidFill>
            </a:endParaRPr>
          </a:p>
        </p:txBody>
      </p:sp>
      <p:sp>
        <p:nvSpPr>
          <p:cNvPr id="100" name="Google Shape;100;p19"/>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Section 2: </a:t>
            </a:r>
            <a:br>
              <a:rPr lang="en"/>
            </a:br>
            <a:r>
              <a:rPr lang="en"/>
              <a:t>Student Lesson</a:t>
            </a:r>
            <a:endParaRPr/>
          </a:p>
        </p:txBody>
      </p:sp>
      <p:grpSp>
        <p:nvGrpSpPr>
          <p:cNvPr id="106" name="Google Shape;106;p20"/>
          <p:cNvGrpSpPr/>
          <p:nvPr/>
        </p:nvGrpSpPr>
        <p:grpSpPr>
          <a:xfrm>
            <a:off x="311695" y="-8"/>
            <a:ext cx="8832305" cy="4941758"/>
            <a:chOff x="311695" y="-8"/>
            <a:chExt cx="8832305" cy="4941758"/>
          </a:xfrm>
        </p:grpSpPr>
        <p:pic>
          <p:nvPicPr>
            <p:cNvPr id="107" name="Google Shape;107;p20"/>
            <p:cNvPicPr preferRelativeResize="0"/>
            <p:nvPr/>
          </p:nvPicPr>
          <p:blipFill>
            <a:blip r:embed="rId3">
              <a:alphaModFix/>
            </a:blip>
            <a:stretch>
              <a:fillRect/>
            </a:stretch>
          </p:blipFill>
          <p:spPr>
            <a:xfrm>
              <a:off x="311695" y="-8"/>
              <a:ext cx="3447280" cy="1039575"/>
            </a:xfrm>
            <a:prstGeom prst="rect">
              <a:avLst/>
            </a:prstGeom>
            <a:noFill/>
            <a:ln>
              <a:noFill/>
            </a:ln>
          </p:spPr>
        </p:pic>
        <p:pic>
          <p:nvPicPr>
            <p:cNvPr id="108" name="Google Shape;108;p20"/>
            <p:cNvPicPr preferRelativeResize="0"/>
            <p:nvPr/>
          </p:nvPicPr>
          <p:blipFill>
            <a:blip r:embed="rId4">
              <a:alphaModFix/>
            </a:blip>
            <a:stretch>
              <a:fillRect/>
            </a:stretch>
          </p:blipFill>
          <p:spPr>
            <a:xfrm>
              <a:off x="421149" y="3626725"/>
              <a:ext cx="2178949" cy="1315024"/>
            </a:xfrm>
            <a:prstGeom prst="rect">
              <a:avLst/>
            </a:prstGeom>
            <a:noFill/>
            <a:ln>
              <a:noFill/>
            </a:ln>
          </p:spPr>
        </p:pic>
        <p:grpSp>
          <p:nvGrpSpPr>
            <p:cNvPr id="109" name="Google Shape;109;p20"/>
            <p:cNvGrpSpPr/>
            <p:nvPr/>
          </p:nvGrpSpPr>
          <p:grpSpPr>
            <a:xfrm>
              <a:off x="5559900" y="3942850"/>
              <a:ext cx="3584100" cy="998900"/>
              <a:chOff x="5827475" y="4141275"/>
              <a:chExt cx="3584100" cy="998900"/>
            </a:xfrm>
          </p:grpSpPr>
          <p:sp>
            <p:nvSpPr>
              <p:cNvPr id="110" name="Google Shape;110;p20"/>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Explore more at ovin-navigator.ca</a:t>
                </a:r>
                <a:endParaRPr b="1">
                  <a:latin typeface="Montserrat"/>
                  <a:ea typeface="Montserrat"/>
                  <a:cs typeface="Montserrat"/>
                  <a:sym typeface="Montserrat"/>
                </a:endParaRPr>
              </a:p>
            </p:txBody>
          </p:sp>
          <p:pic>
            <p:nvPicPr>
              <p:cNvPr id="111" name="Google Shape;111;p20"/>
              <p:cNvPicPr preferRelativeResize="0"/>
              <p:nvPr/>
            </p:nvPicPr>
            <p:blipFill>
              <a:blip r:embed="rId5">
                <a:alphaModFix/>
              </a:blip>
              <a:stretch>
                <a:fillRect/>
              </a:stretch>
            </p:blipFill>
            <p:spPr>
              <a:xfrm>
                <a:off x="6105374" y="4141275"/>
                <a:ext cx="2858549" cy="598700"/>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1 - Lean Manufacturing Intro Slideshow</a:t>
            </a:r>
            <a:endParaRPr/>
          </a:p>
        </p:txBody>
      </p:sp>
      <p:sp>
        <p:nvSpPr>
          <p:cNvPr id="117" name="Google Shape;11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400">
                <a:solidFill>
                  <a:schemeClr val="dk1"/>
                </a:solidFill>
              </a:rPr>
              <a:t>Together as a class go through the </a:t>
            </a:r>
            <a:r>
              <a:rPr lang="en" sz="1400" u="sng">
                <a:solidFill>
                  <a:srgbClr val="1155CC"/>
                </a:solidFill>
                <a:hlinkClick r:id="rId4">
                  <a:extLst>
                    <a:ext uri="{A12FA001-AC4F-418D-AE19-62706E023703}">
                      <ahyp:hlinkClr val="tx"/>
                    </a:ext>
                  </a:extLst>
                </a:hlinkClick>
              </a:rPr>
              <a:t>i</a:t>
            </a:r>
            <a:r>
              <a:rPr lang="en" sz="1400" u="sng">
                <a:solidFill>
                  <a:schemeClr val="accent5"/>
                </a:solidFill>
                <a:hlinkClick r:id="rId5">
                  <a:extLst>
                    <a:ext uri="{A12FA001-AC4F-418D-AE19-62706E023703}">
                      <ahyp:hlinkClr val="tx"/>
                    </a:ext>
                  </a:extLst>
                </a:hlinkClick>
              </a:rPr>
              <a:t>ntroductory slideshow</a:t>
            </a:r>
            <a:r>
              <a:rPr lang="en" sz="1400">
                <a:solidFill>
                  <a:schemeClr val="dk1"/>
                </a:solidFill>
              </a:rPr>
              <a:t>. Use this slideshow to introduce and cue discussions around manufacturing and the development of Lean Manufacturing with the aid of the slides and supplementary videos.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At the end of the slideshow, have students break into 5 groups. Assign each group one of the 5S’ (Sort, Set in Order, Shine, Standardize, and Sustain). Each group should research and define what their ‘S’ means and examples of how/where it has been incorporated in manufacturing. Each group should write their research on a poster to display around the class for the duration of this project and share/present their findings with their classmates.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Time required</a:t>
            </a:r>
            <a:r>
              <a:rPr lang="en" sz="1400">
                <a:solidFill>
                  <a:schemeClr val="dk1"/>
                </a:solidFill>
              </a:rPr>
              <a:t>: 50-100 minutes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Materials/equipment needed</a:t>
            </a:r>
            <a:r>
              <a:rPr lang="en" sz="1400">
                <a:solidFill>
                  <a:schemeClr val="dk1"/>
                </a:solidFill>
              </a:rPr>
              <a:t>: Projector, poster board/paper, and markers</a:t>
            </a:r>
            <a:endParaRPr sz="1400">
              <a:solidFill>
                <a:schemeClr val="dk1"/>
              </a:solidFill>
            </a:endParaRPr>
          </a:p>
          <a:p>
            <a:pPr indent="0" lvl="0" marL="457200" rtl="0" algn="l">
              <a:spcBef>
                <a:spcPts val="0"/>
              </a:spcBef>
              <a:spcAft>
                <a:spcPts val="120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