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2"/>
  </p:notesMasterIdLst>
  <p:handoutMasterIdLst>
    <p:handoutMasterId r:id="rId33"/>
  </p:handoutMasterIdLst>
  <p:sldIdLst>
    <p:sldId id="256" r:id="rId5"/>
    <p:sldId id="282" r:id="rId6"/>
    <p:sldId id="258" r:id="rId7"/>
    <p:sldId id="259" r:id="rId8"/>
    <p:sldId id="266" r:id="rId9"/>
    <p:sldId id="260" r:id="rId10"/>
    <p:sldId id="267" r:id="rId11"/>
    <p:sldId id="264"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61" r:id="rId26"/>
    <p:sldId id="285" r:id="rId27"/>
    <p:sldId id="286" r:id="rId28"/>
    <p:sldId id="287" r:id="rId29"/>
    <p:sldId id="288" r:id="rId30"/>
    <p:sldId id="284"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4291" autoAdjust="0"/>
  </p:normalViewPr>
  <p:slideViewPr>
    <p:cSldViewPr snapToGrid="0" showGuides="1">
      <p:cViewPr varScale="1">
        <p:scale>
          <a:sx n="86" d="100"/>
          <a:sy n="86" d="100"/>
        </p:scale>
        <p:origin x="365" y="67"/>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24.04.2023</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24.04.2023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escoffier.edu/blog/world-food-drink/a-brief-history-of-the-michelin-guide/" TargetMode="External"/><Relationship Id="rId2" Type="http://schemas.openxmlformats.org/officeDocument/2006/relationships/hyperlink" Target="https://www.aaa.com/diamonds/diamond-awards" TargetMode="External"/><Relationship Id="rId1" Type="http://schemas.openxmlformats.org/officeDocument/2006/relationships/slideLayout" Target="../slideLayouts/slideLayout13.xml"/><Relationship Id="rId6" Type="http://schemas.openxmlformats.org/officeDocument/2006/relationships/hyperlink" Target="https://www.forbestravelguide.com/award-winners" TargetMode="External"/><Relationship Id="rId5" Type="http://schemas.openxmlformats.org/officeDocument/2006/relationships/hyperlink" Target="https://guide.michelin.com/" TargetMode="External"/><Relationship Id="rId4" Type="http://schemas.openxmlformats.org/officeDocument/2006/relationships/hyperlink" Target="https://www.forb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video" Target="https://www.youtube.com/embed/28vB_M3Ofdw"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iMPcadLxCZw" TargetMode="External"/><Relationship Id="rId1" Type="http://schemas.openxmlformats.org/officeDocument/2006/relationships/video" Target="https://www.youtube.com/embed/Ndiu385V_wU" TargetMode="Externa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video" Target="https://www.youtube.com/embed/EsIPMZWdfoc"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366562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104276" y="264695"/>
            <a:ext cx="5991724" cy="2687053"/>
          </a:xfrm>
        </p:spPr>
        <p:txBody>
          <a:bodyPr/>
          <a:lstStyle/>
          <a:p>
            <a:pPr algn="ctr"/>
            <a:r>
              <a:rPr lang="en-US" sz="3200" dirty="0"/>
              <a:t>COMMON SYMBOLS USED FOR CLASSIFICATION  IN THE TOURISM INDUSTRY</a:t>
            </a:r>
            <a:endParaRPr lang="ru-RU" sz="32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04276" y="3953866"/>
            <a:ext cx="4371471" cy="1902016"/>
          </a:xfrm>
        </p:spPr>
        <p:txBody>
          <a:bodyPr/>
          <a:lstStyle/>
          <a:p>
            <a:pPr algn="ctr"/>
            <a:r>
              <a:rPr lang="en-US" dirty="0"/>
              <a:t>Forbes Travel Guide</a:t>
            </a:r>
            <a:endParaRPr lang="ru-RU" dirty="0"/>
          </a:p>
          <a:p>
            <a:pPr algn="ctr"/>
            <a:r>
              <a:rPr lang="en-US" dirty="0"/>
              <a:t>Michelin Guide</a:t>
            </a:r>
          </a:p>
          <a:p>
            <a:pPr algn="ctr"/>
            <a:r>
              <a:rPr lang="en-US" dirty="0"/>
              <a:t>CAA/AAA</a:t>
            </a:r>
          </a:p>
        </p:txBody>
      </p:sp>
      <p:sp>
        <p:nvSpPr>
          <p:cNvPr id="6" name="Text Placeholder 5"/>
          <p:cNvSpPr>
            <a:spLocks noGrp="1"/>
          </p:cNvSpPr>
          <p:nvPr>
            <p:ph type="body" sz="quarter" idx="20"/>
          </p:nvPr>
        </p:nvSpPr>
        <p:spPr>
          <a:xfrm>
            <a:off x="104276" y="6289978"/>
            <a:ext cx="2999872" cy="324417"/>
          </a:xfrm>
        </p:spPr>
        <p:txBody>
          <a:bodyPr/>
          <a:lstStyle/>
          <a:p>
            <a:r>
              <a:rPr lang="en-CA" sz="2000" dirty="0"/>
              <a:t>The 8 Sectors of Tourism</a:t>
            </a:r>
          </a:p>
        </p:txBody>
      </p:sp>
    </p:spTree>
    <p:extLst>
      <p:ext uri="{BB962C8B-B14F-4D97-AF65-F5344CB8AC3E}">
        <p14:creationId xmlns:p14="http://schemas.microsoft.com/office/powerpoint/2010/main" val="361050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10</a:t>
            </a:fld>
            <a:endParaRPr lang="ru-RU" dirty="0"/>
          </a:p>
        </p:txBody>
      </p:sp>
      <p:sp>
        <p:nvSpPr>
          <p:cNvPr id="3" name="Title 2"/>
          <p:cNvSpPr>
            <a:spLocks noGrp="1"/>
          </p:cNvSpPr>
          <p:nvPr>
            <p:ph type="title"/>
          </p:nvPr>
        </p:nvSpPr>
        <p:spPr>
          <a:xfrm>
            <a:off x="310552" y="1000664"/>
            <a:ext cx="4461474" cy="801632"/>
          </a:xfrm>
        </p:spPr>
        <p:txBody>
          <a:bodyPr>
            <a:normAutofit fontScale="90000"/>
          </a:bodyPr>
          <a:lstStyle/>
          <a:p>
            <a:pPr algn="ctr"/>
            <a:r>
              <a:rPr lang="en-CA" dirty="0"/>
              <a:t>MICHELIN  1 STAR</a:t>
            </a:r>
            <a:br>
              <a:rPr lang="en-CA" dirty="0"/>
            </a:br>
            <a:r>
              <a:rPr lang="en-CA" dirty="0"/>
              <a:t>MEANING</a:t>
            </a:r>
          </a:p>
        </p:txBody>
      </p:sp>
      <p:sp>
        <p:nvSpPr>
          <p:cNvPr id="4" name="Text Placeholder 3"/>
          <p:cNvSpPr>
            <a:spLocks noGrp="1"/>
          </p:cNvSpPr>
          <p:nvPr>
            <p:ph type="body" sz="half" idx="2"/>
          </p:nvPr>
        </p:nvSpPr>
        <p:spPr>
          <a:xfrm>
            <a:off x="839788" y="2559284"/>
            <a:ext cx="3932237" cy="1408868"/>
          </a:xfrm>
        </p:spPr>
        <p:txBody>
          <a:bodyPr>
            <a:normAutofit/>
          </a:bodyPr>
          <a:lstStyle/>
          <a:p>
            <a:pPr>
              <a:lnSpc>
                <a:spcPct val="150000"/>
              </a:lnSpc>
            </a:pPr>
            <a:r>
              <a:rPr lang="en-CA" sz="2000" dirty="0"/>
              <a:t>High quality cooking.</a:t>
            </a:r>
          </a:p>
          <a:p>
            <a:pPr>
              <a:lnSpc>
                <a:spcPct val="150000"/>
              </a:lnSpc>
            </a:pPr>
            <a:r>
              <a:rPr lang="en-CA" sz="2000" dirty="0"/>
              <a:t>Worth a stop!</a:t>
            </a:r>
          </a:p>
        </p:txBody>
      </p:sp>
      <p:pic>
        <p:nvPicPr>
          <p:cNvPr id="5126" name="Picture 6" descr="https://d3h1lg3ksw6i6b.cloudfront.net/media/image/2018/05/23/bd01026a1778478cba866b2035e8baed_1-MICHELIN+STAR.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728" t="58533" r="73802" b="31031"/>
          <a:stretch/>
        </p:blipFill>
        <p:spPr bwMode="auto">
          <a:xfrm>
            <a:off x="7573993" y="1698546"/>
            <a:ext cx="2587924" cy="31303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2">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15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11</a:t>
            </a:fld>
            <a:endParaRPr lang="ru-RU" dirty="0"/>
          </a:p>
        </p:txBody>
      </p:sp>
      <p:sp>
        <p:nvSpPr>
          <p:cNvPr id="3" name="Title 2"/>
          <p:cNvSpPr>
            <a:spLocks noGrp="1"/>
          </p:cNvSpPr>
          <p:nvPr>
            <p:ph type="title"/>
          </p:nvPr>
        </p:nvSpPr>
        <p:spPr>
          <a:xfrm>
            <a:off x="310552" y="1000664"/>
            <a:ext cx="4461474" cy="801632"/>
          </a:xfrm>
        </p:spPr>
        <p:txBody>
          <a:bodyPr>
            <a:normAutofit fontScale="90000"/>
          </a:bodyPr>
          <a:lstStyle/>
          <a:p>
            <a:pPr algn="ctr"/>
            <a:r>
              <a:rPr lang="en-CA" dirty="0"/>
              <a:t>MICHELIN  2 STAR</a:t>
            </a:r>
            <a:br>
              <a:rPr lang="en-CA" dirty="0"/>
            </a:br>
            <a:r>
              <a:rPr lang="en-CA" dirty="0"/>
              <a:t>MEANING</a:t>
            </a:r>
          </a:p>
        </p:txBody>
      </p:sp>
      <p:sp>
        <p:nvSpPr>
          <p:cNvPr id="4" name="Text Placeholder 3"/>
          <p:cNvSpPr>
            <a:spLocks noGrp="1"/>
          </p:cNvSpPr>
          <p:nvPr>
            <p:ph type="body" sz="half" idx="2"/>
          </p:nvPr>
        </p:nvSpPr>
        <p:spPr>
          <a:xfrm>
            <a:off x="839788" y="2559284"/>
            <a:ext cx="3932237" cy="1408868"/>
          </a:xfrm>
        </p:spPr>
        <p:txBody>
          <a:bodyPr>
            <a:normAutofit/>
          </a:bodyPr>
          <a:lstStyle/>
          <a:p>
            <a:pPr>
              <a:lnSpc>
                <a:spcPct val="150000"/>
              </a:lnSpc>
            </a:pPr>
            <a:r>
              <a:rPr lang="en-CA" sz="2000" dirty="0"/>
              <a:t>Excellent cooking.</a:t>
            </a:r>
          </a:p>
          <a:p>
            <a:pPr>
              <a:lnSpc>
                <a:spcPct val="150000"/>
              </a:lnSpc>
            </a:pPr>
            <a:r>
              <a:rPr lang="en-CA" sz="2000" dirty="0"/>
              <a:t>Worth a detour!</a:t>
            </a:r>
          </a:p>
        </p:txBody>
      </p:sp>
      <p:pic>
        <p:nvPicPr>
          <p:cNvPr id="6148" name="Picture 4" descr="https://d3h1lg3ksw6i6b.cloudfront.net/media/image/2018/05/23/bd01026a1778478cba866b2035e8baed_1-MICHELIN+STAR.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247" t="59032" r="44739" b="31585"/>
          <a:stretch/>
        </p:blipFill>
        <p:spPr bwMode="auto">
          <a:xfrm>
            <a:off x="6335741" y="2194042"/>
            <a:ext cx="3652549" cy="2139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2">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5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12</a:t>
            </a:fld>
            <a:endParaRPr lang="ru-RU" dirty="0"/>
          </a:p>
        </p:txBody>
      </p:sp>
      <p:sp>
        <p:nvSpPr>
          <p:cNvPr id="3" name="Title 2"/>
          <p:cNvSpPr>
            <a:spLocks noGrp="1"/>
          </p:cNvSpPr>
          <p:nvPr>
            <p:ph type="title"/>
          </p:nvPr>
        </p:nvSpPr>
        <p:spPr>
          <a:xfrm>
            <a:off x="310552" y="1000664"/>
            <a:ext cx="4461474" cy="801632"/>
          </a:xfrm>
        </p:spPr>
        <p:txBody>
          <a:bodyPr>
            <a:normAutofit fontScale="90000"/>
          </a:bodyPr>
          <a:lstStyle/>
          <a:p>
            <a:pPr algn="ctr"/>
            <a:r>
              <a:rPr lang="en-CA" dirty="0"/>
              <a:t>MICHELIN  3 STAR</a:t>
            </a:r>
            <a:br>
              <a:rPr lang="en-CA" dirty="0"/>
            </a:br>
            <a:r>
              <a:rPr lang="en-CA" dirty="0"/>
              <a:t>MEANING</a:t>
            </a:r>
          </a:p>
        </p:txBody>
      </p:sp>
      <p:sp>
        <p:nvSpPr>
          <p:cNvPr id="4" name="Text Placeholder 3"/>
          <p:cNvSpPr>
            <a:spLocks noGrp="1"/>
          </p:cNvSpPr>
          <p:nvPr>
            <p:ph type="body" sz="half" idx="2"/>
          </p:nvPr>
        </p:nvSpPr>
        <p:spPr>
          <a:xfrm>
            <a:off x="839788" y="2559284"/>
            <a:ext cx="3932237" cy="1855664"/>
          </a:xfrm>
        </p:spPr>
        <p:txBody>
          <a:bodyPr>
            <a:normAutofit/>
          </a:bodyPr>
          <a:lstStyle/>
          <a:p>
            <a:pPr>
              <a:lnSpc>
                <a:spcPct val="150000"/>
              </a:lnSpc>
            </a:pPr>
            <a:r>
              <a:rPr lang="en-CA" sz="2000" dirty="0"/>
              <a:t>Exceptional cuisine, worth a special journey.</a:t>
            </a:r>
          </a:p>
        </p:txBody>
      </p:sp>
      <p:pic>
        <p:nvPicPr>
          <p:cNvPr id="7170" name="Picture 2" descr="https://d3h1lg3ksw6i6b.cloudfront.net/media/image/2018/05/23/bd01026a1778478cba866b2035e8baed_1-MICHELIN+STAR.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746" t="58835" r="13803" b="31268"/>
          <a:stretch/>
        </p:blipFill>
        <p:spPr bwMode="auto">
          <a:xfrm>
            <a:off x="5727939" y="2112487"/>
            <a:ext cx="5412805" cy="2302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2">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0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MICHELIN SYMBOLS</a:t>
            </a:r>
          </a:p>
        </p:txBody>
      </p:sp>
      <p:sp>
        <p:nvSpPr>
          <p:cNvPr id="3" name="Subtitle 2"/>
          <p:cNvSpPr>
            <a:spLocks noGrp="1"/>
          </p:cNvSpPr>
          <p:nvPr>
            <p:ph type="subTitle" idx="1"/>
          </p:nvPr>
        </p:nvSpPr>
        <p:spPr/>
        <p:txBody>
          <a:bodyPr/>
          <a:lstStyle/>
          <a:p>
            <a:pPr algn="ctr"/>
            <a:r>
              <a:rPr lang="en-CA" dirty="0"/>
              <a:t>COMFORT AND QUALITY</a:t>
            </a:r>
          </a:p>
          <a:p>
            <a:pPr algn="ctr"/>
            <a:r>
              <a:rPr lang="en-CA" dirty="0"/>
              <a:t>(Restaurants)</a:t>
            </a:r>
          </a:p>
        </p:txBody>
      </p:sp>
      <p:pic>
        <p:nvPicPr>
          <p:cNvPr id="8194" name="Picture 2" descr="https://d3h1lg3ksw6i6b.cloudfront.net/media/image/2018/05/23/696ef32eaa7d4941b39d0f0e8dd38333_3-RESTAU_COMFORT+AND+QUALITY.png"/>
          <p:cNvPicPr>
            <a:picLocks noChangeAspect="1" noChangeArrowheads="1"/>
          </p:cNvPicPr>
          <p:nvPr/>
        </p:nvPicPr>
        <p:blipFill rotWithShape="1">
          <a:blip r:embed="rId2">
            <a:extLst>
              <a:ext uri="{28A0092B-C50C-407E-A947-70E740481C1C}">
                <a14:useLocalDpi xmlns:a14="http://schemas.microsoft.com/office/drawing/2010/main" val="0"/>
              </a:ext>
            </a:extLst>
          </a:blip>
          <a:srcRect l="44837" t="4917" r="45982" b="74608"/>
          <a:stretch/>
        </p:blipFill>
        <p:spPr bwMode="auto">
          <a:xfrm>
            <a:off x="8729932" y="2719989"/>
            <a:ext cx="966159" cy="160451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d3h1lg3ksw6i6b.cloudfront.net/media/image/2018/05/23/696ef32eaa7d4941b39d0f0e8dd38333_3-RESTAU_COMFORT+AND+QUALITY.png"/>
          <p:cNvPicPr>
            <a:picLocks noChangeAspect="1" noChangeArrowheads="1"/>
          </p:cNvPicPr>
          <p:nvPr/>
        </p:nvPicPr>
        <p:blipFill rotWithShape="1">
          <a:blip r:embed="rId2">
            <a:extLst>
              <a:ext uri="{28A0092B-C50C-407E-A947-70E740481C1C}">
                <a14:useLocalDpi xmlns:a14="http://schemas.microsoft.com/office/drawing/2010/main" val="0"/>
              </a:ext>
            </a:extLst>
          </a:blip>
          <a:srcRect t="56649" b="24022"/>
          <a:stretch/>
        </p:blipFill>
        <p:spPr bwMode="auto">
          <a:xfrm>
            <a:off x="770021" y="5180395"/>
            <a:ext cx="10668000" cy="15355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3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MICHELIN SYMBOLS</a:t>
            </a:r>
          </a:p>
        </p:txBody>
      </p:sp>
      <p:sp>
        <p:nvSpPr>
          <p:cNvPr id="3" name="Subtitle 2"/>
          <p:cNvSpPr>
            <a:spLocks noGrp="1"/>
          </p:cNvSpPr>
          <p:nvPr>
            <p:ph type="subTitle" idx="1"/>
          </p:nvPr>
        </p:nvSpPr>
        <p:spPr/>
        <p:txBody>
          <a:bodyPr/>
          <a:lstStyle/>
          <a:p>
            <a:pPr algn="ctr"/>
            <a:r>
              <a:rPr lang="en-CA" dirty="0"/>
              <a:t>COMFORT AND QUALITY</a:t>
            </a:r>
          </a:p>
          <a:p>
            <a:pPr algn="ctr"/>
            <a:r>
              <a:rPr lang="en-CA" dirty="0"/>
              <a:t>(Hotels or Accommodations)</a:t>
            </a:r>
          </a:p>
        </p:txBody>
      </p:sp>
      <p:pic>
        <p:nvPicPr>
          <p:cNvPr id="10242" name="Picture 2" descr="https://d3h1lg3ksw6i6b.cloudfront.net/media/image/2018/05/23/3638aa2712b141bfa2b2719b22874c6f_Hotels_BKK.png"/>
          <p:cNvPicPr>
            <a:picLocks noChangeAspect="1" noChangeArrowheads="1"/>
          </p:cNvPicPr>
          <p:nvPr/>
        </p:nvPicPr>
        <p:blipFill rotWithShape="1">
          <a:blip r:embed="rId2">
            <a:extLst>
              <a:ext uri="{28A0092B-C50C-407E-A947-70E740481C1C}">
                <a14:useLocalDpi xmlns:a14="http://schemas.microsoft.com/office/drawing/2010/main" val="0"/>
              </a:ext>
            </a:extLst>
          </a:blip>
          <a:srcRect l="39297" t="6754" r="36768" b="61858"/>
          <a:stretch/>
        </p:blipFill>
        <p:spPr bwMode="auto">
          <a:xfrm>
            <a:off x="8919713" y="2833274"/>
            <a:ext cx="2553419" cy="188055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d3h1lg3ksw6i6b.cloudfront.net/media/image/2018/05/23/3638aa2712b141bfa2b2719b22874c6f_Hotels_BKK.png"/>
          <p:cNvPicPr>
            <a:picLocks noChangeAspect="1" noChangeArrowheads="1"/>
          </p:cNvPicPr>
          <p:nvPr/>
        </p:nvPicPr>
        <p:blipFill rotWithShape="1">
          <a:blip r:embed="rId2">
            <a:extLst>
              <a:ext uri="{28A0092B-C50C-407E-A947-70E740481C1C}">
                <a14:useLocalDpi xmlns:a14="http://schemas.microsoft.com/office/drawing/2010/main" val="0"/>
              </a:ext>
            </a:extLst>
          </a:blip>
          <a:srcRect l="10833" t="61180" r="12186" b="20390"/>
          <a:stretch/>
        </p:blipFill>
        <p:spPr bwMode="auto">
          <a:xfrm>
            <a:off x="1984075" y="5346582"/>
            <a:ext cx="8212347" cy="1104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17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15</a:t>
            </a:fld>
            <a:endParaRPr lang="ru-RU" dirty="0"/>
          </a:p>
        </p:txBody>
      </p:sp>
      <p:sp>
        <p:nvSpPr>
          <p:cNvPr id="3" name="Title 2"/>
          <p:cNvSpPr>
            <a:spLocks noGrp="1"/>
          </p:cNvSpPr>
          <p:nvPr>
            <p:ph type="title"/>
          </p:nvPr>
        </p:nvSpPr>
        <p:spPr>
          <a:xfrm>
            <a:off x="333603" y="439947"/>
            <a:ext cx="4944605" cy="1345096"/>
          </a:xfrm>
        </p:spPr>
        <p:txBody>
          <a:bodyPr/>
          <a:lstStyle/>
          <a:p>
            <a:r>
              <a:rPr lang="en-CA" dirty="0"/>
              <a:t>MICHELIN SYMBOLS</a:t>
            </a:r>
          </a:p>
        </p:txBody>
      </p:sp>
      <p:pic>
        <p:nvPicPr>
          <p:cNvPr id="11266" name="Picture 2" descr="https://d3h1lg3ksw6i6b.cloudfront.net/media/image/2018/05/23/3ac651d21fe94a62a8f20b1553861209_2-BIB+GOURMAND.png"/>
          <p:cNvPicPr>
            <a:picLocks noChangeAspect="1" noChangeArrowheads="1"/>
          </p:cNvPicPr>
          <p:nvPr/>
        </p:nvPicPr>
        <p:blipFill rotWithShape="1">
          <a:blip r:embed="rId2">
            <a:extLst>
              <a:ext uri="{28A0092B-C50C-407E-A947-70E740481C1C}">
                <a14:useLocalDpi xmlns:a14="http://schemas.microsoft.com/office/drawing/2010/main" val="0"/>
              </a:ext>
            </a:extLst>
          </a:blip>
          <a:srcRect l="5747" r="6130" b="40685"/>
          <a:stretch/>
        </p:blipFill>
        <p:spPr bwMode="auto">
          <a:xfrm>
            <a:off x="4544111" y="2342712"/>
            <a:ext cx="6460772" cy="3264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d3h1lg3ksw6i6b.cloudfront.net/media/image/2018/05/23/bd01026a1778478cba866b2035e8baed_1-MICHELIN+STAR.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22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16</a:t>
            </a:fld>
            <a:endParaRPr lang="ru-RU" dirty="0"/>
          </a:p>
        </p:txBody>
      </p:sp>
      <p:sp>
        <p:nvSpPr>
          <p:cNvPr id="3" name="Title 2"/>
          <p:cNvSpPr>
            <a:spLocks noGrp="1"/>
          </p:cNvSpPr>
          <p:nvPr>
            <p:ph type="title"/>
          </p:nvPr>
        </p:nvSpPr>
        <p:spPr>
          <a:xfrm>
            <a:off x="353204" y="1069675"/>
            <a:ext cx="4905404" cy="733764"/>
          </a:xfrm>
        </p:spPr>
        <p:txBody>
          <a:bodyPr/>
          <a:lstStyle/>
          <a:p>
            <a:r>
              <a:rPr lang="en-CA" dirty="0"/>
              <a:t>MICHELIN SYMBOLS</a:t>
            </a:r>
          </a:p>
        </p:txBody>
      </p:sp>
      <p:sp>
        <p:nvSpPr>
          <p:cNvPr id="4" name="Text Placeholder 3"/>
          <p:cNvSpPr>
            <a:spLocks noGrp="1"/>
          </p:cNvSpPr>
          <p:nvPr>
            <p:ph type="body" sz="half" idx="2"/>
          </p:nvPr>
        </p:nvSpPr>
        <p:spPr/>
        <p:txBody>
          <a:bodyPr/>
          <a:lstStyle/>
          <a:p>
            <a:r>
              <a:rPr lang="en-CA" sz="2200" dirty="0"/>
              <a:t>Street Food</a:t>
            </a:r>
          </a:p>
          <a:p>
            <a:endParaRPr lang="en-CA" dirty="0"/>
          </a:p>
          <a:p>
            <a:pPr>
              <a:lnSpc>
                <a:spcPct val="150000"/>
              </a:lnSpc>
            </a:pPr>
            <a:r>
              <a:rPr lang="en-CA" dirty="0">
                <a:solidFill>
                  <a:schemeClr val="bg1"/>
                </a:solidFill>
              </a:rPr>
              <a:t>The best way to experience the heart of Thai food cultures is to savour hawker fare.  For that, there’s the symbol of a two-wheeled cart with a little roof.  This denotes the physical characteristics of the establishment rather than the quality of the food.</a:t>
            </a:r>
          </a:p>
          <a:p>
            <a:endParaRPr lang="en-CA" dirty="0"/>
          </a:p>
        </p:txBody>
      </p:sp>
      <p:pic>
        <p:nvPicPr>
          <p:cNvPr id="12290" name="Picture 2" descr="97d98582bc6644b2b1e7b46e44508a56_Street+Food.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98" r="5498"/>
          <a:stretch>
            <a:fillRect/>
          </a:stretch>
        </p:blipFill>
        <p:spPr bwMode="auto">
          <a:xfrm>
            <a:off x="7108166" y="2127644"/>
            <a:ext cx="3329797" cy="37413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0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17</a:t>
            </a:fld>
            <a:endParaRPr lang="ru-RU" dirty="0"/>
          </a:p>
        </p:txBody>
      </p:sp>
      <p:sp>
        <p:nvSpPr>
          <p:cNvPr id="3" name="Title 2"/>
          <p:cNvSpPr>
            <a:spLocks noGrp="1"/>
          </p:cNvSpPr>
          <p:nvPr>
            <p:ph type="title"/>
          </p:nvPr>
        </p:nvSpPr>
        <p:spPr>
          <a:xfrm>
            <a:off x="353204" y="1069675"/>
            <a:ext cx="4905404" cy="733764"/>
          </a:xfrm>
        </p:spPr>
        <p:txBody>
          <a:bodyPr/>
          <a:lstStyle/>
          <a:p>
            <a:r>
              <a:rPr lang="en-CA" dirty="0"/>
              <a:t>MICHELIN SYMBOLS</a:t>
            </a:r>
          </a:p>
        </p:txBody>
      </p:sp>
      <p:sp>
        <p:nvSpPr>
          <p:cNvPr id="4" name="Text Placeholder 3"/>
          <p:cNvSpPr>
            <a:spLocks noGrp="1"/>
          </p:cNvSpPr>
          <p:nvPr>
            <p:ph type="body" sz="half" idx="2"/>
          </p:nvPr>
        </p:nvSpPr>
        <p:spPr/>
        <p:txBody>
          <a:bodyPr/>
          <a:lstStyle/>
          <a:p>
            <a:r>
              <a:rPr lang="en-CA" sz="2200" dirty="0"/>
              <a:t>Interesting Wine List</a:t>
            </a:r>
          </a:p>
          <a:p>
            <a:endParaRPr lang="en-CA" dirty="0"/>
          </a:p>
          <a:p>
            <a:pPr>
              <a:lnSpc>
                <a:spcPct val="150000"/>
              </a:lnSpc>
            </a:pPr>
            <a:r>
              <a:rPr lang="en-CA" dirty="0">
                <a:solidFill>
                  <a:schemeClr val="bg1"/>
                </a:solidFill>
              </a:rPr>
              <a:t>If you are looking for establishments with an excellent wine list, keep an eye out for this symbol.  It covers a spectrum ranging from lists presented by sommeliers in luxury restaurants to simple spaces with a passion for wine.</a:t>
            </a:r>
          </a:p>
          <a:p>
            <a:endParaRPr lang="en-CA" dirty="0"/>
          </a:p>
        </p:txBody>
      </p:sp>
      <p:pic>
        <p:nvPicPr>
          <p:cNvPr id="13314" name="Picture 2" descr="05dec75d790b45ccbea45328552b3b42_078.jpg"/>
          <p:cNvPicPr>
            <a:picLocks noChangeAspect="1" noChangeArrowheads="1"/>
          </p:cNvPicPr>
          <p:nvPr/>
        </p:nvPicPr>
        <p:blipFill rotWithShape="1">
          <a:blip r:embed="rId2">
            <a:extLst>
              <a:ext uri="{28A0092B-C50C-407E-A947-70E740481C1C}">
                <a14:useLocalDpi xmlns:a14="http://schemas.microsoft.com/office/drawing/2010/main" val="0"/>
              </a:ext>
            </a:extLst>
          </a:blip>
          <a:srcRect l="5336"/>
          <a:stretch/>
        </p:blipFill>
        <p:spPr bwMode="auto">
          <a:xfrm>
            <a:off x="7132196" y="2199596"/>
            <a:ext cx="3408185" cy="3600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894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18</a:t>
            </a:fld>
            <a:endParaRPr lang="ru-RU" dirty="0"/>
          </a:p>
        </p:txBody>
      </p:sp>
      <p:sp>
        <p:nvSpPr>
          <p:cNvPr id="3" name="Title 2"/>
          <p:cNvSpPr>
            <a:spLocks noGrp="1"/>
          </p:cNvSpPr>
          <p:nvPr>
            <p:ph type="title"/>
          </p:nvPr>
        </p:nvSpPr>
        <p:spPr>
          <a:xfrm>
            <a:off x="353204" y="1069675"/>
            <a:ext cx="4905404" cy="733764"/>
          </a:xfrm>
        </p:spPr>
        <p:txBody>
          <a:bodyPr/>
          <a:lstStyle/>
          <a:p>
            <a:r>
              <a:rPr lang="en-CA" dirty="0"/>
              <a:t>MICHELIN SYMBOLS</a:t>
            </a:r>
          </a:p>
        </p:txBody>
      </p:sp>
      <p:sp>
        <p:nvSpPr>
          <p:cNvPr id="4" name="Text Placeholder 3"/>
          <p:cNvSpPr>
            <a:spLocks noGrp="1"/>
          </p:cNvSpPr>
          <p:nvPr>
            <p:ph type="body" sz="half" idx="2"/>
          </p:nvPr>
        </p:nvSpPr>
        <p:spPr/>
        <p:txBody>
          <a:bodyPr/>
          <a:lstStyle/>
          <a:p>
            <a:r>
              <a:rPr lang="en-CA" sz="2200" dirty="0"/>
              <a:t>Interesting View</a:t>
            </a:r>
          </a:p>
          <a:p>
            <a:endParaRPr lang="en-CA" dirty="0"/>
          </a:p>
          <a:p>
            <a:pPr>
              <a:lnSpc>
                <a:spcPct val="150000"/>
              </a:lnSpc>
            </a:pPr>
            <a:r>
              <a:rPr lang="en-CA" dirty="0">
                <a:solidFill>
                  <a:schemeClr val="bg1"/>
                </a:solidFill>
              </a:rPr>
              <a:t>These three crimson rays indicate particular breathtaking sceneries for diners to enjoy while tucking into their food.</a:t>
            </a:r>
          </a:p>
          <a:p>
            <a:endParaRPr lang="en-CA" dirty="0"/>
          </a:p>
        </p:txBody>
      </p:sp>
      <p:pic>
        <p:nvPicPr>
          <p:cNvPr id="14338" name="Picture 2" descr="4fcb6d13eb8e468a967d8b9ad7ee86c7_10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148" y="2283237"/>
            <a:ext cx="3433014" cy="343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7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19</a:t>
            </a:fld>
            <a:endParaRPr lang="ru-RU" dirty="0"/>
          </a:p>
        </p:txBody>
      </p:sp>
      <p:sp>
        <p:nvSpPr>
          <p:cNvPr id="3" name="Title 2"/>
          <p:cNvSpPr>
            <a:spLocks noGrp="1"/>
          </p:cNvSpPr>
          <p:nvPr>
            <p:ph type="title"/>
          </p:nvPr>
        </p:nvSpPr>
        <p:spPr>
          <a:xfrm>
            <a:off x="353204" y="1069675"/>
            <a:ext cx="4905404" cy="733764"/>
          </a:xfrm>
        </p:spPr>
        <p:txBody>
          <a:bodyPr/>
          <a:lstStyle/>
          <a:p>
            <a:r>
              <a:rPr lang="en-CA" dirty="0"/>
              <a:t>MICHELIN SYMBOLS</a:t>
            </a:r>
          </a:p>
        </p:txBody>
      </p:sp>
      <p:sp>
        <p:nvSpPr>
          <p:cNvPr id="4" name="Text Placeholder 3"/>
          <p:cNvSpPr>
            <a:spLocks noGrp="1"/>
          </p:cNvSpPr>
          <p:nvPr>
            <p:ph type="body" sz="half" idx="2"/>
          </p:nvPr>
        </p:nvSpPr>
        <p:spPr/>
        <p:txBody>
          <a:bodyPr/>
          <a:lstStyle/>
          <a:p>
            <a:r>
              <a:rPr lang="en-CA" sz="2200" dirty="0"/>
              <a:t>Terrace Dining</a:t>
            </a:r>
          </a:p>
          <a:p>
            <a:endParaRPr lang="en-CA" dirty="0"/>
          </a:p>
          <a:p>
            <a:pPr>
              <a:lnSpc>
                <a:spcPct val="150000"/>
              </a:lnSpc>
            </a:pPr>
            <a:r>
              <a:rPr lang="en-CA" dirty="0">
                <a:solidFill>
                  <a:schemeClr val="bg1"/>
                </a:solidFill>
              </a:rPr>
              <a:t>The patio parasol represents the option of terrace dining for the diners, or a relaxing meal in an open-air environment.</a:t>
            </a:r>
          </a:p>
          <a:p>
            <a:endParaRPr lang="en-CA" dirty="0"/>
          </a:p>
        </p:txBody>
      </p:sp>
      <p:pic>
        <p:nvPicPr>
          <p:cNvPr id="15362" name="Picture 2" descr="853124851fca4b75ac9a8d37f7807410_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884" y="2334995"/>
            <a:ext cx="3329497" cy="33294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3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a:t>
            </a:fld>
            <a:endParaRPr lang="ru-RU" dirty="0"/>
          </a:p>
        </p:txBody>
      </p:sp>
      <p:sp>
        <p:nvSpPr>
          <p:cNvPr id="3" name="Title 2"/>
          <p:cNvSpPr>
            <a:spLocks noGrp="1"/>
          </p:cNvSpPr>
          <p:nvPr>
            <p:ph type="title"/>
          </p:nvPr>
        </p:nvSpPr>
        <p:spPr>
          <a:xfrm>
            <a:off x="838200" y="899410"/>
            <a:ext cx="10515600" cy="791278"/>
          </a:xfrm>
        </p:spPr>
        <p:txBody>
          <a:bodyPr>
            <a:normAutofit/>
          </a:bodyPr>
          <a:lstStyle/>
          <a:p>
            <a:r>
              <a:rPr lang="en-US" sz="3000" dirty="0"/>
              <a:t>CLASSIFICATIONS IN THE TOURISM INDUSTRY</a:t>
            </a:r>
            <a:endParaRPr lang="en-CA" sz="3000" dirty="0"/>
          </a:p>
        </p:txBody>
      </p:sp>
      <p:sp>
        <p:nvSpPr>
          <p:cNvPr id="4" name="Content Placeholder 3"/>
          <p:cNvSpPr>
            <a:spLocks noGrp="1"/>
          </p:cNvSpPr>
          <p:nvPr>
            <p:ph idx="1"/>
          </p:nvPr>
        </p:nvSpPr>
        <p:spPr>
          <a:xfrm>
            <a:off x="314793" y="2277755"/>
            <a:ext cx="11587397" cy="3899207"/>
          </a:xfrm>
        </p:spPr>
        <p:txBody>
          <a:bodyPr>
            <a:normAutofit/>
          </a:bodyPr>
          <a:lstStyle/>
          <a:p>
            <a:pPr marL="0" indent="0">
              <a:buNone/>
            </a:pPr>
            <a:r>
              <a:rPr lang="en-CA" sz="2600" dirty="0"/>
              <a:t>This presentation will cover common symbols used for classification purposes in the tourism sector.</a:t>
            </a:r>
          </a:p>
          <a:p>
            <a:pPr marL="0" indent="0">
              <a:buNone/>
            </a:pPr>
            <a:endParaRPr lang="en-CA" sz="2600" dirty="0"/>
          </a:p>
          <a:p>
            <a:pPr marL="0" indent="0">
              <a:buNone/>
            </a:pPr>
            <a:r>
              <a:rPr lang="en-CA" sz="2600" dirty="0"/>
              <a:t>The three award systems that will be introduced are:</a:t>
            </a:r>
          </a:p>
          <a:p>
            <a:pPr marL="0" indent="0">
              <a:buNone/>
            </a:pPr>
            <a:endParaRPr lang="en-CA" sz="2600" dirty="0"/>
          </a:p>
          <a:p>
            <a:r>
              <a:rPr lang="en-CA" sz="2600" dirty="0"/>
              <a:t>Five-diamond award system (Canadian &amp; American Automobile Association)</a:t>
            </a:r>
          </a:p>
          <a:p>
            <a:r>
              <a:rPr lang="en-CA" sz="2600" dirty="0"/>
              <a:t>Three-star award system (Michelin Guide)</a:t>
            </a:r>
          </a:p>
          <a:p>
            <a:r>
              <a:rPr lang="en-CA" sz="2600" dirty="0"/>
              <a:t>Five-star award system (Forbes Travel Guide)</a:t>
            </a:r>
          </a:p>
          <a:p>
            <a:endParaRPr lang="en-CA" dirty="0"/>
          </a:p>
        </p:txBody>
      </p:sp>
    </p:spTree>
    <p:extLst>
      <p:ext uri="{BB962C8B-B14F-4D97-AF65-F5344CB8AC3E}">
        <p14:creationId xmlns:p14="http://schemas.microsoft.com/office/powerpoint/2010/main" val="385255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20</a:t>
            </a:fld>
            <a:endParaRPr lang="ru-RU" dirty="0"/>
          </a:p>
        </p:txBody>
      </p:sp>
      <p:sp>
        <p:nvSpPr>
          <p:cNvPr id="3" name="Title 2"/>
          <p:cNvSpPr>
            <a:spLocks noGrp="1"/>
          </p:cNvSpPr>
          <p:nvPr>
            <p:ph type="title"/>
          </p:nvPr>
        </p:nvSpPr>
        <p:spPr>
          <a:xfrm>
            <a:off x="353204" y="1069675"/>
            <a:ext cx="4905404" cy="733764"/>
          </a:xfrm>
        </p:spPr>
        <p:txBody>
          <a:bodyPr/>
          <a:lstStyle/>
          <a:p>
            <a:r>
              <a:rPr lang="en-CA" dirty="0"/>
              <a:t>MICHELIN SYMBOLS</a:t>
            </a:r>
          </a:p>
        </p:txBody>
      </p:sp>
      <p:sp>
        <p:nvSpPr>
          <p:cNvPr id="4" name="Text Placeholder 3"/>
          <p:cNvSpPr>
            <a:spLocks noGrp="1"/>
          </p:cNvSpPr>
          <p:nvPr>
            <p:ph type="body" sz="half" idx="2"/>
          </p:nvPr>
        </p:nvSpPr>
        <p:spPr>
          <a:xfrm>
            <a:off x="650007" y="2130499"/>
            <a:ext cx="4042763" cy="4236998"/>
          </a:xfrm>
        </p:spPr>
        <p:txBody>
          <a:bodyPr>
            <a:normAutofit/>
          </a:bodyPr>
          <a:lstStyle/>
          <a:p>
            <a:r>
              <a:rPr lang="en-CA" sz="2200" dirty="0"/>
              <a:t>Simple Shop</a:t>
            </a:r>
          </a:p>
          <a:p>
            <a:endParaRPr lang="en-CA" dirty="0"/>
          </a:p>
          <a:p>
            <a:pPr>
              <a:lnSpc>
                <a:spcPct val="150000"/>
              </a:lnSpc>
            </a:pPr>
            <a:r>
              <a:rPr lang="en-CA" dirty="0">
                <a:solidFill>
                  <a:schemeClr val="bg1"/>
                </a:solidFill>
              </a:rPr>
              <a:t>Simple shops that offer great food despite their casual environment are to be found everywhere and that’s no different from the MICHELIN Guide.  Not to be confused with the street food category (reserved mostly for hawker stalls), it denotes a humble space where the service and physical aspects are unfussy.</a:t>
            </a:r>
          </a:p>
          <a:p>
            <a:endParaRPr lang="en-CA" dirty="0"/>
          </a:p>
        </p:txBody>
      </p:sp>
      <p:pic>
        <p:nvPicPr>
          <p:cNvPr id="16386" name="Picture 2" descr="06ba0cda3c80458c8491dbfe22276756_Simple+Sh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147" y="2583237"/>
            <a:ext cx="3331522" cy="3331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6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21</a:t>
            </a:fld>
            <a:endParaRPr lang="ru-RU" dirty="0"/>
          </a:p>
        </p:txBody>
      </p:sp>
      <p:sp>
        <p:nvSpPr>
          <p:cNvPr id="3" name="Title 2"/>
          <p:cNvSpPr>
            <a:spLocks noGrp="1"/>
          </p:cNvSpPr>
          <p:nvPr>
            <p:ph type="title"/>
          </p:nvPr>
        </p:nvSpPr>
        <p:spPr>
          <a:xfrm>
            <a:off x="353204" y="1069675"/>
            <a:ext cx="4905404" cy="733764"/>
          </a:xfrm>
        </p:spPr>
        <p:txBody>
          <a:bodyPr/>
          <a:lstStyle/>
          <a:p>
            <a:r>
              <a:rPr lang="en-CA" dirty="0"/>
              <a:t>MICHELIN SYMBOLS</a:t>
            </a:r>
          </a:p>
        </p:txBody>
      </p:sp>
      <p:sp>
        <p:nvSpPr>
          <p:cNvPr id="4" name="Text Placeholder 3"/>
          <p:cNvSpPr>
            <a:spLocks noGrp="1"/>
          </p:cNvSpPr>
          <p:nvPr>
            <p:ph type="body" sz="half" idx="2"/>
          </p:nvPr>
        </p:nvSpPr>
        <p:spPr>
          <a:xfrm>
            <a:off x="650007" y="2130499"/>
            <a:ext cx="4042763" cy="4236998"/>
          </a:xfrm>
        </p:spPr>
        <p:txBody>
          <a:bodyPr>
            <a:normAutofit/>
          </a:bodyPr>
          <a:lstStyle/>
          <a:p>
            <a:r>
              <a:rPr lang="en-CA" sz="2200" dirty="0"/>
              <a:t>Counter dining</a:t>
            </a:r>
          </a:p>
          <a:p>
            <a:endParaRPr lang="en-CA" dirty="0"/>
          </a:p>
          <a:p>
            <a:pPr>
              <a:lnSpc>
                <a:spcPct val="150000"/>
              </a:lnSpc>
            </a:pPr>
            <a:r>
              <a:rPr lang="en-CA" dirty="0">
                <a:solidFill>
                  <a:schemeClr val="bg1"/>
                </a:solidFill>
              </a:rPr>
              <a:t>The counter symbol denotes the dining option in an open kitchen concept, where chefs are observed up close from the counters; a full view of the chefs in full action.</a:t>
            </a:r>
          </a:p>
          <a:p>
            <a:endParaRPr lang="en-CA" dirty="0"/>
          </a:p>
        </p:txBody>
      </p:sp>
      <p:pic>
        <p:nvPicPr>
          <p:cNvPr id="17410" name="Picture 2" descr="d128008f93cb4d7dba336682129913c2_1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191" y="2690128"/>
            <a:ext cx="3312244" cy="3312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44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E3E42-BD20-4379-871F-3E4B83D6838A}"/>
              </a:ext>
            </a:extLst>
          </p:cNvPr>
          <p:cNvSpPr>
            <a:spLocks noGrp="1"/>
          </p:cNvSpPr>
          <p:nvPr>
            <p:ph type="title"/>
          </p:nvPr>
        </p:nvSpPr>
        <p:spPr bwMode="grayWhite">
          <a:xfrm>
            <a:off x="207035" y="759125"/>
            <a:ext cx="4589252" cy="2082233"/>
          </a:xfrm>
        </p:spPr>
        <p:txBody>
          <a:bodyPr>
            <a:normAutofit fontScale="90000"/>
          </a:bodyPr>
          <a:lstStyle/>
          <a:p>
            <a:r>
              <a:rPr lang="en-CA" dirty="0"/>
              <a:t>TOP COUNTRIES FOR MICHELIN 3-STAR RESTAURANTS</a:t>
            </a:r>
            <a:endParaRPr lang="ru-RU" dirty="0"/>
          </a:p>
        </p:txBody>
      </p:sp>
      <p:sp>
        <p:nvSpPr>
          <p:cNvPr id="5" name="Text Placeholder 4">
            <a:extLst>
              <a:ext uri="{FF2B5EF4-FFF2-40B4-BE49-F238E27FC236}">
                <a16:creationId xmlns:a16="http://schemas.microsoft.com/office/drawing/2014/main" id="{342E27BA-7F93-4365-B043-35F6517974F1}"/>
              </a:ext>
            </a:extLst>
          </p:cNvPr>
          <p:cNvSpPr>
            <a:spLocks noGrp="1"/>
          </p:cNvSpPr>
          <p:nvPr>
            <p:ph type="body" sz="quarter" idx="13"/>
          </p:nvPr>
        </p:nvSpPr>
        <p:spPr bwMode="grayWhite">
          <a:xfrm>
            <a:off x="207034" y="3198228"/>
            <a:ext cx="4744527" cy="3392353"/>
          </a:xfrm>
        </p:spPr>
        <p:txBody>
          <a:bodyPr>
            <a:normAutofit lnSpcReduction="10000"/>
          </a:bodyPr>
          <a:lstStyle/>
          <a:p>
            <a:pPr>
              <a:lnSpc>
                <a:spcPct val="150000"/>
              </a:lnSpc>
            </a:pPr>
            <a:r>
              <a:rPr lang="en-US" dirty="0"/>
              <a:t>Notice that Canada is not included in the top countries for Michelin Stars.  As of July 2020, Canada does not have any restaurants with any Michelin Stars despite the incredibly talented chefs in Canada.  Definitely food for thought!</a:t>
            </a:r>
          </a:p>
        </p:txBody>
      </p:sp>
      <p:sp>
        <p:nvSpPr>
          <p:cNvPr id="2" name="Slide Number Placeholder 1">
            <a:extLst>
              <a:ext uri="{FF2B5EF4-FFF2-40B4-BE49-F238E27FC236}">
                <a16:creationId xmlns:a16="http://schemas.microsoft.com/office/drawing/2014/main" id="{9FE1CCEE-5676-4586-8866-FA5BE5CA59D6}"/>
              </a:ext>
            </a:extLst>
          </p:cNvPr>
          <p:cNvSpPr>
            <a:spLocks noGrp="1"/>
          </p:cNvSpPr>
          <p:nvPr>
            <p:ph type="sldNum" sz="quarter" idx="10"/>
          </p:nvPr>
        </p:nvSpPr>
        <p:spPr bwMode="grayWhite"/>
        <p:txBody>
          <a:bodyPr/>
          <a:lstStyle/>
          <a:p>
            <a:fld id="{D495E168-DA5E-4888-8D8A-92B118324C14}" type="slidenum">
              <a:rPr lang="ru-RU" smtClean="0"/>
              <a:pPr/>
              <a:t>22</a:t>
            </a:fld>
            <a:endParaRPr lang="ru-RU" dirty="0"/>
          </a:p>
        </p:txBody>
      </p:sp>
      <p:pic>
        <p:nvPicPr>
          <p:cNvPr id="3076" name="Picture 4" descr="Countries by number of 3-star restaurants in November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896" y="1323131"/>
            <a:ext cx="6141708" cy="43759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48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23</a:t>
            </a:fld>
            <a:endParaRPr lang="ru-RU" dirty="0"/>
          </a:p>
        </p:txBody>
      </p:sp>
      <p:sp>
        <p:nvSpPr>
          <p:cNvPr id="3" name="Title 2"/>
          <p:cNvSpPr>
            <a:spLocks noGrp="1"/>
          </p:cNvSpPr>
          <p:nvPr>
            <p:ph type="title"/>
          </p:nvPr>
        </p:nvSpPr>
        <p:spPr>
          <a:xfrm>
            <a:off x="774032" y="1033272"/>
            <a:ext cx="9088425" cy="782638"/>
          </a:xfrm>
        </p:spPr>
        <p:txBody>
          <a:bodyPr>
            <a:normAutofit fontScale="90000"/>
          </a:bodyPr>
          <a:lstStyle/>
          <a:p>
            <a:pPr algn="ctr"/>
            <a:r>
              <a:rPr lang="en-US" dirty="0"/>
              <a:t>FIVE STAR AWARD SYSTEM</a:t>
            </a:r>
            <a:br>
              <a:rPr lang="en-US" dirty="0"/>
            </a:br>
            <a:r>
              <a:rPr lang="en-US" dirty="0"/>
              <a:t>Forbes Travel Guide</a:t>
            </a:r>
            <a:endParaRPr lang="en-CA" dirty="0"/>
          </a:p>
        </p:txBody>
      </p:sp>
      <p:sp>
        <p:nvSpPr>
          <p:cNvPr id="4" name="TextBox 3"/>
          <p:cNvSpPr txBox="1"/>
          <p:nvPr/>
        </p:nvSpPr>
        <p:spPr>
          <a:xfrm>
            <a:off x="917694" y="2557043"/>
            <a:ext cx="8801100" cy="2862322"/>
          </a:xfrm>
          <a:prstGeom prst="rect">
            <a:avLst/>
          </a:prstGeom>
          <a:noFill/>
        </p:spPr>
        <p:txBody>
          <a:bodyPr wrap="square" rtlCol="0">
            <a:spAutoFit/>
          </a:bodyPr>
          <a:lstStyle/>
          <a:p>
            <a:pPr>
              <a:lnSpc>
                <a:spcPct val="150000"/>
              </a:lnSpc>
            </a:pPr>
            <a:r>
              <a:rPr lang="en-CA" sz="2000" dirty="0">
                <a:solidFill>
                  <a:schemeClr val="bg1"/>
                </a:solidFill>
              </a:rPr>
              <a:t>The Forbes Travel Guide verifies luxury.  Their highly trained inspectors visit every property they rate, evaluating properties based on up to 900 objective sets of criteria.  The inspectors stay a minimum of two nights, are anonymous and pay their own way so they will have the same experience as a typical guest.  All ratings are earned through an objective inspection process.</a:t>
            </a:r>
          </a:p>
        </p:txBody>
      </p:sp>
    </p:spTree>
    <p:extLst>
      <p:ext uri="{BB962C8B-B14F-4D97-AF65-F5344CB8AC3E}">
        <p14:creationId xmlns:p14="http://schemas.microsoft.com/office/powerpoint/2010/main" val="232582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24</a:t>
            </a:fld>
            <a:endParaRPr lang="ru-RU" dirty="0"/>
          </a:p>
        </p:txBody>
      </p:sp>
      <p:sp>
        <p:nvSpPr>
          <p:cNvPr id="3" name="Title 2"/>
          <p:cNvSpPr>
            <a:spLocks noGrp="1"/>
          </p:cNvSpPr>
          <p:nvPr>
            <p:ph type="title"/>
          </p:nvPr>
        </p:nvSpPr>
        <p:spPr>
          <a:xfrm>
            <a:off x="774032" y="1033272"/>
            <a:ext cx="9088425" cy="782638"/>
          </a:xfrm>
        </p:spPr>
        <p:txBody>
          <a:bodyPr>
            <a:normAutofit fontScale="90000"/>
          </a:bodyPr>
          <a:lstStyle/>
          <a:p>
            <a:pPr algn="ctr"/>
            <a:r>
              <a:rPr lang="en-US" dirty="0"/>
              <a:t>FIVE STAR AWARD SYSTEM</a:t>
            </a:r>
            <a:br>
              <a:rPr lang="en-US" dirty="0"/>
            </a:br>
            <a:r>
              <a:rPr lang="en-US" dirty="0"/>
              <a:t>Forbes Travel Guide</a:t>
            </a:r>
            <a:endParaRPr lang="en-CA" dirty="0"/>
          </a:p>
        </p:txBody>
      </p:sp>
      <p:sp>
        <p:nvSpPr>
          <p:cNvPr id="4" name="TextBox 3"/>
          <p:cNvSpPr txBox="1"/>
          <p:nvPr/>
        </p:nvSpPr>
        <p:spPr>
          <a:xfrm>
            <a:off x="917694" y="2557043"/>
            <a:ext cx="8801100" cy="1938992"/>
          </a:xfrm>
          <a:prstGeom prst="rect">
            <a:avLst/>
          </a:prstGeom>
          <a:noFill/>
        </p:spPr>
        <p:txBody>
          <a:bodyPr wrap="square" rtlCol="0">
            <a:spAutoFit/>
          </a:bodyPr>
          <a:lstStyle/>
          <a:p>
            <a:pPr>
              <a:lnSpc>
                <a:spcPct val="150000"/>
              </a:lnSpc>
            </a:pPr>
            <a:r>
              <a:rPr lang="en-CA" sz="2000" dirty="0">
                <a:solidFill>
                  <a:schemeClr val="bg1"/>
                </a:solidFill>
              </a:rPr>
              <a:t>Inspectors inspect both service and facility, the Star Rating system emphasizes service because the experience at a hotel, restaurant or spa goes beyond looks – how it makes you feel is what guests will remember the most.  </a:t>
            </a:r>
          </a:p>
        </p:txBody>
      </p:sp>
    </p:spTree>
    <p:extLst>
      <p:ext uri="{BB962C8B-B14F-4D97-AF65-F5344CB8AC3E}">
        <p14:creationId xmlns:p14="http://schemas.microsoft.com/office/powerpoint/2010/main" val="821771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25</a:t>
            </a:fld>
            <a:endParaRPr lang="ru-RU" dirty="0"/>
          </a:p>
        </p:txBody>
      </p:sp>
      <p:sp>
        <p:nvSpPr>
          <p:cNvPr id="3" name="Title 2"/>
          <p:cNvSpPr>
            <a:spLocks noGrp="1"/>
          </p:cNvSpPr>
          <p:nvPr>
            <p:ph type="title"/>
          </p:nvPr>
        </p:nvSpPr>
        <p:spPr>
          <a:xfrm>
            <a:off x="774032" y="1033272"/>
            <a:ext cx="9088425" cy="782638"/>
          </a:xfrm>
        </p:spPr>
        <p:txBody>
          <a:bodyPr>
            <a:normAutofit fontScale="90000"/>
          </a:bodyPr>
          <a:lstStyle/>
          <a:p>
            <a:pPr algn="ctr"/>
            <a:r>
              <a:rPr lang="en-US" dirty="0"/>
              <a:t>FIVE STAR AWARD SYSTEM</a:t>
            </a:r>
            <a:br>
              <a:rPr lang="en-US" dirty="0"/>
            </a:br>
            <a:r>
              <a:rPr lang="en-US" dirty="0"/>
              <a:t>Forbes Travel Guide</a:t>
            </a:r>
            <a:endParaRPr lang="en-CA" dirty="0"/>
          </a:p>
        </p:txBody>
      </p:sp>
      <p:sp>
        <p:nvSpPr>
          <p:cNvPr id="4" name="TextBox 3"/>
          <p:cNvSpPr txBox="1"/>
          <p:nvPr/>
        </p:nvSpPr>
        <p:spPr>
          <a:xfrm>
            <a:off x="391887" y="2039969"/>
            <a:ext cx="10338276" cy="4524315"/>
          </a:xfrm>
          <a:prstGeom prst="rect">
            <a:avLst/>
          </a:prstGeom>
          <a:noFill/>
        </p:spPr>
        <p:txBody>
          <a:bodyPr wrap="square" rtlCol="0">
            <a:spAutoFit/>
          </a:bodyPr>
          <a:lstStyle/>
          <a:p>
            <a:pPr>
              <a:lnSpc>
                <a:spcPct val="150000"/>
              </a:lnSpc>
            </a:pPr>
            <a:r>
              <a:rPr lang="en-CA" sz="2000" u="sng" dirty="0">
                <a:solidFill>
                  <a:schemeClr val="bg1"/>
                </a:solidFill>
              </a:rPr>
              <a:t>Five-Star</a:t>
            </a:r>
          </a:p>
          <a:p>
            <a:pPr>
              <a:lnSpc>
                <a:spcPct val="150000"/>
              </a:lnSpc>
            </a:pPr>
            <a:r>
              <a:rPr lang="en-CA" sz="1600" dirty="0">
                <a:solidFill>
                  <a:schemeClr val="bg1"/>
                </a:solidFill>
              </a:rPr>
              <a:t>These are outstanding, often iconic properties with virtually flawless services and amazing facilities.</a:t>
            </a:r>
          </a:p>
          <a:p>
            <a:pPr>
              <a:lnSpc>
                <a:spcPct val="150000"/>
              </a:lnSpc>
            </a:pPr>
            <a:r>
              <a:rPr lang="en-CA" sz="2000" u="sng" dirty="0">
                <a:solidFill>
                  <a:schemeClr val="bg1"/>
                </a:solidFill>
              </a:rPr>
              <a:t>Four-Star</a:t>
            </a:r>
          </a:p>
          <a:p>
            <a:pPr>
              <a:lnSpc>
                <a:spcPct val="150000"/>
              </a:lnSpc>
            </a:pPr>
            <a:r>
              <a:rPr lang="en-CA" sz="1600" dirty="0">
                <a:solidFill>
                  <a:schemeClr val="bg1"/>
                </a:solidFill>
              </a:rPr>
              <a:t>These are exceptional properties, offering high levels of service and quality of facility to match.</a:t>
            </a:r>
          </a:p>
          <a:p>
            <a:pPr>
              <a:lnSpc>
                <a:spcPct val="150000"/>
              </a:lnSpc>
            </a:pPr>
            <a:r>
              <a:rPr lang="en-CA" sz="2000" u="sng" dirty="0">
                <a:solidFill>
                  <a:schemeClr val="bg1"/>
                </a:solidFill>
              </a:rPr>
              <a:t>Recommended</a:t>
            </a:r>
          </a:p>
          <a:p>
            <a:pPr>
              <a:lnSpc>
                <a:spcPct val="150000"/>
              </a:lnSpc>
            </a:pPr>
            <a:r>
              <a:rPr lang="en-CA" sz="1600" dirty="0">
                <a:solidFill>
                  <a:schemeClr val="bg1"/>
                </a:solidFill>
              </a:rPr>
              <a:t>These are excellent properties with consistently good services and facilities.</a:t>
            </a:r>
          </a:p>
          <a:p>
            <a:pPr>
              <a:lnSpc>
                <a:spcPct val="150000"/>
              </a:lnSpc>
            </a:pPr>
            <a:r>
              <a:rPr lang="en-CA" sz="2000" u="sng" dirty="0">
                <a:solidFill>
                  <a:schemeClr val="bg1"/>
                </a:solidFill>
              </a:rPr>
              <a:t>Soon to be Rated</a:t>
            </a:r>
          </a:p>
          <a:p>
            <a:r>
              <a:rPr lang="en-CA" sz="1600" dirty="0">
                <a:solidFill>
                  <a:schemeClr val="bg1"/>
                </a:solidFill>
              </a:rPr>
              <a:t>As the highly trained, anonymous inspectors work to assess properties, our editors check them out ahead of time and provide a sneak preview of what to expect.</a:t>
            </a:r>
          </a:p>
          <a:p>
            <a:endParaRPr lang="en-CA" sz="1600" dirty="0">
              <a:solidFill>
                <a:schemeClr val="bg1"/>
              </a:solidFill>
            </a:endParaRPr>
          </a:p>
          <a:p>
            <a:endParaRPr lang="en-CA" sz="1600" dirty="0">
              <a:solidFill>
                <a:schemeClr val="bg1"/>
              </a:solidFill>
            </a:endParaRPr>
          </a:p>
          <a:p>
            <a:r>
              <a:rPr lang="en-CA" sz="1600" dirty="0">
                <a:solidFill>
                  <a:schemeClr val="bg1"/>
                </a:solidFill>
              </a:rPr>
              <a:t>Years ago, Forbes had 1 and 2 stars as well, but they dropped those categories when the company decided to focus their efforts on verifying luxury properties only.</a:t>
            </a:r>
          </a:p>
        </p:txBody>
      </p:sp>
    </p:spTree>
    <p:extLst>
      <p:ext uri="{BB962C8B-B14F-4D97-AF65-F5344CB8AC3E}">
        <p14:creationId xmlns:p14="http://schemas.microsoft.com/office/powerpoint/2010/main" val="3320992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104276" y="264695"/>
            <a:ext cx="5991724" cy="2687053"/>
          </a:xfrm>
        </p:spPr>
        <p:txBody>
          <a:bodyPr/>
          <a:lstStyle/>
          <a:p>
            <a:pPr algn="ctr"/>
            <a:r>
              <a:rPr lang="en-US" sz="3200" dirty="0"/>
              <a:t>COMMON SYMBOLS USED FOR CLASSIFICATION  IN THE TOURISM INDUSTRY</a:t>
            </a:r>
            <a:endParaRPr lang="ru-RU" sz="32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04276" y="3953866"/>
            <a:ext cx="4371471" cy="1902016"/>
          </a:xfrm>
        </p:spPr>
        <p:txBody>
          <a:bodyPr/>
          <a:lstStyle/>
          <a:p>
            <a:pPr algn="ctr"/>
            <a:r>
              <a:rPr lang="en-US" dirty="0"/>
              <a:t>Forbes Travel Guide</a:t>
            </a:r>
            <a:endParaRPr lang="ru-RU" dirty="0"/>
          </a:p>
          <a:p>
            <a:pPr algn="ctr"/>
            <a:r>
              <a:rPr lang="en-US" dirty="0"/>
              <a:t>Michelin Guide</a:t>
            </a:r>
          </a:p>
          <a:p>
            <a:pPr algn="ctr"/>
            <a:r>
              <a:rPr lang="en-US" dirty="0"/>
              <a:t>CAA/AAA</a:t>
            </a:r>
          </a:p>
        </p:txBody>
      </p:sp>
      <p:sp>
        <p:nvSpPr>
          <p:cNvPr id="6" name="Text Placeholder 5"/>
          <p:cNvSpPr>
            <a:spLocks noGrp="1"/>
          </p:cNvSpPr>
          <p:nvPr>
            <p:ph type="body" sz="quarter" idx="20"/>
          </p:nvPr>
        </p:nvSpPr>
        <p:spPr>
          <a:xfrm>
            <a:off x="104276" y="6289978"/>
            <a:ext cx="2999872" cy="324417"/>
          </a:xfrm>
        </p:spPr>
        <p:txBody>
          <a:bodyPr/>
          <a:lstStyle/>
          <a:p>
            <a:r>
              <a:rPr lang="en-CA" sz="2000" dirty="0"/>
              <a:t>The 8 Sectors of Tourism</a:t>
            </a:r>
          </a:p>
        </p:txBody>
      </p:sp>
      <p:sp>
        <p:nvSpPr>
          <p:cNvPr id="7" name="Text Box 21"/>
          <p:cNvSpPr txBox="1"/>
          <p:nvPr/>
        </p:nvSpPr>
        <p:spPr>
          <a:xfrm>
            <a:off x="6910628" y="790073"/>
            <a:ext cx="3761726" cy="3645341"/>
          </a:xfrm>
          <a:prstGeom prst="octagon">
            <a:avLst/>
          </a:prstGeom>
          <a:solidFill>
            <a:srgbClr val="FF0000"/>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CA" sz="3200" dirty="0">
                <a:effectLst/>
                <a:latin typeface="Arial" panose="020B0604020202020204" pitchFamily="34" charset="0"/>
                <a:ea typeface="Calibri" panose="020F0502020204030204" pitchFamily="34" charset="0"/>
                <a:cs typeface="Times New Roman" panose="02020603050405020304" pitchFamily="18" charset="0"/>
              </a:rPr>
              <a:t>STOP</a:t>
            </a:r>
            <a:endParaRPr lang="en-CA" sz="32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CA" sz="3200" dirty="0">
                <a:effectLst/>
                <a:latin typeface="Arial" panose="020B0604020202020204" pitchFamily="34" charset="0"/>
                <a:ea typeface="Calibri" panose="020F0502020204030204" pitchFamily="34" charset="0"/>
                <a:cs typeface="Times New Roman" panose="02020603050405020304" pitchFamily="18" charset="0"/>
              </a:rPr>
              <a:t> for Assignment</a:t>
            </a:r>
            <a:endParaRPr lang="en-CA" sz="3200" dirty="0">
              <a:effectLst/>
              <a:ea typeface="Calibri" panose="020F0502020204030204" pitchFamily="34" charset="0"/>
              <a:cs typeface="Times New Roman" panose="02020603050405020304" pitchFamily="18" charset="0"/>
            </a:endParaRPr>
          </a:p>
        </p:txBody>
      </p:sp>
      <p:sp>
        <p:nvSpPr>
          <p:cNvPr id="5" name="Rectangle 4"/>
          <p:cNvSpPr/>
          <p:nvPr/>
        </p:nvSpPr>
        <p:spPr>
          <a:xfrm>
            <a:off x="5743491" y="4535652"/>
            <a:ext cx="6096000" cy="1754326"/>
          </a:xfrm>
          <a:prstGeom prst="rect">
            <a:avLst/>
          </a:prstGeom>
        </p:spPr>
        <p:txBody>
          <a:bodyPr>
            <a:spAutoFit/>
          </a:bodyPr>
          <a:lstStyle/>
          <a:p>
            <a:pPr>
              <a:lnSpc>
                <a:spcPct val="150000"/>
              </a:lnSpc>
            </a:pPr>
            <a:r>
              <a:rPr lang="en-CA" dirty="0">
                <a:solidFill>
                  <a:schemeClr val="bg1"/>
                </a:solidFill>
              </a:rPr>
              <a:t>Time to take a closer look at the symbols used for classifying purposes in the tourism industry by Forbes Travel Guide, the Michelin Guide and CAA/AAA.  Please refer to the Assignment for the Tourism Services Sector.</a:t>
            </a:r>
          </a:p>
        </p:txBody>
      </p:sp>
    </p:spTree>
    <p:extLst>
      <p:ext uri="{BB962C8B-B14F-4D97-AF65-F5344CB8AC3E}">
        <p14:creationId xmlns:p14="http://schemas.microsoft.com/office/powerpoint/2010/main" val="2356188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27</a:t>
            </a:fld>
            <a:endParaRPr lang="ru-RU" dirty="0"/>
          </a:p>
        </p:txBody>
      </p:sp>
      <p:sp>
        <p:nvSpPr>
          <p:cNvPr id="3" name="Title 2"/>
          <p:cNvSpPr>
            <a:spLocks noGrp="1"/>
          </p:cNvSpPr>
          <p:nvPr>
            <p:ph type="title"/>
          </p:nvPr>
        </p:nvSpPr>
        <p:spPr/>
        <p:txBody>
          <a:bodyPr/>
          <a:lstStyle/>
          <a:p>
            <a:r>
              <a:rPr lang="en-CA" dirty="0"/>
              <a:t>RESOURCES</a:t>
            </a:r>
          </a:p>
        </p:txBody>
      </p:sp>
      <p:sp>
        <p:nvSpPr>
          <p:cNvPr id="4" name="Content Placeholder 3"/>
          <p:cNvSpPr>
            <a:spLocks noGrp="1"/>
          </p:cNvSpPr>
          <p:nvPr>
            <p:ph idx="1"/>
          </p:nvPr>
        </p:nvSpPr>
        <p:spPr>
          <a:xfrm>
            <a:off x="838200" y="2277755"/>
            <a:ext cx="10515600" cy="4364585"/>
          </a:xfrm>
        </p:spPr>
        <p:txBody>
          <a:bodyPr>
            <a:normAutofit fontScale="92500" lnSpcReduction="20000"/>
          </a:bodyPr>
          <a:lstStyle/>
          <a:p>
            <a:pPr marL="0" indent="0">
              <a:buNone/>
            </a:pPr>
            <a:endParaRPr lang="en-CA" u="sng" dirty="0"/>
          </a:p>
          <a:p>
            <a:r>
              <a:rPr lang="en-CA" u="sng" dirty="0">
                <a:hlinkClick r:id="rId2"/>
              </a:rPr>
              <a:t>https://www.aaa.com/diamonds/diamond-awards </a:t>
            </a:r>
            <a:endParaRPr lang="en-CA" u="sng" dirty="0"/>
          </a:p>
          <a:p>
            <a:endParaRPr lang="en-CA" u="sng" dirty="0">
              <a:hlinkClick r:id="rId3"/>
            </a:endParaRPr>
          </a:p>
          <a:p>
            <a:r>
              <a:rPr lang="en-CA" dirty="0">
                <a:hlinkClick r:id="rId3"/>
              </a:rPr>
              <a:t>https://www.escoffier.edu/blog/world-food-drink/a-brief-history-of-the-michelin-guide/</a:t>
            </a:r>
            <a:endParaRPr lang="en-CA" dirty="0"/>
          </a:p>
          <a:p>
            <a:endParaRPr lang="en-CA" dirty="0"/>
          </a:p>
          <a:p>
            <a:r>
              <a:rPr lang="en-CA" dirty="0">
                <a:hlinkClick r:id="rId4"/>
              </a:rPr>
              <a:t>https://www.forbes.com/</a:t>
            </a:r>
            <a:endParaRPr lang="en-CA" dirty="0"/>
          </a:p>
          <a:p>
            <a:endParaRPr lang="en-CA" dirty="0"/>
          </a:p>
          <a:p>
            <a:r>
              <a:rPr lang="en-CA" dirty="0">
                <a:hlinkClick r:id="rId5"/>
              </a:rPr>
              <a:t>https://guide.michelin.com/</a:t>
            </a:r>
            <a:endParaRPr lang="en-CA" dirty="0"/>
          </a:p>
          <a:p>
            <a:pPr marL="0" indent="0">
              <a:buNone/>
            </a:pPr>
            <a:endParaRPr lang="en-CA" dirty="0"/>
          </a:p>
          <a:p>
            <a:r>
              <a:rPr lang="en-CA" dirty="0">
                <a:hlinkClick r:id="rId6"/>
              </a:rPr>
              <a:t>https://www.forbestravelguide.com/award-winners</a:t>
            </a:r>
            <a:endParaRPr lang="en-CA" dirty="0"/>
          </a:p>
        </p:txBody>
      </p:sp>
    </p:spTree>
    <p:extLst>
      <p:ext uri="{BB962C8B-B14F-4D97-AF65-F5344CB8AC3E}">
        <p14:creationId xmlns:p14="http://schemas.microsoft.com/office/powerpoint/2010/main" val="45326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64169" y="417095"/>
            <a:ext cx="7106651" cy="1366205"/>
          </a:xfrm>
        </p:spPr>
        <p:txBody>
          <a:bodyPr>
            <a:normAutofit/>
          </a:bodyPr>
          <a:lstStyle/>
          <a:p>
            <a:pPr algn="ctr"/>
            <a:r>
              <a:rPr lang="en-US" sz="2800" dirty="0"/>
              <a:t>FIVE-DIAMOND AWARD SYSTEM</a:t>
            </a:r>
            <a:br>
              <a:rPr lang="en-US" sz="2800" dirty="0"/>
            </a:br>
            <a:r>
              <a:rPr lang="en-US" sz="1600" dirty="0"/>
              <a:t>by Canadian and American Automobile Association</a:t>
            </a:r>
            <a:br>
              <a:rPr lang="en-US" sz="1600" dirty="0"/>
            </a:br>
            <a:r>
              <a:rPr lang="en-US" sz="1600" dirty="0"/>
              <a:t>CAA/AAA</a:t>
            </a:r>
            <a:endParaRPr lang="ru-RU" sz="1600"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a:xfrm>
            <a:off x="240634" y="2241202"/>
            <a:ext cx="5924128" cy="3943732"/>
          </a:xfrm>
        </p:spPr>
        <p:txBody>
          <a:bodyPr>
            <a:normAutofit lnSpcReduction="10000"/>
          </a:bodyPr>
          <a:lstStyle/>
          <a:p>
            <a:pPr>
              <a:lnSpc>
                <a:spcPct val="150000"/>
              </a:lnSpc>
            </a:pPr>
            <a:r>
              <a:rPr lang="en-US" dirty="0"/>
              <a:t>The CAA/AAA Diamond-Rating Program is a system used by American and Canadian auto clubs that award one to five diamonds to restaurants and hotels based on certain guidelines.  An establishment has to meet high standards to be awarded even one diamond.  The more diamonds, the more added luxuries you will find.</a:t>
            </a:r>
            <a:endParaRPr lang="ru-RU" dirty="0"/>
          </a:p>
        </p:txBody>
      </p:sp>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3</a:t>
            </a:fld>
            <a:endParaRPr lang="ru-RU" dirty="0"/>
          </a:p>
        </p:txBody>
      </p:sp>
      <p:pic>
        <p:nvPicPr>
          <p:cNvPr id="3" name="28vB_M3Ofdw"/>
          <p:cNvPicPr>
            <a:picLocks noRot="1" noChangeAspect="1"/>
          </p:cNvPicPr>
          <p:nvPr>
            <a:videoFile r:link="rId1"/>
          </p:nvPr>
        </p:nvPicPr>
        <p:blipFill>
          <a:blip r:embed="rId3"/>
          <a:stretch>
            <a:fillRect/>
          </a:stretch>
        </p:blipFill>
        <p:spPr>
          <a:xfrm>
            <a:off x="6499349" y="2077173"/>
            <a:ext cx="5309936" cy="3556511"/>
          </a:xfrm>
          <a:prstGeom prst="rect">
            <a:avLst/>
          </a:prstGeom>
        </p:spPr>
      </p:pic>
      <p:pic>
        <p:nvPicPr>
          <p:cNvPr id="1026" name="Picture 2" descr="https://www.aaa.com/AAA/common/images/aaa_services/icons/POI/diamonds/PNG/White_5Diamond_Bad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6571" y="77118"/>
            <a:ext cx="765429" cy="65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9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0" y="404811"/>
            <a:ext cx="3069771"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3069771" y="163286"/>
            <a:ext cx="6296477" cy="1698661"/>
          </a:xfrm>
        </p:spPr>
        <p:txBody>
          <a:bodyPr>
            <a:normAutofit fontScale="90000"/>
          </a:bodyPr>
          <a:lstStyle/>
          <a:p>
            <a:r>
              <a:rPr lang="en-US" dirty="0"/>
              <a:t>FIVE DIAMOND AWARD SYSTEM FOR HOTELS</a:t>
            </a:r>
            <a:endParaRPr lang="ru-RU" dirty="0"/>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a:xfrm>
            <a:off x="3213289" y="2192530"/>
            <a:ext cx="8066315" cy="1073184"/>
          </a:xfrm>
        </p:spPr>
        <p:txBody>
          <a:bodyPr>
            <a:normAutofit/>
          </a:bodyPr>
          <a:lstStyle/>
          <a:p>
            <a:r>
              <a:rPr lang="en-US" dirty="0"/>
              <a:t>CAA/AAA Diamond designations for hotels represent the overall quality, range of facilities and level of hospitality offered.</a:t>
            </a:r>
            <a:endParaRPr lang="ru-RU" dirty="0"/>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3337908" y="3596297"/>
            <a:ext cx="8549292" cy="2406075"/>
          </a:xfrm>
        </p:spPr>
        <p:txBody>
          <a:bodyPr>
            <a:noAutofit/>
          </a:bodyPr>
          <a:lstStyle/>
          <a:p>
            <a:pPr>
              <a:lnSpc>
                <a:spcPct val="200000"/>
              </a:lnSpc>
            </a:pPr>
            <a:r>
              <a:rPr lang="en-US" sz="1600" b="1" dirty="0"/>
              <a:t>Approved </a:t>
            </a:r>
            <a:r>
              <a:rPr lang="en-US" sz="1600" dirty="0"/>
              <a:t> Noteworthy by meeting the industry-leading standards of CAA/AAA inspections</a:t>
            </a:r>
          </a:p>
          <a:p>
            <a:pPr>
              <a:lnSpc>
                <a:spcPct val="200000"/>
              </a:lnSpc>
            </a:pPr>
            <a:r>
              <a:rPr lang="en-US" sz="1600" b="1" dirty="0"/>
              <a:t>Three Diamonds </a:t>
            </a:r>
            <a:r>
              <a:rPr lang="en-US" sz="1600" dirty="0"/>
              <a:t>Comprehensive amenities, style and comfort level</a:t>
            </a:r>
          </a:p>
          <a:p>
            <a:pPr>
              <a:lnSpc>
                <a:spcPct val="200000"/>
              </a:lnSpc>
            </a:pPr>
            <a:r>
              <a:rPr lang="en-US" sz="1600" b="1" dirty="0"/>
              <a:t>Four Diamonds </a:t>
            </a:r>
            <a:r>
              <a:rPr lang="en-US" sz="1600" dirty="0"/>
              <a:t>Upscale style and amenities with the right touch of service</a:t>
            </a:r>
          </a:p>
          <a:p>
            <a:pPr>
              <a:lnSpc>
                <a:spcPct val="200000"/>
              </a:lnSpc>
            </a:pPr>
            <a:r>
              <a:rPr lang="en-US" sz="1600" b="1" dirty="0"/>
              <a:t>Five Diamonds</a:t>
            </a:r>
            <a:r>
              <a:rPr lang="en-US" sz="1600" dirty="0"/>
              <a:t> World-class luxury, amenities and indulgence for a once-in-a-lifetime experience</a:t>
            </a:r>
            <a:endParaRPr lang="en-US" sz="1600" b="1" dirty="0"/>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4</a:t>
            </a:fld>
            <a:endParaRPr lang="ru-RU" dirty="0"/>
          </a:p>
        </p:txBody>
      </p:sp>
      <p:pic>
        <p:nvPicPr>
          <p:cNvPr id="1026" name="Picture 2" descr="Hotel Room, Bed, Hotel, Interior, Lamp, Travel, Pi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095" y="318659"/>
            <a:ext cx="1753508" cy="13151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aaa.com/AAA/common/images/aaa_services/icons/POI/diamonds/PNG/White_5Diamond_Bad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6571" y="77118"/>
            <a:ext cx="765429" cy="65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14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0" y="404811"/>
            <a:ext cx="3069771"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3229618" y="163286"/>
            <a:ext cx="5874532" cy="1698661"/>
          </a:xfrm>
        </p:spPr>
        <p:txBody>
          <a:bodyPr>
            <a:normAutofit fontScale="90000"/>
          </a:bodyPr>
          <a:lstStyle/>
          <a:p>
            <a:r>
              <a:rPr lang="en-US" dirty="0"/>
              <a:t>FIVE DIAMOND AWARD SYSTEM FOR RESTAURANTS</a:t>
            </a:r>
            <a:endParaRPr lang="ru-RU" dirty="0"/>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a:xfrm>
            <a:off x="3213289" y="2192530"/>
            <a:ext cx="8066315" cy="1073184"/>
          </a:xfrm>
        </p:spPr>
        <p:txBody>
          <a:bodyPr>
            <a:normAutofit/>
          </a:bodyPr>
          <a:lstStyle/>
          <a:p>
            <a:r>
              <a:rPr lang="en-US" dirty="0"/>
              <a:t>CAA/AAA Diamond designations for restaurants represents the overall food, service and vibe offered.</a:t>
            </a:r>
            <a:endParaRPr lang="ru-RU" dirty="0"/>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3337908" y="3596297"/>
            <a:ext cx="8666858" cy="2406075"/>
          </a:xfrm>
        </p:spPr>
        <p:txBody>
          <a:bodyPr>
            <a:noAutofit/>
          </a:bodyPr>
          <a:lstStyle/>
          <a:p>
            <a:pPr>
              <a:lnSpc>
                <a:spcPct val="200000"/>
              </a:lnSpc>
            </a:pPr>
            <a:r>
              <a:rPr lang="en-US" sz="1600" b="1" dirty="0"/>
              <a:t>Approved </a:t>
            </a:r>
            <a:r>
              <a:rPr lang="en-US" sz="1600" dirty="0"/>
              <a:t> Noteworthy by meeting the industry-leading standards of CAA/AAA inspections</a:t>
            </a:r>
          </a:p>
          <a:p>
            <a:pPr>
              <a:lnSpc>
                <a:spcPct val="200000"/>
              </a:lnSpc>
            </a:pPr>
            <a:r>
              <a:rPr lang="en-US" sz="1600" b="1" dirty="0"/>
              <a:t>Three Diamonds </a:t>
            </a:r>
            <a:r>
              <a:rPr lang="en-US" sz="1600" dirty="0"/>
              <a:t>Trendy food skillfully presented in a remarkable setting</a:t>
            </a:r>
          </a:p>
          <a:p>
            <a:pPr>
              <a:lnSpc>
                <a:spcPct val="200000"/>
              </a:lnSpc>
            </a:pPr>
            <a:r>
              <a:rPr lang="en-US" sz="1600" b="1" dirty="0"/>
              <a:t>Four Diamonds </a:t>
            </a:r>
            <a:r>
              <a:rPr lang="en-US" sz="1600" dirty="0"/>
              <a:t>Distinctive fine dining, well-served amide upscale ambience</a:t>
            </a:r>
          </a:p>
          <a:p>
            <a:pPr>
              <a:lnSpc>
                <a:spcPct val="200000"/>
              </a:lnSpc>
            </a:pPr>
            <a:r>
              <a:rPr lang="en-US" sz="1600" b="1" dirty="0"/>
              <a:t>Five Diamonds</a:t>
            </a:r>
            <a:r>
              <a:rPr lang="en-US" sz="1600" dirty="0"/>
              <a:t> Leading-edge cuisine, ingredients and preparation with extraordinary service and surroundings</a:t>
            </a:r>
            <a:endParaRPr lang="en-US" sz="1600" b="1" dirty="0"/>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5</a:t>
            </a:fld>
            <a:endParaRPr lang="ru-RU" dirty="0"/>
          </a:p>
        </p:txBody>
      </p:sp>
      <p:pic>
        <p:nvPicPr>
          <p:cNvPr id="2052" name="Picture 4" descr="Table, Hotel, Wine, Glass, Event, P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1118" y="313331"/>
            <a:ext cx="2028485" cy="13523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aaa.com/AAA/common/images/aaa_services/icons/POI/diamonds/PNG/White_5Diamond_Bad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6571" y="77118"/>
            <a:ext cx="765429" cy="65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39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774032" y="783771"/>
            <a:ext cx="9956130" cy="1032139"/>
          </a:xfrm>
        </p:spPr>
        <p:txBody>
          <a:bodyPr>
            <a:normAutofit fontScale="90000"/>
          </a:bodyPr>
          <a:lstStyle/>
          <a:p>
            <a:r>
              <a:rPr lang="en-US" dirty="0"/>
              <a:t>THE VALUE OF THE CAA/AAA DIAMOND REWARD PROGRAM</a:t>
            </a:r>
            <a:endParaRPr lang="ru-RU" dirty="0"/>
          </a:p>
        </p:txBody>
      </p:sp>
      <p:sp>
        <p:nvSpPr>
          <p:cNvPr id="4" name="Text Placeholder 3">
            <a:extLst>
              <a:ext uri="{FF2B5EF4-FFF2-40B4-BE49-F238E27FC236}">
                <a16:creationId xmlns:a16="http://schemas.microsoft.com/office/drawing/2014/main" id="{DCA4BA4B-DB5E-418C-8309-2ED941800B3E}"/>
              </a:ext>
            </a:extLst>
          </p:cNvPr>
          <p:cNvSpPr>
            <a:spLocks noGrp="1"/>
          </p:cNvSpPr>
          <p:nvPr>
            <p:ph type="body" idx="1"/>
          </p:nvPr>
        </p:nvSpPr>
        <p:spPr bwMode="grayWhite"/>
        <p:txBody>
          <a:bodyPr/>
          <a:lstStyle/>
          <a:p>
            <a:pPr algn="ctr"/>
            <a:r>
              <a:rPr lang="en-US" sz="2400" dirty="0"/>
              <a:t>Ritz-Carlton, Cancun</a:t>
            </a:r>
            <a:endParaRPr lang="ru-RU" sz="2400" dirty="0"/>
          </a:p>
        </p:txBody>
      </p:sp>
      <p:sp>
        <p:nvSpPr>
          <p:cNvPr id="5" name="Text Placeholder 4">
            <a:extLst>
              <a:ext uri="{FF2B5EF4-FFF2-40B4-BE49-F238E27FC236}">
                <a16:creationId xmlns:a16="http://schemas.microsoft.com/office/drawing/2014/main" id="{A92CB9BD-51FF-4C3D-BDD7-A004B05B152F}"/>
              </a:ext>
            </a:extLst>
          </p:cNvPr>
          <p:cNvSpPr>
            <a:spLocks noGrp="1"/>
          </p:cNvSpPr>
          <p:nvPr>
            <p:ph type="body" idx="18"/>
          </p:nvPr>
        </p:nvSpPr>
        <p:spPr bwMode="grayWhite">
          <a:xfrm>
            <a:off x="6639258" y="2830787"/>
            <a:ext cx="4365625" cy="778859"/>
          </a:xfrm>
        </p:spPr>
        <p:txBody>
          <a:bodyPr/>
          <a:lstStyle/>
          <a:p>
            <a:pPr algn="ctr"/>
            <a:r>
              <a:rPr lang="en-CA" sz="2400" dirty="0"/>
              <a:t>Hyatt Centric South Beach Miami</a:t>
            </a:r>
            <a:endParaRPr lang="ru-RU" sz="2400" dirty="0"/>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6</a:t>
            </a:fld>
            <a:endParaRPr lang="ru-RU" dirty="0"/>
          </a:p>
        </p:txBody>
      </p:sp>
      <p:pic>
        <p:nvPicPr>
          <p:cNvPr id="10" name="Ndiu385V_wU"/>
          <p:cNvPicPr>
            <a:picLocks noRot="1" noChangeAspect="1"/>
          </p:cNvPicPr>
          <p:nvPr>
            <a:videoFile r:link="rId1"/>
          </p:nvPr>
        </p:nvPicPr>
        <p:blipFill>
          <a:blip r:embed="rId4"/>
          <a:stretch>
            <a:fillRect/>
          </a:stretch>
        </p:blipFill>
        <p:spPr>
          <a:xfrm>
            <a:off x="1011021" y="3563411"/>
            <a:ext cx="3891643" cy="2189049"/>
          </a:xfrm>
          <a:prstGeom prst="rect">
            <a:avLst/>
          </a:prstGeom>
        </p:spPr>
      </p:pic>
      <p:pic>
        <p:nvPicPr>
          <p:cNvPr id="12" name="iMPcadLxCZw"/>
          <p:cNvPicPr>
            <a:picLocks noRot="1" noChangeAspect="1"/>
          </p:cNvPicPr>
          <p:nvPr>
            <a:videoFile r:link="rId2"/>
          </p:nvPr>
        </p:nvPicPr>
        <p:blipFill>
          <a:blip r:embed="rId5"/>
          <a:stretch>
            <a:fillRect/>
          </a:stretch>
        </p:blipFill>
        <p:spPr>
          <a:xfrm>
            <a:off x="6764221" y="3609646"/>
            <a:ext cx="3809446" cy="2142814"/>
          </a:xfrm>
          <a:prstGeom prst="rect">
            <a:avLst/>
          </a:prstGeom>
        </p:spPr>
      </p:pic>
      <p:pic>
        <p:nvPicPr>
          <p:cNvPr id="9" name="Picture 2" descr="https://www.aaa.com/AAA/common/images/aaa_services/icons/POI/diamonds/PNG/White_5Diamond_Bad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6571" y="77118"/>
            <a:ext cx="765429" cy="65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36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7</a:t>
            </a:fld>
            <a:endParaRPr lang="ru-RU" dirty="0"/>
          </a:p>
        </p:txBody>
      </p:sp>
      <p:sp>
        <p:nvSpPr>
          <p:cNvPr id="3" name="Title 2"/>
          <p:cNvSpPr>
            <a:spLocks noGrp="1"/>
          </p:cNvSpPr>
          <p:nvPr>
            <p:ph type="title"/>
          </p:nvPr>
        </p:nvSpPr>
        <p:spPr>
          <a:xfrm>
            <a:off x="774032" y="1033272"/>
            <a:ext cx="9088425" cy="782638"/>
          </a:xfrm>
        </p:spPr>
        <p:txBody>
          <a:bodyPr>
            <a:normAutofit fontScale="90000"/>
          </a:bodyPr>
          <a:lstStyle/>
          <a:p>
            <a:r>
              <a:rPr lang="en-US" dirty="0"/>
              <a:t>THE IMPRESSIVE MICHELIN STAR</a:t>
            </a:r>
            <a:endParaRPr lang="en-CA" dirty="0"/>
          </a:p>
        </p:txBody>
      </p:sp>
      <p:sp>
        <p:nvSpPr>
          <p:cNvPr id="4" name="TextBox 3"/>
          <p:cNvSpPr txBox="1"/>
          <p:nvPr/>
        </p:nvSpPr>
        <p:spPr>
          <a:xfrm>
            <a:off x="917694" y="2557043"/>
            <a:ext cx="8801100" cy="3139321"/>
          </a:xfrm>
          <a:prstGeom prst="rect">
            <a:avLst/>
          </a:prstGeom>
          <a:noFill/>
        </p:spPr>
        <p:txBody>
          <a:bodyPr wrap="square" rtlCol="0">
            <a:spAutoFit/>
          </a:bodyPr>
          <a:lstStyle/>
          <a:p>
            <a:r>
              <a:rPr lang="en-CA" dirty="0">
                <a:solidFill>
                  <a:schemeClr val="bg1"/>
                </a:solidFill>
              </a:rPr>
              <a:t>The first Michelin star ratings were given in 1926 – restaurants in France were awarded a single star if they were considered to be “fine dining establishments”.</a:t>
            </a:r>
          </a:p>
          <a:p>
            <a:endParaRPr lang="en-CA" dirty="0">
              <a:solidFill>
                <a:schemeClr val="bg1"/>
              </a:solidFill>
            </a:endParaRPr>
          </a:p>
          <a:p>
            <a:endParaRPr lang="en-CA" dirty="0">
              <a:solidFill>
                <a:schemeClr val="bg1"/>
              </a:solidFill>
            </a:endParaRPr>
          </a:p>
          <a:p>
            <a:r>
              <a:rPr lang="en-CA" dirty="0">
                <a:solidFill>
                  <a:schemeClr val="bg1"/>
                </a:solidFill>
              </a:rPr>
              <a:t>In 1931 the rating system was expanded to become the Michelin three-star rating.</a:t>
            </a:r>
          </a:p>
          <a:p>
            <a:endParaRPr lang="en-CA" dirty="0">
              <a:solidFill>
                <a:schemeClr val="bg1"/>
              </a:solidFill>
            </a:endParaRPr>
          </a:p>
          <a:p>
            <a:r>
              <a:rPr lang="en-CA" dirty="0">
                <a:solidFill>
                  <a:schemeClr val="bg1"/>
                </a:solidFill>
              </a:rPr>
              <a:t>1 Star: A very good restaurant in its category</a:t>
            </a:r>
          </a:p>
          <a:p>
            <a:endParaRPr lang="en-CA" dirty="0">
              <a:solidFill>
                <a:schemeClr val="bg1"/>
              </a:solidFill>
            </a:endParaRPr>
          </a:p>
          <a:p>
            <a:r>
              <a:rPr lang="en-CA" dirty="0">
                <a:solidFill>
                  <a:schemeClr val="bg1"/>
                </a:solidFill>
              </a:rPr>
              <a:t>2 Stars: Excellent cooking, worth a detour</a:t>
            </a:r>
          </a:p>
          <a:p>
            <a:endParaRPr lang="en-CA" dirty="0">
              <a:solidFill>
                <a:schemeClr val="bg1"/>
              </a:solidFill>
            </a:endParaRPr>
          </a:p>
          <a:p>
            <a:r>
              <a:rPr lang="en-CA" dirty="0">
                <a:solidFill>
                  <a:schemeClr val="bg1"/>
                </a:solidFill>
              </a:rPr>
              <a:t>3 Starts: Exceptional cuisine, worth a special journey</a:t>
            </a:r>
          </a:p>
        </p:txBody>
      </p:sp>
      <p:pic>
        <p:nvPicPr>
          <p:cNvPr id="5" name="Picture 6" descr="https://d3h1lg3ksw6i6b.cloudfront.net/media/image/2018/05/23/bd01026a1778478cba866b2035e8baed_1-MICHELIN+STAR.png"/>
          <p:cNvPicPr>
            <a:picLocks noChangeAspect="1" noChangeArrowheads="1"/>
          </p:cNvPicPr>
          <p:nvPr/>
        </p:nvPicPr>
        <p:blipFill rotWithShape="1">
          <a:blip r:embed="rId2">
            <a:extLst>
              <a:ext uri="{28A0092B-C50C-407E-A947-70E740481C1C}">
                <a14:useLocalDpi xmlns:a14="http://schemas.microsoft.com/office/drawing/2010/main" val="0"/>
              </a:ext>
            </a:extLst>
          </a:blip>
          <a:srcRect l="19728" t="58533" r="73802" b="31031"/>
          <a:stretch/>
        </p:blipFill>
        <p:spPr bwMode="auto">
          <a:xfrm>
            <a:off x="10096299" y="538707"/>
            <a:ext cx="1464759" cy="177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91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2F0B8-896C-4D84-9FF9-3E3607F9E57C}"/>
              </a:ext>
            </a:extLst>
          </p:cNvPr>
          <p:cNvSpPr>
            <a:spLocks noGrp="1"/>
          </p:cNvSpPr>
          <p:nvPr>
            <p:ph type="title"/>
          </p:nvPr>
        </p:nvSpPr>
        <p:spPr bwMode="grayWhite"/>
        <p:txBody>
          <a:bodyPr/>
          <a:lstStyle/>
          <a:p>
            <a:r>
              <a:rPr lang="en-US" dirty="0"/>
              <a:t>THE IMPRESSIVE MICHELIN STAR</a:t>
            </a:r>
            <a:endParaRPr lang="ru-RU" dirty="0"/>
          </a:p>
        </p:txBody>
      </p:sp>
      <p:pic>
        <p:nvPicPr>
          <p:cNvPr id="3" name="EsIPMZWdfoc"/>
          <p:cNvPicPr>
            <a:picLocks noGrp="1" noRot="1" noChangeAspect="1"/>
          </p:cNvPicPr>
          <p:nvPr>
            <p:ph type="media" sz="quarter" idx="17"/>
            <a:videoFile r:link="rId1"/>
          </p:nvPr>
        </p:nvPicPr>
        <p:blipFill>
          <a:blip r:embed="rId3"/>
          <a:stretch>
            <a:fillRect/>
          </a:stretch>
        </p:blipFill>
        <p:spPr>
          <a:xfrm>
            <a:off x="2822192" y="1680983"/>
            <a:ext cx="6547616" cy="3683034"/>
          </a:xfrm>
          <a:prstGeom prst="rect">
            <a:avLst/>
          </a:prstGeom>
        </p:spPr>
      </p:pic>
      <p:sp>
        <p:nvSpPr>
          <p:cNvPr id="2" name="Slide Number Placeholder 1">
            <a:extLst>
              <a:ext uri="{FF2B5EF4-FFF2-40B4-BE49-F238E27FC236}">
                <a16:creationId xmlns:a16="http://schemas.microsoft.com/office/drawing/2014/main" id="{E8B55491-80DD-4F1B-890E-E2F7B275B9CA}"/>
              </a:ext>
            </a:extLst>
          </p:cNvPr>
          <p:cNvSpPr>
            <a:spLocks noGrp="1"/>
          </p:cNvSpPr>
          <p:nvPr>
            <p:ph type="sldNum" sz="quarter" idx="10"/>
          </p:nvPr>
        </p:nvSpPr>
        <p:spPr/>
        <p:txBody>
          <a:bodyPr/>
          <a:lstStyle/>
          <a:p>
            <a:fld id="{D495E168-DA5E-4888-8D8A-92B118324C14}" type="slidenum">
              <a:rPr lang="ru-RU" smtClean="0"/>
              <a:pPr/>
              <a:t>8</a:t>
            </a:fld>
            <a:endParaRPr lang="ru-RU" dirty="0"/>
          </a:p>
        </p:txBody>
      </p:sp>
      <p:pic>
        <p:nvPicPr>
          <p:cNvPr id="5" name="Picture 6" descr="https://d3h1lg3ksw6i6b.cloudfront.net/media/image/2018/05/23/bd01026a1778478cba866b2035e8baed_1-MICHELIN+STAR.png"/>
          <p:cNvPicPr>
            <a:picLocks noChangeAspect="1" noChangeArrowheads="1"/>
          </p:cNvPicPr>
          <p:nvPr/>
        </p:nvPicPr>
        <p:blipFill rotWithShape="1">
          <a:blip r:embed="rId4">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67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9</a:t>
            </a:fld>
            <a:endParaRPr lang="ru-RU" dirty="0"/>
          </a:p>
        </p:txBody>
      </p:sp>
      <p:sp>
        <p:nvSpPr>
          <p:cNvPr id="3" name="Title 2"/>
          <p:cNvSpPr>
            <a:spLocks noGrp="1"/>
          </p:cNvSpPr>
          <p:nvPr>
            <p:ph type="title"/>
          </p:nvPr>
        </p:nvSpPr>
        <p:spPr/>
        <p:txBody>
          <a:bodyPr/>
          <a:lstStyle/>
          <a:p>
            <a:r>
              <a:rPr lang="en-CA" dirty="0"/>
              <a:t>MICHELIN STAR</a:t>
            </a:r>
          </a:p>
        </p:txBody>
      </p:sp>
      <p:sp>
        <p:nvSpPr>
          <p:cNvPr id="4" name="Text Placeholder 3"/>
          <p:cNvSpPr>
            <a:spLocks noGrp="1"/>
          </p:cNvSpPr>
          <p:nvPr>
            <p:ph type="body" sz="half" idx="2"/>
          </p:nvPr>
        </p:nvSpPr>
        <p:spPr>
          <a:xfrm>
            <a:off x="839788" y="2559283"/>
            <a:ext cx="3932237" cy="2021607"/>
          </a:xfrm>
        </p:spPr>
        <p:txBody>
          <a:bodyPr>
            <a:normAutofit/>
          </a:bodyPr>
          <a:lstStyle/>
          <a:p>
            <a:pPr>
              <a:lnSpc>
                <a:spcPct val="150000"/>
              </a:lnSpc>
            </a:pPr>
            <a:r>
              <a:rPr lang="en-CA" sz="2000" dirty="0"/>
              <a:t>Coveted by many chefs, but given only to an excellent few.  Getting a star (or three) could change the fate of a restaurant.</a:t>
            </a:r>
          </a:p>
        </p:txBody>
      </p:sp>
      <p:pic>
        <p:nvPicPr>
          <p:cNvPr id="4098" name="Picture 2" descr="https://d3h1lg3ksw6i6b.cloudfront.net/media/image/2018/05/23/bd01026a1778478cba866b2035e8baed_1-MICHELIN+STAR.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902" r="31568" b="70630"/>
          <a:stretch/>
        </p:blipFill>
        <p:spPr bwMode="auto">
          <a:xfrm>
            <a:off x="5784393" y="1956947"/>
            <a:ext cx="5789834" cy="32262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nvPicPr>
        <p:blipFill rotWithShape="1">
          <a:blip r:embed="rId2">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92516"/>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7A0EF5-23A9-4627-BC46-745B7DD804D2}">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fb0879af-3eba-417a-a55a-ffe6dcd6ca77"/>
    <ds:schemaRef ds:uri="http://schemas.microsoft.com/office/2006/metadata/properties"/>
    <ds:schemaRef ds:uri="http://purl.org/dc/elements/1.1/"/>
    <ds:schemaRef ds:uri="http://schemas.microsoft.com/sharepoint/v3"/>
    <ds:schemaRef ds:uri="6dc4bcd6-49db-4c07-9060-8acfc67cef9f"/>
    <ds:schemaRef ds:uri="http://www.w3.org/XML/1998/namespace"/>
    <ds:schemaRef ds:uri="http://purl.org/dc/dcmitype/"/>
  </ds:schemaRefs>
</ds:datastoreItem>
</file>

<file path=customXml/itemProps3.xml><?xml version="1.0" encoding="utf-8"?>
<ds:datastoreItem xmlns:ds="http://schemas.openxmlformats.org/officeDocument/2006/customXml" ds:itemID="{8C5154C8-4BB5-43F2-9F6C-5E79271A0D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1147</Words>
  <Application>Microsoft Office PowerPoint</Application>
  <PresentationFormat>Widescreen</PresentationFormat>
  <Paragraphs>143</Paragraphs>
  <Slides>27</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Lucida Grande</vt:lpstr>
      <vt:lpstr>Verdana</vt:lpstr>
      <vt:lpstr>Wingdings</vt:lpstr>
      <vt:lpstr>Office Theme</vt:lpstr>
      <vt:lpstr>COMMON SYMBOLS USED FOR CLASSIFICATION  IN THE TOURISM INDUSTRY</vt:lpstr>
      <vt:lpstr>CLASSIFICATIONS IN THE TOURISM INDUSTRY</vt:lpstr>
      <vt:lpstr>FIVE-DIAMOND AWARD SYSTEM by Canadian and American Automobile Association CAA/AAA</vt:lpstr>
      <vt:lpstr>FIVE DIAMOND AWARD SYSTEM FOR HOTELS</vt:lpstr>
      <vt:lpstr>FIVE DIAMOND AWARD SYSTEM FOR RESTAURANTS</vt:lpstr>
      <vt:lpstr>THE VALUE OF THE CAA/AAA DIAMOND REWARD PROGRAM</vt:lpstr>
      <vt:lpstr>THE IMPRESSIVE MICHELIN STAR</vt:lpstr>
      <vt:lpstr>THE IMPRESSIVE MICHELIN STAR</vt:lpstr>
      <vt:lpstr>MICHELIN STAR</vt:lpstr>
      <vt:lpstr>MICHELIN  1 STAR MEANING</vt:lpstr>
      <vt:lpstr>MICHELIN  2 STAR MEANING</vt:lpstr>
      <vt:lpstr>MICHELIN  3 STAR MEANING</vt:lpstr>
      <vt:lpstr>MICHELIN SYMBOLS</vt:lpstr>
      <vt:lpstr>MICHELIN SYMBOLS</vt:lpstr>
      <vt:lpstr>MICHELIN SYMBOLS</vt:lpstr>
      <vt:lpstr>MICHELIN SYMBOLS</vt:lpstr>
      <vt:lpstr>MICHELIN SYMBOLS</vt:lpstr>
      <vt:lpstr>MICHELIN SYMBOLS</vt:lpstr>
      <vt:lpstr>MICHELIN SYMBOLS</vt:lpstr>
      <vt:lpstr>MICHELIN SYMBOLS</vt:lpstr>
      <vt:lpstr>MICHELIN SYMBOLS</vt:lpstr>
      <vt:lpstr>TOP COUNTRIES FOR MICHELIN 3-STAR RESTAURANTS</vt:lpstr>
      <vt:lpstr>FIVE STAR AWARD SYSTEM Forbes Travel Guide</vt:lpstr>
      <vt:lpstr>FIVE STAR AWARD SYSTEM Forbes Travel Guide</vt:lpstr>
      <vt:lpstr>FIVE STAR AWARD SYSTEM Forbes Travel Guide</vt:lpstr>
      <vt:lpstr>COMMON SYMBOLS USED FOR CLASSIFICATION  IN THE TOURISM INDUSTRY</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2020-07-18T22:14:02Z</dcterms:created>
  <dcterms:modified xsi:type="dcterms:W3CDTF">2023-04-24T18:40:30Z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