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Lst>
  <p:sldSz cy="5143500" cx="9144000"/>
  <p:notesSz cx="6858000" cy="9144000"/>
  <p:embeddedFontLst>
    <p:embeddedFont>
      <p:font typeface="Montserrat"/>
      <p:regular r:id="rId138"/>
      <p:bold r:id="rId139"/>
      <p:italic r:id="rId140"/>
      <p:boldItalic r:id="rId1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1" Type="http://schemas.openxmlformats.org/officeDocument/2006/relationships/font" Target="fonts/Montserrat-boldItalic.fntdata"/><Relationship Id="rId140"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Montserrat-bold.fntdata"/><Relationship Id="rId138" Type="http://schemas.openxmlformats.org/officeDocument/2006/relationships/font" Target="fonts/Montserrat-regular.fntdata"/><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92b1ef710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2292b1ef710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222a2c1020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6" name="Google Shape;1326;g222a2c10204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24212e00e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8" name="Google Shape;1338;g24212e00ec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24212e00ec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1" name="Google Shape;1351;g24212e00ecf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24212e00ec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4" name="Google Shape;1364;g24212e00ecf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24212e00ecf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8" name="Google Shape;1378;g24212e00ecf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24212e00ecf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2" name="Google Shape;1392;g24212e00ecf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24212e00ecf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7" name="Google Shape;1407;g24212e00ecf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2292b1ef71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1" name="Google Shape;1421;g2292b1ef710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24212e00ecf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7" name="Google Shape;1437;g24212e00ecf_0_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25054f6d459_0_1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1" name="Google Shape;1451;g25054f6d459_0_1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25054f6d459_0_1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8" name="Google Shape;1468;g25054f6d459_0_1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2461951cf74_0_1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4" name="Google Shape;1484;g2461951cf74_0_1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24212e00ecf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7" name="Google Shape;1497;g24212e00ecf_0_5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25054f6d459_0_1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8" name="Google Shape;1508;g25054f6d459_0_10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25054f6d459_0_1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0" name="Google Shape;1520;g25054f6d459_0_1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2292b1ef7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3" name="Google Shape;1533;g2292b1ef71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g2292b1ef71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6" name="Google Shape;1546;g2292b1ef710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2292b1ef71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3" name="Google Shape;1563;g2292b1ef71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24212e00ecf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0" name="Google Shape;1580;g24212e00ecf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24212e00ecf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3" name="Google Shape;1593;g24212e00ecf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24212e00ecf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9" name="Google Shape;1609;g24212e00ecf_0_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g24212e00ecf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2" name="Google Shape;1622;g24212e00ecf_0_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3" name="Shape 1633"/>
        <p:cNvGrpSpPr/>
        <p:nvPr/>
      </p:nvGrpSpPr>
      <p:grpSpPr>
        <a:xfrm>
          <a:off x="0" y="0"/>
          <a:ext cx="0" cy="0"/>
          <a:chOff x="0" y="0"/>
          <a:chExt cx="0" cy="0"/>
        </a:xfrm>
      </p:grpSpPr>
      <p:sp>
        <p:nvSpPr>
          <p:cNvPr id="1634" name="Google Shape;1634;g24212e00ecf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5" name="Google Shape;1635;g24212e00ecf_0_4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g24212e00ecf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8" name="Google Shape;1648;g24212e00ecf_0_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24212e00ecf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1" name="Google Shape;1661;g24212e00ecf_0_4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2" name="Shape 1672"/>
        <p:cNvGrpSpPr/>
        <p:nvPr/>
      </p:nvGrpSpPr>
      <p:grpSpPr>
        <a:xfrm>
          <a:off x="0" y="0"/>
          <a:ext cx="0" cy="0"/>
          <a:chOff x="0" y="0"/>
          <a:chExt cx="0" cy="0"/>
        </a:xfrm>
      </p:grpSpPr>
      <p:sp>
        <p:nvSpPr>
          <p:cNvPr id="1673" name="Google Shape;1673;g25054f6d459_0_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4" name="Google Shape;1674;g25054f6d459_0_1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g25054f6d459_0_1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7" name="Google Shape;1687;g25054f6d459_0_1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g25054f6d459_0_1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0" name="Google Shape;1700;g25054f6d459_0_1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2" name="Shape 1712"/>
        <p:cNvGrpSpPr/>
        <p:nvPr/>
      </p:nvGrpSpPr>
      <p:grpSpPr>
        <a:xfrm>
          <a:off x="0" y="0"/>
          <a:ext cx="0" cy="0"/>
          <a:chOff x="0" y="0"/>
          <a:chExt cx="0" cy="0"/>
        </a:xfrm>
      </p:grpSpPr>
      <p:sp>
        <p:nvSpPr>
          <p:cNvPr id="1713" name="Google Shape;1713;g25054f6d459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4" name="Google Shape;1714;g25054f6d459_0_1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7" name="Shape 1727"/>
        <p:cNvGrpSpPr/>
        <p:nvPr/>
      </p:nvGrpSpPr>
      <p:grpSpPr>
        <a:xfrm>
          <a:off x="0" y="0"/>
          <a:ext cx="0" cy="0"/>
          <a:chOff x="0" y="0"/>
          <a:chExt cx="0" cy="0"/>
        </a:xfrm>
      </p:grpSpPr>
      <p:sp>
        <p:nvSpPr>
          <p:cNvPr id="1728" name="Google Shape;1728;g25054f6d459_0_1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9" name="Google Shape;1729;g25054f6d459_0_1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92b1ef710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292b1ef710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g25054f6d459_0_1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6" name="Google Shape;1746;g25054f6d459_0_1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1" name="Shape 1761"/>
        <p:cNvGrpSpPr/>
        <p:nvPr/>
      </p:nvGrpSpPr>
      <p:grpSpPr>
        <a:xfrm>
          <a:off x="0" y="0"/>
          <a:ext cx="0" cy="0"/>
          <a:chOff x="0" y="0"/>
          <a:chExt cx="0" cy="0"/>
        </a:xfrm>
      </p:grpSpPr>
      <p:sp>
        <p:nvSpPr>
          <p:cNvPr id="1762" name="Google Shape;1762;g25054f6d459_0_1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3" name="Google Shape;1763;g25054f6d459_0_13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6" name="Shape 1776"/>
        <p:cNvGrpSpPr/>
        <p:nvPr/>
      </p:nvGrpSpPr>
      <p:grpSpPr>
        <a:xfrm>
          <a:off x="0" y="0"/>
          <a:ext cx="0" cy="0"/>
          <a:chOff x="0" y="0"/>
          <a:chExt cx="0" cy="0"/>
        </a:xfrm>
      </p:grpSpPr>
      <p:sp>
        <p:nvSpPr>
          <p:cNvPr id="1777" name="Google Shape;177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8" name="Google Shape;177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48ccef39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548ccef39e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3b8ae7f62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3b8ae7f62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2986a158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22986a1580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3b8ae7f62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23b8ae7f624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3b8ae7f62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23b8ae7f624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b8ae7f62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23b8ae7f624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292b1ef710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2292b1ef710_0_3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403b2b81e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403b2b81e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461951cf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2461951cf7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054f6d4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5054f6d45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5054f6d45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25054f6d459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5054f6d45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25054f6d459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5054f6d45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25054f6d459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5054f6d459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25054f6d459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5054f6d459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25054f6d459_0_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5054f6d459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25054f6d459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5054f6d459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g25054f6d459_0_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5054f6d459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25054f6d459_0_4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5054f6d459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25054f6d459_0_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5054f6d459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25054f6d459_0_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5054f6d459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25054f6d459_0_6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5054f6d459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25054f6d459_0_6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5054f6d459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25054f6d459_0_7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5054f6d459_0_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25054f6d459_0_8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5054f6d459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g25054f6d459_0_8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5054f6d459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g25054f6d459_0_9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5054f6d459_0_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g25054f6d459_0_9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5054f6d459_0_10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g25054f6d459_0_10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461951cf7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2461951cf74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461951cf74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2461951cf74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461951cf74_0_10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2461951cf74_0_10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2986a1580c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g22986a1580c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461951cf74_0_1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2461951cf74_0_1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461951cf74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g2461951cf74_0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461951cf74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g2461951cf74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461951cf7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g2461951cf74_0_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461951cf74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8" name="Google Shape;718;g2461951cf74_0_3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461951cf74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g2461951cf74_0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461951cf74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g2461951cf74_0_5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461951cf74_0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g2461951cf74_0_5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461951cf74_0_10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0" name="Google Shape;770;g2461951cf74_0_10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461951cf74_0_1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3" name="Google Shape;783;g2461951cf74_0_10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2461951cf74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g2461951cf74_0_10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986a1580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2986a1580c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461951cf74_0_1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g2461951cf74_0_10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461951cf74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2" name="Google Shape;822;g2461951cf74_0_6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461951cf74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3" name="Google Shape;833;g2461951cf74_0_6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461951cf74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g2461951cf74_0_7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461951cf74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9" name="Google Shape;859;g2461951cf74_0_7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461951cf74_0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g2461951cf74_0_8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461951cf74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7" name="Google Shape;887;g2461951cf74_0_9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2461951cf74_0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1" name="Google Shape;901;g2461951cf74_0_9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4" name="Google Shape;9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222a2c102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5" name="Google Shape;925;g222a2c1020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3b774b60f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6" name="Google Shape;936;g23b774b60f2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222a2c1020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8" name="Google Shape;948;g222a2c10204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1" name="Google Shape;96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23b774b60f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4" name="Google Shape;974;g23b774b60f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3b774b60f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7" name="Google Shape;987;g23b774b60f2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23cc5a4fcf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1" name="Google Shape;1001;g23cc5a4fcf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23cc5a4fcf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5" name="Google Shape;1015;g23cc5a4fcfb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23cc5a4fcfb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8" name="Google Shape;1028;g23cc5a4fcfb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3cc5a4fcfb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1" name="Google Shape;1041;g23cc5a4fcfb_1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23cc5a4fcfb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4" name="Google Shape;1054;g23cc5a4fcfb_1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292b1ef71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2292b1ef710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22a2c10204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7" name="Google Shape;1067;g222a2c10204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22a2c1020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0" name="Google Shape;1080;g222a2c1020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222a2c1020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1" name="Google Shape;1091;g222a2c10204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23b8ae7f62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4" name="Google Shape;1104;g23b8ae7f624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23dbe6586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7" name="Google Shape;1117;g23dbe65866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23dbe65866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2" name="Google Shape;1132;g23dbe658664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23dbe65866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7" name="Google Shape;1147;g23dbe658664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222a2c1020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2" name="Google Shape;1162;g222a2c10204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222a2c1020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5" name="Google Shape;1175;g222a2c10204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222a2c1020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6" name="Google Shape;1186;g222a2c10204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292b1ef71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292b1ef710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22a2c1020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8" name="Google Shape;1198;g222a2c10204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222a2c1020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1" name="Google Shape;1211;g222a2c10204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222a2c1020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4" name="Google Shape;1224;g222a2c10204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222a2c1020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7" name="Google Shape;1237;g222a2c10204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22a2c1020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0" name="Google Shape;1250;g222a2c10204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222a2c1020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3" name="Google Shape;1263;g222a2c10204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222a2c10204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6" name="Google Shape;1276;g222a2c10204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222a2c10204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9" name="Google Shape;1289;g222a2c10204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222a2c10204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2" name="Google Shape;1302;g222a2c10204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222a2c10204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5" name="Google Shape;1315;g222a2c10204_0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2.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3.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8.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8.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8.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2.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5.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1.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1.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1.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3.jpg"/><Relationship Id="rId7" Type="http://schemas.openxmlformats.org/officeDocument/2006/relationships/image" Target="../media/image60.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5.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modelboats.co.uk/news/article/pusher-tug/21652" TargetMode="External"/><Relationship Id="rId4" Type="http://schemas.openxmlformats.org/officeDocument/2006/relationships/hyperlink" Target="http://ssmbc-fl.org/SSMBC-Springers.htm" TargetMode="External"/><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ovin-navigator.ca/" TargetMode="External"/><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3.jpg"/><Relationship Id="rId7"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smbc-fl.org/SSMBC-Springers.htm" TargetMode="External"/><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9.jpg"/><Relationship Id="rId7"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6.jpg"/><Relationship Id="rId7"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1.jpg"/><Relationship Id="rId7" Type="http://schemas.openxmlformats.org/officeDocument/2006/relationships/image" Target="../media/image7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7.jpg"/><Relationship Id="rId7" Type="http://schemas.openxmlformats.org/officeDocument/2006/relationships/image" Target="../media/image5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6.jpg"/><Relationship Id="rId7" Type="http://schemas.openxmlformats.org/officeDocument/2006/relationships/image" Target="../media/image2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22.xml"/><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s://www.arduino.cc/en/Guide" TargetMode="External"/><Relationship Id="rId4" Type="http://schemas.openxmlformats.org/officeDocument/2006/relationships/hyperlink" Target="https://docs.google.com/document/d/1kcYbz8o2oofJdT7SoY_F5ellIrHEsFpIiDUzqKMRODw/edit?usp=sharing" TargetMode="External"/><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1.jpg"/><Relationship Id="rId7" Type="http://schemas.openxmlformats.org/officeDocument/2006/relationships/image" Target="../media/image5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1.jpg"/><Relationship Id="rId7" Type="http://schemas.openxmlformats.org/officeDocument/2006/relationships/image" Target="../media/image5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5.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2.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4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7.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8.jpg"/><Relationship Id="rId7" Type="http://schemas.openxmlformats.org/officeDocument/2006/relationships/image" Target="../media/image5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4.jpg"/><Relationship Id="rId7" Type="http://schemas.openxmlformats.org/officeDocument/2006/relationships/image" Target="../media/image72.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8.jpg"/><Relationship Id="rId7" Type="http://schemas.openxmlformats.org/officeDocument/2006/relationships/image" Target="../media/image62.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2.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75.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5.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6.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0.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7.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9.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2.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88745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an Autonomous Search and Rescue Craft</a:t>
            </a:r>
            <a:endParaRPr/>
          </a:p>
        </p:txBody>
      </p:sp>
      <p:sp>
        <p:nvSpPr>
          <p:cNvPr id="55" name="Google Shape;55;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fontScale="62500"/>
          </a:bodyPr>
          <a:lstStyle/>
          <a:p>
            <a:pPr indent="0" lvl="0" marL="0" rtl="0" algn="ctr">
              <a:lnSpc>
                <a:spcPct val="100000"/>
              </a:lnSpc>
              <a:spcBef>
                <a:spcPts val="0"/>
              </a:spcBef>
              <a:spcAft>
                <a:spcPts val="0"/>
              </a:spcAft>
              <a:buSzPct val="117647"/>
              <a:buNone/>
            </a:pPr>
            <a:r>
              <a:rPr lang="en">
                <a:solidFill>
                  <a:schemeClr val="dk1"/>
                </a:solidFill>
              </a:rPr>
              <a:t>BBT Area: Exploring Technologies, Computer Technology,Transportation Technology </a:t>
            </a:r>
            <a:endParaRPr>
              <a:solidFill>
                <a:schemeClr val="dk1"/>
              </a:solidFill>
            </a:endParaRPr>
          </a:p>
          <a:p>
            <a:pPr indent="0" lvl="0" marL="0" rtl="0" algn="ctr">
              <a:lnSpc>
                <a:spcPct val="100000"/>
              </a:lnSpc>
              <a:spcBef>
                <a:spcPts val="0"/>
              </a:spcBef>
              <a:spcAft>
                <a:spcPts val="0"/>
              </a:spcAft>
              <a:buSzPct val="117647"/>
              <a:buNone/>
            </a:pPr>
            <a:r>
              <a:rPr lang="en">
                <a:solidFill>
                  <a:schemeClr val="dk1"/>
                </a:solidFill>
              </a:rPr>
              <a:t>Target Courses: TIJ1O, TEJ2O, TTJ2O</a:t>
            </a:r>
            <a:endParaRPr>
              <a:solidFill>
                <a:schemeClr val="dk1"/>
              </a:solidFill>
            </a:endParaRPr>
          </a:p>
        </p:txBody>
      </p:sp>
      <p:grpSp>
        <p:nvGrpSpPr>
          <p:cNvPr id="56" name="Google Shape;56;p13"/>
          <p:cNvGrpSpPr/>
          <p:nvPr/>
        </p:nvGrpSpPr>
        <p:grpSpPr>
          <a:xfrm>
            <a:off x="311695" y="-8"/>
            <a:ext cx="8832305" cy="4941758"/>
            <a:chOff x="311695" y="-8"/>
            <a:chExt cx="8832305" cy="4941758"/>
          </a:xfrm>
        </p:grpSpPr>
        <p:pic>
          <p:nvPicPr>
            <p:cNvPr id="57" name="Google Shape;57;p1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58" name="Google Shape;58;p1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59" name="Google Shape;59;p13"/>
            <p:cNvGrpSpPr/>
            <p:nvPr/>
          </p:nvGrpSpPr>
          <p:grpSpPr>
            <a:xfrm>
              <a:off x="5559900" y="3942850"/>
              <a:ext cx="3584100" cy="998900"/>
              <a:chOff x="5827475" y="4141275"/>
              <a:chExt cx="3584100" cy="998900"/>
            </a:xfrm>
          </p:grpSpPr>
          <p:sp>
            <p:nvSpPr>
              <p:cNvPr id="60" name="Google Shape;60;p1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61" name="Google Shape;61;p1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Materials</a:t>
            </a:r>
            <a:endParaRPr/>
          </a:p>
        </p:txBody>
      </p:sp>
      <p:sp>
        <p:nvSpPr>
          <p:cNvPr id="164" name="Google Shape;164;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Programming:</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Laptop with internet access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USB 2.0 cable type A/B - typically supplied with Arduino</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Arduino environment (free to download)</a:t>
            </a:r>
            <a:endParaRPr>
              <a:solidFill>
                <a:schemeClr val="dk1"/>
              </a:solidFill>
            </a:endParaRPr>
          </a:p>
        </p:txBody>
      </p:sp>
      <p:grpSp>
        <p:nvGrpSpPr>
          <p:cNvPr id="165" name="Google Shape;165;p22"/>
          <p:cNvGrpSpPr/>
          <p:nvPr/>
        </p:nvGrpSpPr>
        <p:grpSpPr>
          <a:xfrm>
            <a:off x="311700" y="4500471"/>
            <a:ext cx="8520595" cy="572705"/>
            <a:chOff x="311700" y="4500471"/>
            <a:chExt cx="8520595" cy="572705"/>
          </a:xfrm>
        </p:grpSpPr>
        <p:pic>
          <p:nvPicPr>
            <p:cNvPr id="166" name="Google Shape;166;p2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7" name="Google Shape;167;p2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8" name="Google Shape;168;p22"/>
            <p:cNvGrpSpPr/>
            <p:nvPr/>
          </p:nvGrpSpPr>
          <p:grpSpPr>
            <a:xfrm>
              <a:off x="2976075" y="4602050"/>
              <a:ext cx="3191850" cy="369550"/>
              <a:chOff x="5640450" y="4688200"/>
              <a:chExt cx="3191850" cy="369550"/>
            </a:xfrm>
          </p:grpSpPr>
          <p:pic>
            <p:nvPicPr>
              <p:cNvPr id="169" name="Google Shape;169;p2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0" name="Google Shape;170;p2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Programming the ASR Craft</a:t>
            </a:r>
            <a:endParaRPr/>
          </a:p>
        </p:txBody>
      </p:sp>
      <p:sp>
        <p:nvSpPr>
          <p:cNvPr id="1329" name="Google Shape;1329;p112"/>
          <p:cNvSpPr txBox="1"/>
          <p:nvPr>
            <p:ph idx="1" type="body"/>
          </p:nvPr>
        </p:nvSpPr>
        <p:spPr>
          <a:xfrm>
            <a:off x="311700" y="1306650"/>
            <a:ext cx="53460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In this lesson students will learn: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The basics of setting up an Arduino sketch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declare </a:t>
            </a:r>
            <a:r>
              <a:rPr lang="en">
                <a:solidFill>
                  <a:schemeClr val="dk1"/>
                </a:solidFill>
              </a:rPr>
              <a:t>variables</a:t>
            </a:r>
            <a:r>
              <a:rPr lang="en">
                <a:solidFill>
                  <a:schemeClr val="dk1"/>
                </a:solidFill>
              </a:rPr>
              <a:t> and assign pins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move the craft forward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delays work</a:t>
            </a:r>
            <a:endParaRPr>
              <a:solidFill>
                <a:schemeClr val="dk1"/>
              </a:solidFill>
            </a:endParaRPr>
          </a:p>
        </p:txBody>
      </p:sp>
      <p:grpSp>
        <p:nvGrpSpPr>
          <p:cNvPr id="1330" name="Google Shape;1330;p112"/>
          <p:cNvGrpSpPr/>
          <p:nvPr/>
        </p:nvGrpSpPr>
        <p:grpSpPr>
          <a:xfrm>
            <a:off x="311700" y="4500471"/>
            <a:ext cx="8520595" cy="572705"/>
            <a:chOff x="311700" y="4500471"/>
            <a:chExt cx="8520595" cy="572705"/>
          </a:xfrm>
        </p:grpSpPr>
        <p:pic>
          <p:nvPicPr>
            <p:cNvPr id="1331" name="Google Shape;1331;p11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32" name="Google Shape;1332;p11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33" name="Google Shape;1333;p112"/>
            <p:cNvGrpSpPr/>
            <p:nvPr/>
          </p:nvGrpSpPr>
          <p:grpSpPr>
            <a:xfrm>
              <a:off x="2976075" y="4602050"/>
              <a:ext cx="3191850" cy="369550"/>
              <a:chOff x="5640450" y="4688200"/>
              <a:chExt cx="3191850" cy="369550"/>
            </a:xfrm>
          </p:grpSpPr>
          <p:pic>
            <p:nvPicPr>
              <p:cNvPr id="1334" name="Google Shape;1334;p11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35" name="Google Shape;1335;p11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 The Set Up</a:t>
            </a:r>
            <a:endParaRPr/>
          </a:p>
        </p:txBody>
      </p:sp>
      <p:sp>
        <p:nvSpPr>
          <p:cNvPr id="1341" name="Google Shape;1341;p113"/>
          <p:cNvSpPr txBox="1"/>
          <p:nvPr>
            <p:ph idx="1" type="body"/>
          </p:nvPr>
        </p:nvSpPr>
        <p:spPr>
          <a:xfrm>
            <a:off x="311700" y="1306650"/>
            <a:ext cx="6165300" cy="290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Once the ASR craft is built and wired we have to program it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An Arduino program is called a sketch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 base sketch has been provided that will drive the Autonomous Search and Rescue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Students are encouraged to modify this sketch to fine tune navigation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First we must understand how a few things work</a:t>
            </a:r>
            <a:endParaRPr>
              <a:solidFill>
                <a:schemeClr val="dk1"/>
              </a:solidFill>
            </a:endParaRPr>
          </a:p>
        </p:txBody>
      </p:sp>
      <p:grpSp>
        <p:nvGrpSpPr>
          <p:cNvPr id="1342" name="Google Shape;1342;p113"/>
          <p:cNvGrpSpPr/>
          <p:nvPr/>
        </p:nvGrpSpPr>
        <p:grpSpPr>
          <a:xfrm>
            <a:off x="311700" y="4500471"/>
            <a:ext cx="8520595" cy="572705"/>
            <a:chOff x="311700" y="4500471"/>
            <a:chExt cx="8520595" cy="572705"/>
          </a:xfrm>
        </p:grpSpPr>
        <p:pic>
          <p:nvPicPr>
            <p:cNvPr id="1343" name="Google Shape;1343;p11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44" name="Google Shape;1344;p11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45" name="Google Shape;1345;p113"/>
            <p:cNvGrpSpPr/>
            <p:nvPr/>
          </p:nvGrpSpPr>
          <p:grpSpPr>
            <a:xfrm>
              <a:off x="2976075" y="4602050"/>
              <a:ext cx="3191850" cy="369550"/>
              <a:chOff x="5640450" y="4688200"/>
              <a:chExt cx="3191850" cy="369550"/>
            </a:xfrm>
          </p:grpSpPr>
          <p:pic>
            <p:nvPicPr>
              <p:cNvPr id="1346" name="Google Shape;1346;p11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47" name="Google Shape;1347;p11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348" name="Google Shape;1348;p113" title="Picture of Arduino"/>
          <p:cNvPicPr preferRelativeResize="0"/>
          <p:nvPr/>
        </p:nvPicPr>
        <p:blipFill>
          <a:blip r:embed="rId6">
            <a:alphaModFix/>
          </a:blip>
          <a:stretch>
            <a:fillRect/>
          </a:stretch>
        </p:blipFill>
        <p:spPr>
          <a:xfrm rot="5400000">
            <a:off x="6147324" y="1917838"/>
            <a:ext cx="3231676" cy="1682526"/>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a:t>
            </a:r>
            <a:r>
              <a:rPr lang="en"/>
              <a:t>- The Set Up</a:t>
            </a:r>
            <a:endParaRPr/>
          </a:p>
        </p:txBody>
      </p:sp>
      <p:sp>
        <p:nvSpPr>
          <p:cNvPr id="1354" name="Google Shape;1354;p114"/>
          <p:cNvSpPr txBox="1"/>
          <p:nvPr>
            <p:ph idx="1" type="body"/>
          </p:nvPr>
        </p:nvSpPr>
        <p:spPr>
          <a:xfrm>
            <a:off x="311700" y="1306650"/>
            <a:ext cx="4182900" cy="2904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must name the pins that we plan to use on the Arduino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First we</a:t>
            </a:r>
            <a:r>
              <a:rPr lang="en">
                <a:solidFill>
                  <a:schemeClr val="dk1"/>
                </a:solidFill>
              </a:rPr>
              <a:t> will name the pins that we are going to use to send power to the relays that control the motors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These pins will be used as an output only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declare them as outputs later</a:t>
            </a:r>
            <a:endParaRPr>
              <a:solidFill>
                <a:schemeClr val="dk1"/>
              </a:solidFill>
            </a:endParaRPr>
          </a:p>
        </p:txBody>
      </p:sp>
      <p:grpSp>
        <p:nvGrpSpPr>
          <p:cNvPr id="1355" name="Google Shape;1355;p114"/>
          <p:cNvGrpSpPr/>
          <p:nvPr/>
        </p:nvGrpSpPr>
        <p:grpSpPr>
          <a:xfrm>
            <a:off x="311700" y="4500471"/>
            <a:ext cx="8520595" cy="572705"/>
            <a:chOff x="311700" y="4500471"/>
            <a:chExt cx="8520595" cy="572705"/>
          </a:xfrm>
        </p:grpSpPr>
        <p:pic>
          <p:nvPicPr>
            <p:cNvPr id="1356" name="Google Shape;1356;p11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57" name="Google Shape;1357;p11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58" name="Google Shape;1358;p114"/>
            <p:cNvGrpSpPr/>
            <p:nvPr/>
          </p:nvGrpSpPr>
          <p:grpSpPr>
            <a:xfrm>
              <a:off x="2976075" y="4602050"/>
              <a:ext cx="3191850" cy="369550"/>
              <a:chOff x="5640450" y="4688200"/>
              <a:chExt cx="3191850" cy="369550"/>
            </a:xfrm>
          </p:grpSpPr>
          <p:pic>
            <p:nvPicPr>
              <p:cNvPr id="1359" name="Google Shape;1359;p11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60" name="Google Shape;1360;p11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361" name="Google Shape;1361;p114" title="Screenshot of code showing motor set up"/>
          <p:cNvPicPr preferRelativeResize="0"/>
          <p:nvPr/>
        </p:nvPicPr>
        <p:blipFill rotWithShape="1">
          <a:blip r:embed="rId6">
            <a:alphaModFix/>
          </a:blip>
          <a:srcRect b="7536" l="0" r="48016" t="40520"/>
          <a:stretch/>
        </p:blipFill>
        <p:spPr>
          <a:xfrm>
            <a:off x="4446300" y="1411550"/>
            <a:ext cx="4649449" cy="25331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a:t>
            </a:r>
            <a:r>
              <a:rPr lang="en"/>
              <a:t>- The Set Up</a:t>
            </a:r>
            <a:endParaRPr/>
          </a:p>
        </p:txBody>
      </p:sp>
      <p:sp>
        <p:nvSpPr>
          <p:cNvPr id="1367" name="Google Shape;1367;p115"/>
          <p:cNvSpPr txBox="1"/>
          <p:nvPr>
            <p:ph idx="1" type="body"/>
          </p:nvPr>
        </p:nvSpPr>
        <p:spPr>
          <a:xfrm>
            <a:off x="311700" y="1306650"/>
            <a:ext cx="4182900" cy="31938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will use pin 45 on the Arduino to turn on the relay that will turn on the right motor in the reverse direction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Using the </a:t>
            </a:r>
            <a:r>
              <a:rPr lang="en">
                <a:solidFill>
                  <a:srgbClr val="FF0000"/>
                </a:solidFill>
              </a:rPr>
              <a:t>int</a:t>
            </a:r>
            <a:r>
              <a:rPr lang="en">
                <a:solidFill>
                  <a:schemeClr val="dk1"/>
                </a:solidFill>
              </a:rPr>
              <a:t> command we will name pin 45 “rmr” for Right Motor Reverse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be done using the following line of code:</a:t>
            </a:r>
            <a:endParaRPr>
              <a:solidFill>
                <a:schemeClr val="dk1"/>
              </a:solidFill>
            </a:endParaRPr>
          </a:p>
          <a:p>
            <a:pPr indent="0" lvl="0" marL="0" rtl="0" algn="ctr">
              <a:lnSpc>
                <a:spcPct val="115000"/>
              </a:lnSpc>
              <a:spcBef>
                <a:spcPts val="1200"/>
              </a:spcBef>
              <a:spcAft>
                <a:spcPts val="1200"/>
              </a:spcAft>
              <a:buNone/>
            </a:pPr>
            <a:r>
              <a:rPr b="1" lang="en">
                <a:solidFill>
                  <a:schemeClr val="dk1"/>
                </a:solidFill>
              </a:rPr>
              <a:t>int rmr = 45;</a:t>
            </a:r>
            <a:endParaRPr b="1">
              <a:solidFill>
                <a:schemeClr val="dk1"/>
              </a:solidFill>
            </a:endParaRPr>
          </a:p>
        </p:txBody>
      </p:sp>
      <p:grpSp>
        <p:nvGrpSpPr>
          <p:cNvPr id="1368" name="Google Shape;1368;p115"/>
          <p:cNvGrpSpPr/>
          <p:nvPr/>
        </p:nvGrpSpPr>
        <p:grpSpPr>
          <a:xfrm>
            <a:off x="311700" y="4500471"/>
            <a:ext cx="8520595" cy="572705"/>
            <a:chOff x="311700" y="4500471"/>
            <a:chExt cx="8520595" cy="572705"/>
          </a:xfrm>
        </p:grpSpPr>
        <p:pic>
          <p:nvPicPr>
            <p:cNvPr id="1369" name="Google Shape;1369;p11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70" name="Google Shape;1370;p11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71" name="Google Shape;1371;p115"/>
            <p:cNvGrpSpPr/>
            <p:nvPr/>
          </p:nvGrpSpPr>
          <p:grpSpPr>
            <a:xfrm>
              <a:off x="2976075" y="4602050"/>
              <a:ext cx="3191850" cy="369550"/>
              <a:chOff x="5640450" y="4688200"/>
              <a:chExt cx="3191850" cy="369550"/>
            </a:xfrm>
          </p:grpSpPr>
          <p:pic>
            <p:nvPicPr>
              <p:cNvPr id="1372" name="Google Shape;1372;p11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73" name="Google Shape;1373;p11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374" name="Google Shape;1374;p115" title="Screenshot of code showing motor set up"/>
          <p:cNvPicPr preferRelativeResize="0"/>
          <p:nvPr/>
        </p:nvPicPr>
        <p:blipFill rotWithShape="1">
          <a:blip r:embed="rId6">
            <a:alphaModFix/>
          </a:blip>
          <a:srcRect b="29799" l="0" r="48016" t="0"/>
          <a:stretch/>
        </p:blipFill>
        <p:spPr>
          <a:xfrm>
            <a:off x="4494600" y="953325"/>
            <a:ext cx="4649449" cy="3423450"/>
          </a:xfrm>
          <a:prstGeom prst="rect">
            <a:avLst/>
          </a:prstGeom>
          <a:noFill/>
          <a:ln>
            <a:noFill/>
          </a:ln>
        </p:spPr>
      </p:pic>
      <p:sp>
        <p:nvSpPr>
          <p:cNvPr id="1375" name="Google Shape;1375;p115"/>
          <p:cNvSpPr/>
          <p:nvPr/>
        </p:nvSpPr>
        <p:spPr>
          <a:xfrm>
            <a:off x="3833675" y="34609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a:t>
            </a:r>
            <a:r>
              <a:rPr lang="en"/>
              <a:t>- The Set Up</a:t>
            </a:r>
            <a:endParaRPr/>
          </a:p>
        </p:txBody>
      </p:sp>
      <p:sp>
        <p:nvSpPr>
          <p:cNvPr id="1381" name="Google Shape;1381;p116"/>
          <p:cNvSpPr txBox="1"/>
          <p:nvPr>
            <p:ph idx="1" type="body"/>
          </p:nvPr>
        </p:nvSpPr>
        <p:spPr>
          <a:xfrm>
            <a:off x="311700" y="1306650"/>
            <a:ext cx="4182900" cy="290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all of the other pins in a similar manner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we will use pin 47 to turn on the relay that drives the right motor forward, we will call it “rmf”</a:t>
            </a:r>
            <a:endParaRPr>
              <a:solidFill>
                <a:schemeClr val="dk1"/>
              </a:solidFill>
            </a:endParaRPr>
          </a:p>
          <a:p>
            <a:pPr indent="0" lvl="0" marL="0" rtl="0" algn="ctr">
              <a:lnSpc>
                <a:spcPct val="115000"/>
              </a:lnSpc>
              <a:spcBef>
                <a:spcPts val="1200"/>
              </a:spcBef>
              <a:spcAft>
                <a:spcPts val="1200"/>
              </a:spcAft>
              <a:buNone/>
            </a:pPr>
            <a:r>
              <a:rPr b="1" lang="en">
                <a:solidFill>
                  <a:schemeClr val="dk1"/>
                </a:solidFill>
              </a:rPr>
              <a:t>int rmf = 47;</a:t>
            </a:r>
            <a:endParaRPr b="1">
              <a:solidFill>
                <a:schemeClr val="dk1"/>
              </a:solidFill>
            </a:endParaRPr>
          </a:p>
        </p:txBody>
      </p:sp>
      <p:grpSp>
        <p:nvGrpSpPr>
          <p:cNvPr id="1382" name="Google Shape;1382;p116"/>
          <p:cNvGrpSpPr/>
          <p:nvPr/>
        </p:nvGrpSpPr>
        <p:grpSpPr>
          <a:xfrm>
            <a:off x="311700" y="4500471"/>
            <a:ext cx="8520595" cy="572705"/>
            <a:chOff x="311700" y="4500471"/>
            <a:chExt cx="8520595" cy="572705"/>
          </a:xfrm>
        </p:grpSpPr>
        <p:pic>
          <p:nvPicPr>
            <p:cNvPr id="1383" name="Google Shape;1383;p11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84" name="Google Shape;1384;p11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85" name="Google Shape;1385;p116"/>
            <p:cNvGrpSpPr/>
            <p:nvPr/>
          </p:nvGrpSpPr>
          <p:grpSpPr>
            <a:xfrm>
              <a:off x="2976075" y="4602050"/>
              <a:ext cx="3191850" cy="369550"/>
              <a:chOff x="5640450" y="4688200"/>
              <a:chExt cx="3191850" cy="369550"/>
            </a:xfrm>
          </p:grpSpPr>
          <p:pic>
            <p:nvPicPr>
              <p:cNvPr id="1386" name="Google Shape;1386;p11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87" name="Google Shape;1387;p11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388" name="Google Shape;1388;p116" title="Screenshot of code showing motor set up"/>
          <p:cNvPicPr preferRelativeResize="0"/>
          <p:nvPr/>
        </p:nvPicPr>
        <p:blipFill rotWithShape="1">
          <a:blip r:embed="rId6">
            <a:alphaModFix/>
          </a:blip>
          <a:srcRect b="29799" l="0" r="48016" t="0"/>
          <a:stretch/>
        </p:blipFill>
        <p:spPr>
          <a:xfrm>
            <a:off x="4494600" y="953325"/>
            <a:ext cx="4649449" cy="3423450"/>
          </a:xfrm>
          <a:prstGeom prst="rect">
            <a:avLst/>
          </a:prstGeom>
          <a:noFill/>
          <a:ln>
            <a:noFill/>
          </a:ln>
        </p:spPr>
      </p:pic>
      <p:sp>
        <p:nvSpPr>
          <p:cNvPr id="1389" name="Google Shape;1389;p116"/>
          <p:cNvSpPr/>
          <p:nvPr/>
        </p:nvSpPr>
        <p:spPr>
          <a:xfrm>
            <a:off x="3833675" y="35887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a:t>
            </a:r>
            <a:r>
              <a:rPr lang="en"/>
              <a:t>- The Set Up</a:t>
            </a:r>
            <a:endParaRPr/>
          </a:p>
        </p:txBody>
      </p:sp>
      <p:sp>
        <p:nvSpPr>
          <p:cNvPr id="1395" name="Google Shape;1395;p117"/>
          <p:cNvSpPr txBox="1"/>
          <p:nvPr>
            <p:ph idx="1" type="body"/>
          </p:nvPr>
        </p:nvSpPr>
        <p:spPr>
          <a:xfrm>
            <a:off x="311700" y="1306650"/>
            <a:ext cx="4182900" cy="3193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Pin 49 will control the relay that drives the left motor in reverse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it “lmr”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Pin 51 will control the relay that drives the left motor forwards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it “lmf”</a:t>
            </a:r>
            <a:endParaRPr>
              <a:solidFill>
                <a:schemeClr val="dk1"/>
              </a:solidFill>
            </a:endParaRPr>
          </a:p>
          <a:p>
            <a:pPr indent="0" lvl="0" marL="0" rtl="0" algn="ctr">
              <a:lnSpc>
                <a:spcPct val="115000"/>
              </a:lnSpc>
              <a:spcBef>
                <a:spcPts val="1200"/>
              </a:spcBef>
              <a:spcAft>
                <a:spcPts val="0"/>
              </a:spcAft>
              <a:buNone/>
            </a:pPr>
            <a:r>
              <a:rPr b="1" lang="en">
                <a:solidFill>
                  <a:schemeClr val="dk1"/>
                </a:solidFill>
              </a:rPr>
              <a:t>int lmr = 49;</a:t>
            </a:r>
            <a:endParaRPr b="1">
              <a:solidFill>
                <a:schemeClr val="dk1"/>
              </a:solidFill>
            </a:endParaRPr>
          </a:p>
          <a:p>
            <a:pPr indent="0" lvl="0" marL="0" rtl="0" algn="ctr">
              <a:lnSpc>
                <a:spcPct val="115000"/>
              </a:lnSpc>
              <a:spcBef>
                <a:spcPts val="1200"/>
              </a:spcBef>
              <a:spcAft>
                <a:spcPts val="1200"/>
              </a:spcAft>
              <a:buNone/>
            </a:pPr>
            <a:r>
              <a:rPr b="1" lang="en">
                <a:solidFill>
                  <a:schemeClr val="dk1"/>
                </a:solidFill>
              </a:rPr>
              <a:t>Int lmf = 51;</a:t>
            </a:r>
            <a:endParaRPr b="1">
              <a:solidFill>
                <a:schemeClr val="dk1"/>
              </a:solidFill>
            </a:endParaRPr>
          </a:p>
        </p:txBody>
      </p:sp>
      <p:grpSp>
        <p:nvGrpSpPr>
          <p:cNvPr id="1396" name="Google Shape;1396;p117"/>
          <p:cNvGrpSpPr/>
          <p:nvPr/>
        </p:nvGrpSpPr>
        <p:grpSpPr>
          <a:xfrm>
            <a:off x="311700" y="4500471"/>
            <a:ext cx="8520595" cy="572705"/>
            <a:chOff x="311700" y="4500471"/>
            <a:chExt cx="8520595" cy="572705"/>
          </a:xfrm>
        </p:grpSpPr>
        <p:pic>
          <p:nvPicPr>
            <p:cNvPr id="1397" name="Google Shape;1397;p11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98" name="Google Shape;1398;p11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99" name="Google Shape;1399;p117"/>
            <p:cNvGrpSpPr/>
            <p:nvPr/>
          </p:nvGrpSpPr>
          <p:grpSpPr>
            <a:xfrm>
              <a:off x="2976075" y="4602050"/>
              <a:ext cx="3191850" cy="369550"/>
              <a:chOff x="5640450" y="4688200"/>
              <a:chExt cx="3191850" cy="369550"/>
            </a:xfrm>
          </p:grpSpPr>
          <p:pic>
            <p:nvPicPr>
              <p:cNvPr id="1400" name="Google Shape;1400;p11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01" name="Google Shape;1401;p11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402" name="Google Shape;1402;p117" title="Screenshot of code showing motor set up"/>
          <p:cNvPicPr preferRelativeResize="0"/>
          <p:nvPr/>
        </p:nvPicPr>
        <p:blipFill rotWithShape="1">
          <a:blip r:embed="rId6">
            <a:alphaModFix/>
          </a:blip>
          <a:srcRect b="29799" l="0" r="48016" t="0"/>
          <a:stretch/>
        </p:blipFill>
        <p:spPr>
          <a:xfrm>
            <a:off x="4494600" y="953325"/>
            <a:ext cx="4649449" cy="3423450"/>
          </a:xfrm>
          <a:prstGeom prst="rect">
            <a:avLst/>
          </a:prstGeom>
          <a:noFill/>
          <a:ln>
            <a:noFill/>
          </a:ln>
        </p:spPr>
      </p:pic>
      <p:sp>
        <p:nvSpPr>
          <p:cNvPr id="1403" name="Google Shape;1403;p117"/>
          <p:cNvSpPr/>
          <p:nvPr/>
        </p:nvSpPr>
        <p:spPr>
          <a:xfrm>
            <a:off x="3854975" y="37804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17"/>
          <p:cNvSpPr/>
          <p:nvPr/>
        </p:nvSpPr>
        <p:spPr>
          <a:xfrm>
            <a:off x="3854975" y="39772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1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a:t>
            </a:r>
            <a:r>
              <a:rPr lang="en"/>
              <a:t>- The Set Up</a:t>
            </a:r>
            <a:endParaRPr/>
          </a:p>
        </p:txBody>
      </p:sp>
      <p:sp>
        <p:nvSpPr>
          <p:cNvPr id="1410" name="Google Shape;1410;p118"/>
          <p:cNvSpPr txBox="1"/>
          <p:nvPr>
            <p:ph idx="1" type="body"/>
          </p:nvPr>
        </p:nvSpPr>
        <p:spPr>
          <a:xfrm>
            <a:off x="311700" y="1171400"/>
            <a:ext cx="4182900" cy="332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Next we must let the Arduino know that the pins we just named will be used as outputs only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do this using the </a:t>
            </a:r>
            <a:r>
              <a:rPr lang="en">
                <a:solidFill>
                  <a:srgbClr val="FF0000"/>
                </a:solidFill>
              </a:rPr>
              <a:t>pinmode</a:t>
            </a:r>
            <a:r>
              <a:rPr lang="en">
                <a:solidFill>
                  <a:schemeClr val="dk1"/>
                </a:solidFill>
              </a:rPr>
              <a:t> command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following line of code will set pin 45, which we named “rmr”, as an output</a:t>
            </a:r>
            <a:endParaRPr>
              <a:solidFill>
                <a:schemeClr val="dk1"/>
              </a:solidFill>
            </a:endParaRPr>
          </a:p>
          <a:p>
            <a:pPr indent="0" lvl="0" marL="0" rtl="0" algn="ctr">
              <a:lnSpc>
                <a:spcPct val="115000"/>
              </a:lnSpc>
              <a:spcBef>
                <a:spcPts val="1200"/>
              </a:spcBef>
              <a:spcAft>
                <a:spcPts val="1200"/>
              </a:spcAft>
              <a:buNone/>
            </a:pPr>
            <a:r>
              <a:rPr b="1" lang="en">
                <a:solidFill>
                  <a:schemeClr val="dk1"/>
                </a:solidFill>
              </a:rPr>
              <a:t>pinMode(rmr, OUTPUT);</a:t>
            </a:r>
            <a:endParaRPr b="1">
              <a:solidFill>
                <a:schemeClr val="dk1"/>
              </a:solidFill>
            </a:endParaRPr>
          </a:p>
        </p:txBody>
      </p:sp>
      <p:grpSp>
        <p:nvGrpSpPr>
          <p:cNvPr id="1411" name="Google Shape;1411;p118"/>
          <p:cNvGrpSpPr/>
          <p:nvPr/>
        </p:nvGrpSpPr>
        <p:grpSpPr>
          <a:xfrm>
            <a:off x="311700" y="4500471"/>
            <a:ext cx="8520595" cy="572705"/>
            <a:chOff x="311700" y="4500471"/>
            <a:chExt cx="8520595" cy="572705"/>
          </a:xfrm>
        </p:grpSpPr>
        <p:pic>
          <p:nvPicPr>
            <p:cNvPr id="1412" name="Google Shape;1412;p11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13" name="Google Shape;1413;p11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14" name="Google Shape;1414;p118"/>
            <p:cNvGrpSpPr/>
            <p:nvPr/>
          </p:nvGrpSpPr>
          <p:grpSpPr>
            <a:xfrm>
              <a:off x="2976075" y="4602050"/>
              <a:ext cx="3191850" cy="369550"/>
              <a:chOff x="5640450" y="4688200"/>
              <a:chExt cx="3191850" cy="369550"/>
            </a:xfrm>
          </p:grpSpPr>
          <p:pic>
            <p:nvPicPr>
              <p:cNvPr id="1415" name="Google Shape;1415;p11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16" name="Google Shape;1416;p11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417" name="Google Shape;1417;p118" title="Screenshot of code showing motor output pins"/>
          <p:cNvPicPr preferRelativeResize="0"/>
          <p:nvPr/>
        </p:nvPicPr>
        <p:blipFill rotWithShape="1">
          <a:blip r:embed="rId6">
            <a:alphaModFix/>
          </a:blip>
          <a:srcRect b="8438" l="0" r="48016" t="43118"/>
          <a:stretch/>
        </p:blipFill>
        <p:spPr>
          <a:xfrm>
            <a:off x="4440575" y="1171400"/>
            <a:ext cx="4649449" cy="2362374"/>
          </a:xfrm>
          <a:prstGeom prst="rect">
            <a:avLst/>
          </a:prstGeom>
          <a:noFill/>
          <a:ln>
            <a:noFill/>
          </a:ln>
        </p:spPr>
      </p:pic>
      <p:sp>
        <p:nvSpPr>
          <p:cNvPr id="1418" name="Google Shape;1418;p118"/>
          <p:cNvSpPr/>
          <p:nvPr/>
        </p:nvSpPr>
        <p:spPr>
          <a:xfrm flipH="1">
            <a:off x="7933550" y="27049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1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 The Set Up</a:t>
            </a:r>
            <a:endParaRPr/>
          </a:p>
        </p:txBody>
      </p:sp>
      <p:sp>
        <p:nvSpPr>
          <p:cNvPr id="1424" name="Google Shape;1424;p119"/>
          <p:cNvSpPr txBox="1"/>
          <p:nvPr>
            <p:ph idx="1" type="body"/>
          </p:nvPr>
        </p:nvSpPr>
        <p:spPr>
          <a:xfrm>
            <a:off x="311700" y="1378775"/>
            <a:ext cx="4182900" cy="20232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Similarly</a:t>
            </a:r>
            <a:r>
              <a:rPr lang="en">
                <a:solidFill>
                  <a:schemeClr val="dk1"/>
                </a:solidFill>
              </a:rPr>
              <a:t> we will set rmf (pin 47), lmr (pin 49), and lmf (pin 51) as outputs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Once again, this will be done using the </a:t>
            </a:r>
            <a:r>
              <a:rPr lang="en">
                <a:solidFill>
                  <a:srgbClr val="FF0000"/>
                </a:solidFill>
              </a:rPr>
              <a:t>pinMode</a:t>
            </a:r>
            <a:r>
              <a:rPr lang="en">
                <a:solidFill>
                  <a:schemeClr val="dk1"/>
                </a:solidFill>
              </a:rPr>
              <a:t> command</a:t>
            </a:r>
            <a:endParaRPr>
              <a:solidFill>
                <a:schemeClr val="dk1"/>
              </a:solidFill>
            </a:endParaRPr>
          </a:p>
        </p:txBody>
      </p:sp>
      <p:grpSp>
        <p:nvGrpSpPr>
          <p:cNvPr id="1425" name="Google Shape;1425;p119"/>
          <p:cNvGrpSpPr/>
          <p:nvPr/>
        </p:nvGrpSpPr>
        <p:grpSpPr>
          <a:xfrm>
            <a:off x="311700" y="4500471"/>
            <a:ext cx="8520595" cy="572705"/>
            <a:chOff x="311700" y="4500471"/>
            <a:chExt cx="8520595" cy="572705"/>
          </a:xfrm>
        </p:grpSpPr>
        <p:pic>
          <p:nvPicPr>
            <p:cNvPr id="1426" name="Google Shape;1426;p11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27" name="Google Shape;1427;p11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28" name="Google Shape;1428;p119"/>
            <p:cNvGrpSpPr/>
            <p:nvPr/>
          </p:nvGrpSpPr>
          <p:grpSpPr>
            <a:xfrm>
              <a:off x="2976075" y="4602050"/>
              <a:ext cx="3191850" cy="369550"/>
              <a:chOff x="5640450" y="4688200"/>
              <a:chExt cx="3191850" cy="369550"/>
            </a:xfrm>
          </p:grpSpPr>
          <p:pic>
            <p:nvPicPr>
              <p:cNvPr id="1429" name="Google Shape;1429;p11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30" name="Google Shape;1430;p11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431" name="Google Shape;1431;p119" title="Screenshot of code showing motor output pins"/>
          <p:cNvPicPr preferRelativeResize="0"/>
          <p:nvPr/>
        </p:nvPicPr>
        <p:blipFill rotWithShape="1">
          <a:blip r:embed="rId6">
            <a:alphaModFix/>
          </a:blip>
          <a:srcRect b="7969" l="0" r="48016" t="41907"/>
          <a:stretch/>
        </p:blipFill>
        <p:spPr>
          <a:xfrm>
            <a:off x="4494600" y="1256875"/>
            <a:ext cx="4649449" cy="2444300"/>
          </a:xfrm>
          <a:prstGeom prst="rect">
            <a:avLst/>
          </a:prstGeom>
          <a:noFill/>
          <a:ln>
            <a:noFill/>
          </a:ln>
        </p:spPr>
      </p:pic>
      <p:sp>
        <p:nvSpPr>
          <p:cNvPr id="1432" name="Google Shape;1432;p119"/>
          <p:cNvSpPr/>
          <p:nvPr/>
        </p:nvSpPr>
        <p:spPr>
          <a:xfrm rot="10800000">
            <a:off x="8070325" y="31676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19"/>
          <p:cNvSpPr/>
          <p:nvPr/>
        </p:nvSpPr>
        <p:spPr>
          <a:xfrm rot="10800000">
            <a:off x="7857600" y="33294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19"/>
          <p:cNvSpPr/>
          <p:nvPr/>
        </p:nvSpPr>
        <p:spPr>
          <a:xfrm rot="10800000">
            <a:off x="7857600" y="29854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1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a:t>
            </a:r>
            <a:r>
              <a:rPr lang="en"/>
              <a:t>- The Set Up</a:t>
            </a:r>
            <a:endParaRPr/>
          </a:p>
        </p:txBody>
      </p:sp>
      <p:sp>
        <p:nvSpPr>
          <p:cNvPr id="1440" name="Google Shape;1440;p120"/>
          <p:cNvSpPr txBox="1"/>
          <p:nvPr>
            <p:ph idx="1" type="body"/>
          </p:nvPr>
        </p:nvSpPr>
        <p:spPr>
          <a:xfrm>
            <a:off x="95250" y="1171400"/>
            <a:ext cx="5133900" cy="3476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Next, </a:t>
            </a:r>
            <a:r>
              <a:rPr lang="en">
                <a:solidFill>
                  <a:schemeClr val="dk1"/>
                </a:solidFill>
              </a:rPr>
              <a:t>let's</a:t>
            </a:r>
            <a:r>
              <a:rPr lang="en">
                <a:solidFill>
                  <a:schemeClr val="dk1"/>
                </a:solidFill>
              </a:rPr>
              <a:t> do the following:</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Build in a 5 second delay that will allow us some time to turn the craft on and place it in the water without is starting up</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457200" rtl="0" algn="ctr">
              <a:spcBef>
                <a:spcPts val="1200"/>
              </a:spcBef>
              <a:spcAft>
                <a:spcPts val="1200"/>
              </a:spcAft>
              <a:buNone/>
            </a:pPr>
            <a:r>
              <a:rPr b="1" lang="en">
                <a:solidFill>
                  <a:schemeClr val="dk1"/>
                </a:solidFill>
              </a:rPr>
              <a:t>delay(5000);</a:t>
            </a:r>
            <a:endParaRPr>
              <a:solidFill>
                <a:schemeClr val="dk1"/>
              </a:solidFill>
            </a:endParaRPr>
          </a:p>
        </p:txBody>
      </p:sp>
      <p:grpSp>
        <p:nvGrpSpPr>
          <p:cNvPr id="1441" name="Google Shape;1441;p120"/>
          <p:cNvGrpSpPr/>
          <p:nvPr/>
        </p:nvGrpSpPr>
        <p:grpSpPr>
          <a:xfrm>
            <a:off x="311700" y="4500471"/>
            <a:ext cx="8520595" cy="572705"/>
            <a:chOff x="311700" y="4500471"/>
            <a:chExt cx="8520595" cy="572705"/>
          </a:xfrm>
        </p:grpSpPr>
        <p:pic>
          <p:nvPicPr>
            <p:cNvPr id="1442" name="Google Shape;1442;p12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43" name="Google Shape;1443;p12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44" name="Google Shape;1444;p120"/>
            <p:cNvGrpSpPr/>
            <p:nvPr/>
          </p:nvGrpSpPr>
          <p:grpSpPr>
            <a:xfrm>
              <a:off x="2976075" y="4602050"/>
              <a:ext cx="3191850" cy="369550"/>
              <a:chOff x="5640450" y="4688200"/>
              <a:chExt cx="3191850" cy="369550"/>
            </a:xfrm>
          </p:grpSpPr>
          <p:pic>
            <p:nvPicPr>
              <p:cNvPr id="1445" name="Google Shape;1445;p12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46" name="Google Shape;1446;p12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447" name="Google Shape;1447;p120" title="Screenshot of code showing delay function"/>
          <p:cNvPicPr preferRelativeResize="0"/>
          <p:nvPr/>
        </p:nvPicPr>
        <p:blipFill rotWithShape="1">
          <a:blip r:embed="rId6">
            <a:alphaModFix/>
          </a:blip>
          <a:srcRect b="26535" l="0" r="23059" t="0"/>
          <a:stretch/>
        </p:blipFill>
        <p:spPr>
          <a:xfrm>
            <a:off x="5494650" y="899550"/>
            <a:ext cx="3649350" cy="3600925"/>
          </a:xfrm>
          <a:prstGeom prst="rect">
            <a:avLst/>
          </a:prstGeom>
          <a:noFill/>
          <a:ln>
            <a:noFill/>
          </a:ln>
        </p:spPr>
      </p:pic>
      <p:sp>
        <p:nvSpPr>
          <p:cNvPr id="1448" name="Google Shape;1448;p120"/>
          <p:cNvSpPr/>
          <p:nvPr/>
        </p:nvSpPr>
        <p:spPr>
          <a:xfrm flipH="1" rot="10800000">
            <a:off x="4909050" y="12667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1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 The Set Up</a:t>
            </a:r>
            <a:endParaRPr/>
          </a:p>
        </p:txBody>
      </p:sp>
      <p:sp>
        <p:nvSpPr>
          <p:cNvPr id="1454" name="Google Shape;1454;p121"/>
          <p:cNvSpPr txBox="1"/>
          <p:nvPr>
            <p:ph idx="1" type="body"/>
          </p:nvPr>
        </p:nvSpPr>
        <p:spPr>
          <a:xfrm>
            <a:off x="95250" y="1171400"/>
            <a:ext cx="4875000" cy="3476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Following the delay we will</a:t>
            </a:r>
            <a:r>
              <a:rPr lang="en">
                <a:solidFill>
                  <a:schemeClr val="dk1"/>
                </a:solidFill>
              </a:rPr>
              <a:t>:</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Turn both motors in the forward direction to drive the craft out in the water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Build in an 8 second delay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Turn both motors off</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Once the craft is in place we will have a 30 second delay to allow the sensors to warm up</a:t>
            </a:r>
            <a:endParaRPr>
              <a:solidFill>
                <a:schemeClr val="dk1"/>
              </a:solidFill>
            </a:endParaRPr>
          </a:p>
          <a:p>
            <a:pPr indent="0" lvl="0" marL="0" rtl="0" algn="l">
              <a:spcBef>
                <a:spcPts val="1200"/>
              </a:spcBef>
              <a:spcAft>
                <a:spcPts val="1200"/>
              </a:spcAft>
              <a:buNone/>
            </a:pPr>
            <a:r>
              <a:t/>
            </a:r>
            <a:endParaRPr>
              <a:solidFill>
                <a:schemeClr val="dk1"/>
              </a:solidFill>
            </a:endParaRPr>
          </a:p>
        </p:txBody>
      </p:sp>
      <p:grpSp>
        <p:nvGrpSpPr>
          <p:cNvPr id="1455" name="Google Shape;1455;p121"/>
          <p:cNvGrpSpPr/>
          <p:nvPr/>
        </p:nvGrpSpPr>
        <p:grpSpPr>
          <a:xfrm>
            <a:off x="311700" y="4500471"/>
            <a:ext cx="8520595" cy="572705"/>
            <a:chOff x="311700" y="4500471"/>
            <a:chExt cx="8520595" cy="572705"/>
          </a:xfrm>
        </p:grpSpPr>
        <p:pic>
          <p:nvPicPr>
            <p:cNvPr id="1456" name="Google Shape;1456;p12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57" name="Google Shape;1457;p12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58" name="Google Shape;1458;p121"/>
            <p:cNvGrpSpPr/>
            <p:nvPr/>
          </p:nvGrpSpPr>
          <p:grpSpPr>
            <a:xfrm>
              <a:off x="2976075" y="4602050"/>
              <a:ext cx="3191850" cy="369550"/>
              <a:chOff x="5640450" y="4688200"/>
              <a:chExt cx="3191850" cy="369550"/>
            </a:xfrm>
          </p:grpSpPr>
          <p:pic>
            <p:nvPicPr>
              <p:cNvPr id="1459" name="Google Shape;1459;p12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60" name="Google Shape;1460;p12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461" name="Google Shape;1461;p121" title="Screenshot of code showing forward movement of craft"/>
          <p:cNvPicPr preferRelativeResize="0"/>
          <p:nvPr/>
        </p:nvPicPr>
        <p:blipFill rotWithShape="1">
          <a:blip r:embed="rId6">
            <a:alphaModFix/>
          </a:blip>
          <a:srcRect b="26535" l="0" r="23059" t="0"/>
          <a:stretch/>
        </p:blipFill>
        <p:spPr>
          <a:xfrm>
            <a:off x="5494650" y="899550"/>
            <a:ext cx="3649350" cy="3600925"/>
          </a:xfrm>
          <a:prstGeom prst="rect">
            <a:avLst/>
          </a:prstGeom>
          <a:noFill/>
          <a:ln>
            <a:noFill/>
          </a:ln>
        </p:spPr>
      </p:pic>
      <p:sp>
        <p:nvSpPr>
          <p:cNvPr id="1462" name="Google Shape;1462;p121"/>
          <p:cNvSpPr/>
          <p:nvPr/>
        </p:nvSpPr>
        <p:spPr>
          <a:xfrm flipH="1" rot="10800000">
            <a:off x="4822425" y="19597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21"/>
          <p:cNvSpPr/>
          <p:nvPr/>
        </p:nvSpPr>
        <p:spPr>
          <a:xfrm flipH="1" rot="10800000">
            <a:off x="4822425" y="26969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21"/>
          <p:cNvSpPr/>
          <p:nvPr/>
        </p:nvSpPr>
        <p:spPr>
          <a:xfrm flipH="1" rot="10800000">
            <a:off x="4822425" y="34340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21"/>
          <p:cNvSpPr/>
          <p:nvPr/>
        </p:nvSpPr>
        <p:spPr>
          <a:xfrm flipH="1" rot="10800000">
            <a:off x="4822425" y="40954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Safety Concerns (including PPE if required)</a:t>
            </a:r>
            <a:endParaRPr/>
          </a:p>
        </p:txBody>
      </p:sp>
      <p:sp>
        <p:nvSpPr>
          <p:cNvPr id="176" name="Google Shape;176;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Safety concerns include:</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Moderate risks having students near water, have personal floatation devices </a:t>
            </a:r>
            <a:r>
              <a:rPr lang="en">
                <a:solidFill>
                  <a:schemeClr val="dk1"/>
                </a:solidFill>
              </a:rPr>
              <a:t>nearby</a:t>
            </a:r>
            <a:r>
              <a:rPr lang="en">
                <a:solidFill>
                  <a:schemeClr val="dk1"/>
                </a:solidFill>
              </a:rPr>
              <a:t>, assess students’ swimming ability, or consider building an 8x8 “pool” using 2x6 and plastic sheeting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Moderate risks of eye injury throughout build, provide students with safety glasses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Moderate burn risks from soldering electrical connections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Low fume inhalation risks from soldering electrical connections, complete task in well ventilated area using non-lead based solder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Low injury risks from spinning propellers, consider wearing gloves</a:t>
            </a:r>
            <a:endParaRPr>
              <a:solidFill>
                <a:schemeClr val="dk1"/>
              </a:solidFill>
            </a:endParaRPr>
          </a:p>
        </p:txBody>
      </p:sp>
      <p:grpSp>
        <p:nvGrpSpPr>
          <p:cNvPr id="177" name="Google Shape;177;p23"/>
          <p:cNvGrpSpPr/>
          <p:nvPr/>
        </p:nvGrpSpPr>
        <p:grpSpPr>
          <a:xfrm>
            <a:off x="311700" y="4500471"/>
            <a:ext cx="8520595" cy="572705"/>
            <a:chOff x="311700" y="4500471"/>
            <a:chExt cx="8520595" cy="572705"/>
          </a:xfrm>
        </p:grpSpPr>
        <p:pic>
          <p:nvPicPr>
            <p:cNvPr id="178" name="Google Shape;178;p2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9" name="Google Shape;179;p2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80" name="Google Shape;180;p23"/>
            <p:cNvGrpSpPr/>
            <p:nvPr/>
          </p:nvGrpSpPr>
          <p:grpSpPr>
            <a:xfrm>
              <a:off x="2976075" y="4602050"/>
              <a:ext cx="3191850" cy="369550"/>
              <a:chOff x="5640450" y="4688200"/>
              <a:chExt cx="3191850" cy="369550"/>
            </a:xfrm>
          </p:grpSpPr>
          <p:pic>
            <p:nvPicPr>
              <p:cNvPr id="181" name="Google Shape;181;p2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82" name="Google Shape;182;p2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1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 The Set Up</a:t>
            </a:r>
            <a:endParaRPr/>
          </a:p>
        </p:txBody>
      </p:sp>
      <p:sp>
        <p:nvSpPr>
          <p:cNvPr id="1471" name="Google Shape;1471;p122"/>
          <p:cNvSpPr txBox="1"/>
          <p:nvPr>
            <p:ph idx="1" type="body"/>
          </p:nvPr>
        </p:nvSpPr>
        <p:spPr>
          <a:xfrm>
            <a:off x="95250" y="1171400"/>
            <a:ext cx="5113200" cy="3476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Finally, to let us know the craft is ready and about to enter the monitoring loop we will briefly pivot the craft to the left by:</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Turning the right motor in the forward direction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Turning</a:t>
            </a:r>
            <a:r>
              <a:rPr lang="en">
                <a:solidFill>
                  <a:schemeClr val="dk1"/>
                </a:solidFill>
              </a:rPr>
              <a:t> the left motor in the reverse direction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Delaying for 5 seconds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Turning both motors off</a:t>
            </a:r>
            <a:endParaRPr>
              <a:solidFill>
                <a:schemeClr val="dk1"/>
              </a:solidFill>
            </a:endParaRPr>
          </a:p>
        </p:txBody>
      </p:sp>
      <p:grpSp>
        <p:nvGrpSpPr>
          <p:cNvPr id="1472" name="Google Shape;1472;p122"/>
          <p:cNvGrpSpPr/>
          <p:nvPr/>
        </p:nvGrpSpPr>
        <p:grpSpPr>
          <a:xfrm>
            <a:off x="311700" y="4500471"/>
            <a:ext cx="8520595" cy="572705"/>
            <a:chOff x="311700" y="4500471"/>
            <a:chExt cx="8520595" cy="572705"/>
          </a:xfrm>
        </p:grpSpPr>
        <p:pic>
          <p:nvPicPr>
            <p:cNvPr id="1473" name="Google Shape;1473;p12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74" name="Google Shape;1474;p12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75" name="Google Shape;1475;p122"/>
            <p:cNvGrpSpPr/>
            <p:nvPr/>
          </p:nvGrpSpPr>
          <p:grpSpPr>
            <a:xfrm>
              <a:off x="2976075" y="4602050"/>
              <a:ext cx="3191850" cy="369550"/>
              <a:chOff x="5640450" y="4688200"/>
              <a:chExt cx="3191850" cy="369550"/>
            </a:xfrm>
          </p:grpSpPr>
          <p:pic>
            <p:nvPicPr>
              <p:cNvPr id="1476" name="Google Shape;1476;p12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77" name="Google Shape;1477;p12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478" name="Google Shape;1478;p122"/>
          <p:cNvSpPr/>
          <p:nvPr/>
        </p:nvSpPr>
        <p:spPr>
          <a:xfrm flipH="1" rot="10800000">
            <a:off x="4822425" y="19597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9" name="Google Shape;1479;p122" title="Screenshot of code showing craft spinning"/>
          <p:cNvPicPr preferRelativeResize="0"/>
          <p:nvPr/>
        </p:nvPicPr>
        <p:blipFill rotWithShape="1">
          <a:blip r:embed="rId6">
            <a:alphaModFix/>
          </a:blip>
          <a:srcRect b="24772" l="0" r="20979" t="0"/>
          <a:stretch/>
        </p:blipFill>
        <p:spPr>
          <a:xfrm>
            <a:off x="5630775" y="1248163"/>
            <a:ext cx="3400125" cy="2647175"/>
          </a:xfrm>
          <a:prstGeom prst="rect">
            <a:avLst/>
          </a:prstGeom>
          <a:noFill/>
          <a:ln>
            <a:noFill/>
          </a:ln>
        </p:spPr>
      </p:pic>
      <p:sp>
        <p:nvSpPr>
          <p:cNvPr id="1480" name="Google Shape;1480;p122"/>
          <p:cNvSpPr/>
          <p:nvPr/>
        </p:nvSpPr>
        <p:spPr>
          <a:xfrm flipH="1" rot="10800000">
            <a:off x="4822425" y="27185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22"/>
          <p:cNvSpPr/>
          <p:nvPr/>
        </p:nvSpPr>
        <p:spPr>
          <a:xfrm flipH="1" rot="10800000">
            <a:off x="4822425" y="34773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1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4: ASR Programming - The Set Up</a:t>
            </a:r>
            <a:endParaRPr/>
          </a:p>
        </p:txBody>
      </p:sp>
      <p:sp>
        <p:nvSpPr>
          <p:cNvPr id="1487" name="Google Shape;1487;p123"/>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The Monitoring Loop</a:t>
            </a:r>
            <a:endParaRPr>
              <a:solidFill>
                <a:schemeClr val="dk1"/>
              </a:solidFill>
            </a:endParaRPr>
          </a:p>
        </p:txBody>
      </p:sp>
      <p:grpSp>
        <p:nvGrpSpPr>
          <p:cNvPr id="1488" name="Google Shape;1488;p123"/>
          <p:cNvGrpSpPr/>
          <p:nvPr/>
        </p:nvGrpSpPr>
        <p:grpSpPr>
          <a:xfrm>
            <a:off x="311700" y="4500471"/>
            <a:ext cx="8520595" cy="572705"/>
            <a:chOff x="311700" y="4500471"/>
            <a:chExt cx="8520595" cy="572705"/>
          </a:xfrm>
        </p:grpSpPr>
        <p:pic>
          <p:nvPicPr>
            <p:cNvPr id="1489" name="Google Shape;1489;p12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90" name="Google Shape;1490;p12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91" name="Google Shape;1491;p123"/>
            <p:cNvGrpSpPr/>
            <p:nvPr/>
          </p:nvGrpSpPr>
          <p:grpSpPr>
            <a:xfrm>
              <a:off x="2976075" y="4602050"/>
              <a:ext cx="3191850" cy="369550"/>
              <a:chOff x="5640450" y="4688200"/>
              <a:chExt cx="3191850" cy="369550"/>
            </a:xfrm>
          </p:grpSpPr>
          <p:pic>
            <p:nvPicPr>
              <p:cNvPr id="1492" name="Google Shape;1492;p12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93" name="Google Shape;1493;p12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494" name="Google Shape;1494;p123" title="Example of completed craft"/>
          <p:cNvPicPr preferRelativeResize="0"/>
          <p:nvPr/>
        </p:nvPicPr>
        <p:blipFill rotWithShape="1">
          <a:blip r:embed="rId6">
            <a:alphaModFix/>
          </a:blip>
          <a:srcRect b="6942" l="0" r="0" t="0"/>
          <a:stretch/>
        </p:blipFill>
        <p:spPr>
          <a:xfrm>
            <a:off x="2846875" y="1170125"/>
            <a:ext cx="3450255" cy="2408099"/>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124"/>
          <p:cNvSpPr txBox="1"/>
          <p:nvPr>
            <p:ph type="ctrTitle"/>
          </p:nvPr>
        </p:nvSpPr>
        <p:spPr>
          <a:xfrm>
            <a:off x="311700" y="744575"/>
            <a:ext cx="8520600" cy="2351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Lesson 5 </a:t>
            </a:r>
            <a:br>
              <a:rPr lang="en"/>
            </a:br>
            <a:r>
              <a:rPr lang="en" sz="3333"/>
              <a:t>Programming the ASR Craft</a:t>
            </a:r>
            <a:endParaRPr sz="3333"/>
          </a:p>
          <a:p>
            <a:pPr indent="0" lvl="0" marL="0" rtl="0" algn="ctr">
              <a:lnSpc>
                <a:spcPct val="100000"/>
              </a:lnSpc>
              <a:spcBef>
                <a:spcPts val="0"/>
              </a:spcBef>
              <a:spcAft>
                <a:spcPts val="0"/>
              </a:spcAft>
              <a:buSzPts val="5200"/>
              <a:buNone/>
            </a:pPr>
            <a:r>
              <a:rPr lang="en" sz="3333"/>
              <a:t>The Monitoring Loop</a:t>
            </a:r>
            <a:endParaRPr sz="3333"/>
          </a:p>
        </p:txBody>
      </p:sp>
      <p:grpSp>
        <p:nvGrpSpPr>
          <p:cNvPr id="1500" name="Google Shape;1500;p124"/>
          <p:cNvGrpSpPr/>
          <p:nvPr/>
        </p:nvGrpSpPr>
        <p:grpSpPr>
          <a:xfrm>
            <a:off x="311695" y="-8"/>
            <a:ext cx="8832305" cy="4941758"/>
            <a:chOff x="311695" y="-8"/>
            <a:chExt cx="8832305" cy="4941758"/>
          </a:xfrm>
        </p:grpSpPr>
        <p:pic>
          <p:nvPicPr>
            <p:cNvPr id="1501" name="Google Shape;1501;p124"/>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502" name="Google Shape;1502;p124"/>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503" name="Google Shape;1503;p124"/>
            <p:cNvGrpSpPr/>
            <p:nvPr/>
          </p:nvGrpSpPr>
          <p:grpSpPr>
            <a:xfrm>
              <a:off x="5559900" y="3942850"/>
              <a:ext cx="3584100" cy="998900"/>
              <a:chOff x="5827475" y="4141275"/>
              <a:chExt cx="3584100" cy="998900"/>
            </a:xfrm>
          </p:grpSpPr>
          <p:sp>
            <p:nvSpPr>
              <p:cNvPr id="1504" name="Google Shape;1504;p124"/>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505" name="Google Shape;1505;p124"/>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a:t>
            </a:r>
            <a:r>
              <a:rPr lang="en"/>
              <a:t>The</a:t>
            </a:r>
            <a:r>
              <a:rPr lang="en"/>
              <a:t> Main Monitoring Loop</a:t>
            </a:r>
            <a:endParaRPr/>
          </a:p>
        </p:txBody>
      </p:sp>
      <p:sp>
        <p:nvSpPr>
          <p:cNvPr id="1511" name="Google Shape;1511;p125"/>
          <p:cNvSpPr txBox="1"/>
          <p:nvPr>
            <p:ph idx="1" type="body"/>
          </p:nvPr>
        </p:nvSpPr>
        <p:spPr>
          <a:xfrm>
            <a:off x="311700" y="1306650"/>
            <a:ext cx="53460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In this lesson students will learn: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How to set up and read sensors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use “if” and “else” statements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take a sensor reading and program an appropriate reaction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a loop works </a:t>
            </a:r>
            <a:endParaRPr>
              <a:solidFill>
                <a:schemeClr val="dk1"/>
              </a:solidFill>
            </a:endParaRPr>
          </a:p>
        </p:txBody>
      </p:sp>
      <p:grpSp>
        <p:nvGrpSpPr>
          <p:cNvPr id="1512" name="Google Shape;1512;p125"/>
          <p:cNvGrpSpPr/>
          <p:nvPr/>
        </p:nvGrpSpPr>
        <p:grpSpPr>
          <a:xfrm>
            <a:off x="311700" y="4500471"/>
            <a:ext cx="8520595" cy="572705"/>
            <a:chOff x="311700" y="4500471"/>
            <a:chExt cx="8520595" cy="572705"/>
          </a:xfrm>
        </p:grpSpPr>
        <p:pic>
          <p:nvPicPr>
            <p:cNvPr id="1513" name="Google Shape;1513;p12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14" name="Google Shape;1514;p12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15" name="Google Shape;1515;p125"/>
            <p:cNvGrpSpPr/>
            <p:nvPr/>
          </p:nvGrpSpPr>
          <p:grpSpPr>
            <a:xfrm>
              <a:off x="2976075" y="4602050"/>
              <a:ext cx="3191850" cy="369550"/>
              <a:chOff x="5640450" y="4688200"/>
              <a:chExt cx="3191850" cy="369550"/>
            </a:xfrm>
          </p:grpSpPr>
          <p:pic>
            <p:nvPicPr>
              <p:cNvPr id="1516" name="Google Shape;1516;p12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17" name="Google Shape;1517;p12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The Main Monitoring Loop</a:t>
            </a:r>
            <a:endParaRPr/>
          </a:p>
        </p:txBody>
      </p:sp>
      <p:sp>
        <p:nvSpPr>
          <p:cNvPr id="1523" name="Google Shape;1523;p126"/>
          <p:cNvSpPr txBox="1"/>
          <p:nvPr>
            <p:ph idx="1" type="body"/>
          </p:nvPr>
        </p:nvSpPr>
        <p:spPr>
          <a:xfrm>
            <a:off x="311700" y="1306650"/>
            <a:ext cx="53460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The main monitoring loop will consist of:</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Reading the sensors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Deciding what action to take based on the information from the sensors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Turning the motors in the appropriate direction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Delaying</a:t>
            </a:r>
            <a:r>
              <a:rPr lang="en">
                <a:solidFill>
                  <a:schemeClr val="dk1"/>
                </a:solidFill>
              </a:rPr>
              <a:t> for one second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Turning</a:t>
            </a:r>
            <a:r>
              <a:rPr lang="en">
                <a:solidFill>
                  <a:schemeClr val="dk1"/>
                </a:solidFill>
              </a:rPr>
              <a:t> the motors off and starting the process over </a:t>
            </a:r>
            <a:r>
              <a:rPr lang="en">
                <a:solidFill>
                  <a:schemeClr val="dk1"/>
                </a:solidFill>
              </a:rPr>
              <a:t>again</a:t>
            </a:r>
            <a:endParaRPr>
              <a:solidFill>
                <a:schemeClr val="dk1"/>
              </a:solidFill>
            </a:endParaRPr>
          </a:p>
        </p:txBody>
      </p:sp>
      <p:grpSp>
        <p:nvGrpSpPr>
          <p:cNvPr id="1524" name="Google Shape;1524;p126"/>
          <p:cNvGrpSpPr/>
          <p:nvPr/>
        </p:nvGrpSpPr>
        <p:grpSpPr>
          <a:xfrm>
            <a:off x="311700" y="4500471"/>
            <a:ext cx="8520595" cy="572705"/>
            <a:chOff x="311700" y="4500471"/>
            <a:chExt cx="8520595" cy="572705"/>
          </a:xfrm>
        </p:grpSpPr>
        <p:pic>
          <p:nvPicPr>
            <p:cNvPr id="1525" name="Google Shape;1525;p12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26" name="Google Shape;1526;p12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27" name="Google Shape;1527;p126"/>
            <p:cNvGrpSpPr/>
            <p:nvPr/>
          </p:nvGrpSpPr>
          <p:grpSpPr>
            <a:xfrm>
              <a:off x="2976075" y="4602050"/>
              <a:ext cx="3191850" cy="369550"/>
              <a:chOff x="5640450" y="4688200"/>
              <a:chExt cx="3191850" cy="369550"/>
            </a:xfrm>
          </p:grpSpPr>
          <p:pic>
            <p:nvPicPr>
              <p:cNvPr id="1528" name="Google Shape;1528;p12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29" name="Google Shape;1529;p12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530" name="Google Shape;1530;p126" title="Example of complet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1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 The Main Monitoring Loop</a:t>
            </a:r>
            <a:endParaRPr/>
          </a:p>
        </p:txBody>
      </p:sp>
      <p:sp>
        <p:nvSpPr>
          <p:cNvPr id="1536" name="Google Shape;1536;p127"/>
          <p:cNvSpPr txBox="1"/>
          <p:nvPr>
            <p:ph idx="1" type="body"/>
          </p:nvPr>
        </p:nvSpPr>
        <p:spPr>
          <a:xfrm>
            <a:off x="311700" y="1306650"/>
            <a:ext cx="4182900" cy="2904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Just like we did in the set up, we must declare names again</a:t>
            </a:r>
            <a:r>
              <a:rPr lang="en">
                <a:solidFill>
                  <a:schemeClr val="dk1"/>
                </a:solidFill>
              </a:rPr>
              <a:t>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First we will name the pins that we are going to use to send power to the relays that control the motors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These pins will be used as an output only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Just as before, we will declare them as outputs later</a:t>
            </a:r>
            <a:endParaRPr>
              <a:solidFill>
                <a:schemeClr val="dk1"/>
              </a:solidFill>
            </a:endParaRPr>
          </a:p>
        </p:txBody>
      </p:sp>
      <p:grpSp>
        <p:nvGrpSpPr>
          <p:cNvPr id="1537" name="Google Shape;1537;p127"/>
          <p:cNvGrpSpPr/>
          <p:nvPr/>
        </p:nvGrpSpPr>
        <p:grpSpPr>
          <a:xfrm>
            <a:off x="311700" y="4500471"/>
            <a:ext cx="8520595" cy="572705"/>
            <a:chOff x="311700" y="4500471"/>
            <a:chExt cx="8520595" cy="572705"/>
          </a:xfrm>
        </p:grpSpPr>
        <p:pic>
          <p:nvPicPr>
            <p:cNvPr id="1538" name="Google Shape;1538;p12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39" name="Google Shape;1539;p12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40" name="Google Shape;1540;p127"/>
            <p:cNvGrpSpPr/>
            <p:nvPr/>
          </p:nvGrpSpPr>
          <p:grpSpPr>
            <a:xfrm>
              <a:off x="2976075" y="4602050"/>
              <a:ext cx="3191850" cy="369550"/>
              <a:chOff x="5640450" y="4688200"/>
              <a:chExt cx="3191850" cy="369550"/>
            </a:xfrm>
          </p:grpSpPr>
          <p:pic>
            <p:nvPicPr>
              <p:cNvPr id="1541" name="Google Shape;1541;p12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42" name="Google Shape;1542;p12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543" name="Google Shape;1543;p127" title="Screenshot of code showing motor set up"/>
          <p:cNvPicPr preferRelativeResize="0"/>
          <p:nvPr/>
        </p:nvPicPr>
        <p:blipFill rotWithShape="1">
          <a:blip r:embed="rId6">
            <a:alphaModFix/>
          </a:blip>
          <a:srcRect b="11699" l="0" r="48016" t="35168"/>
          <a:stretch/>
        </p:blipFill>
        <p:spPr>
          <a:xfrm>
            <a:off x="4446275" y="1276200"/>
            <a:ext cx="4649449" cy="25911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1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 The Main Monitoring Loop</a:t>
            </a:r>
            <a:endParaRPr/>
          </a:p>
        </p:txBody>
      </p:sp>
      <p:sp>
        <p:nvSpPr>
          <p:cNvPr id="1549" name="Google Shape;1549;p128"/>
          <p:cNvSpPr txBox="1"/>
          <p:nvPr>
            <p:ph idx="1" type="body"/>
          </p:nvPr>
        </p:nvSpPr>
        <p:spPr>
          <a:xfrm>
            <a:off x="311700" y="1017725"/>
            <a:ext cx="4182900" cy="3613500"/>
          </a:xfrm>
          <a:prstGeom prst="rect">
            <a:avLst/>
          </a:prstGeom>
          <a:noFill/>
          <a:ln>
            <a:noFill/>
          </a:ln>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Char char="●"/>
            </a:pPr>
            <a:r>
              <a:rPr lang="en">
                <a:solidFill>
                  <a:schemeClr val="dk1"/>
                </a:solidFill>
              </a:rPr>
              <a:t>Using the </a:t>
            </a:r>
            <a:r>
              <a:rPr lang="en">
                <a:solidFill>
                  <a:srgbClr val="FF0000"/>
                </a:solidFill>
              </a:rPr>
              <a:t>int</a:t>
            </a:r>
            <a:r>
              <a:rPr lang="en">
                <a:solidFill>
                  <a:schemeClr val="dk1"/>
                </a:solidFill>
              </a:rPr>
              <a:t> command w</a:t>
            </a:r>
            <a:r>
              <a:rPr lang="en">
                <a:solidFill>
                  <a:schemeClr val="dk1"/>
                </a:solidFill>
              </a:rPr>
              <a:t>e will name Pin 45 rmr since it will control the relay that drives the right motor in reverse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will name Pin 47 rmf since it will control the relay that drives the right motor forwards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a:t>
            </a:r>
            <a:r>
              <a:rPr lang="en">
                <a:solidFill>
                  <a:schemeClr val="dk1"/>
                </a:solidFill>
              </a:rPr>
              <a:t>Pin 49 lmr since it will control the relay that drives the left motor in reverse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name Pin 51 lmf since it will control the relay that drives the left motor forwards</a:t>
            </a:r>
            <a:endParaRPr b="1">
              <a:solidFill>
                <a:schemeClr val="dk1"/>
              </a:solidFill>
            </a:endParaRPr>
          </a:p>
        </p:txBody>
      </p:sp>
      <p:grpSp>
        <p:nvGrpSpPr>
          <p:cNvPr id="1550" name="Google Shape;1550;p128"/>
          <p:cNvGrpSpPr/>
          <p:nvPr/>
        </p:nvGrpSpPr>
        <p:grpSpPr>
          <a:xfrm>
            <a:off x="311700" y="4500471"/>
            <a:ext cx="8520595" cy="572705"/>
            <a:chOff x="311700" y="4500471"/>
            <a:chExt cx="8520595" cy="572705"/>
          </a:xfrm>
        </p:grpSpPr>
        <p:pic>
          <p:nvPicPr>
            <p:cNvPr id="1551" name="Google Shape;1551;p12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52" name="Google Shape;1552;p12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53" name="Google Shape;1553;p128"/>
            <p:cNvGrpSpPr/>
            <p:nvPr/>
          </p:nvGrpSpPr>
          <p:grpSpPr>
            <a:xfrm>
              <a:off x="2976075" y="4602050"/>
              <a:ext cx="3191850" cy="369550"/>
              <a:chOff x="5640450" y="4688200"/>
              <a:chExt cx="3191850" cy="369550"/>
            </a:xfrm>
          </p:grpSpPr>
          <p:pic>
            <p:nvPicPr>
              <p:cNvPr id="1554" name="Google Shape;1554;p12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55" name="Google Shape;1555;p12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556" name="Google Shape;1556;p128"/>
          <p:cNvPicPr preferRelativeResize="0"/>
          <p:nvPr/>
        </p:nvPicPr>
        <p:blipFill rotWithShape="1">
          <a:blip r:embed="rId6">
            <a:alphaModFix/>
          </a:blip>
          <a:srcRect b="7969" l="0" r="48016" t="41907"/>
          <a:stretch/>
        </p:blipFill>
        <p:spPr>
          <a:xfrm>
            <a:off x="4494600" y="1256875"/>
            <a:ext cx="4649449" cy="2444300"/>
          </a:xfrm>
          <a:prstGeom prst="rect">
            <a:avLst/>
          </a:prstGeom>
          <a:noFill/>
          <a:ln>
            <a:noFill/>
          </a:ln>
        </p:spPr>
      </p:pic>
      <p:sp>
        <p:nvSpPr>
          <p:cNvPr id="1557" name="Google Shape;1557;p128" title="Screenshot of code showing motor set up"/>
          <p:cNvSpPr/>
          <p:nvPr/>
        </p:nvSpPr>
        <p:spPr>
          <a:xfrm rot="10800000">
            <a:off x="5875625" y="20305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28"/>
          <p:cNvSpPr/>
          <p:nvPr/>
        </p:nvSpPr>
        <p:spPr>
          <a:xfrm rot="10800000">
            <a:off x="6185000" y="21983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28"/>
          <p:cNvSpPr/>
          <p:nvPr/>
        </p:nvSpPr>
        <p:spPr>
          <a:xfrm rot="10800000">
            <a:off x="6185000" y="18541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28"/>
          <p:cNvSpPr/>
          <p:nvPr/>
        </p:nvSpPr>
        <p:spPr>
          <a:xfrm rot="10800000">
            <a:off x="5875625" y="17068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1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 The Main Monitoring Loop</a:t>
            </a:r>
            <a:endParaRPr/>
          </a:p>
        </p:txBody>
      </p:sp>
      <p:sp>
        <p:nvSpPr>
          <p:cNvPr id="1566" name="Google Shape;1566;p129"/>
          <p:cNvSpPr txBox="1"/>
          <p:nvPr>
            <p:ph idx="1" type="body"/>
          </p:nvPr>
        </p:nvSpPr>
        <p:spPr>
          <a:xfrm>
            <a:off x="311700" y="1490375"/>
            <a:ext cx="4182900" cy="19773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Just as before we will set rmr (pin45), rmf (pin 47), lmr (pin 49), and lmf (pin 51) as outputs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This will be done using the </a:t>
            </a:r>
            <a:r>
              <a:rPr lang="en">
                <a:solidFill>
                  <a:srgbClr val="FF0000"/>
                </a:solidFill>
              </a:rPr>
              <a:t>pinMode</a:t>
            </a:r>
            <a:r>
              <a:rPr lang="en">
                <a:solidFill>
                  <a:schemeClr val="dk1"/>
                </a:solidFill>
              </a:rPr>
              <a:t> command</a:t>
            </a:r>
            <a:endParaRPr>
              <a:solidFill>
                <a:schemeClr val="dk1"/>
              </a:solidFill>
            </a:endParaRPr>
          </a:p>
        </p:txBody>
      </p:sp>
      <p:grpSp>
        <p:nvGrpSpPr>
          <p:cNvPr id="1567" name="Google Shape;1567;p129"/>
          <p:cNvGrpSpPr/>
          <p:nvPr/>
        </p:nvGrpSpPr>
        <p:grpSpPr>
          <a:xfrm>
            <a:off x="311700" y="4500471"/>
            <a:ext cx="8520595" cy="572705"/>
            <a:chOff x="311700" y="4500471"/>
            <a:chExt cx="8520595" cy="572705"/>
          </a:xfrm>
        </p:grpSpPr>
        <p:pic>
          <p:nvPicPr>
            <p:cNvPr id="1568" name="Google Shape;1568;p12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69" name="Google Shape;1569;p12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70" name="Google Shape;1570;p129"/>
            <p:cNvGrpSpPr/>
            <p:nvPr/>
          </p:nvGrpSpPr>
          <p:grpSpPr>
            <a:xfrm>
              <a:off x="2976075" y="4602050"/>
              <a:ext cx="3191850" cy="369550"/>
              <a:chOff x="5640450" y="4688200"/>
              <a:chExt cx="3191850" cy="369550"/>
            </a:xfrm>
          </p:grpSpPr>
          <p:pic>
            <p:nvPicPr>
              <p:cNvPr id="1571" name="Google Shape;1571;p12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72" name="Google Shape;1572;p12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573" name="Google Shape;1573;p129" title="Screenshot of code showing motor set up"/>
          <p:cNvPicPr preferRelativeResize="0"/>
          <p:nvPr/>
        </p:nvPicPr>
        <p:blipFill rotWithShape="1">
          <a:blip r:embed="rId6">
            <a:alphaModFix/>
          </a:blip>
          <a:srcRect b="7969" l="0" r="48016" t="41907"/>
          <a:stretch/>
        </p:blipFill>
        <p:spPr>
          <a:xfrm>
            <a:off x="4494600" y="1256875"/>
            <a:ext cx="4649449" cy="2444300"/>
          </a:xfrm>
          <a:prstGeom prst="rect">
            <a:avLst/>
          </a:prstGeom>
          <a:noFill/>
          <a:ln>
            <a:noFill/>
          </a:ln>
        </p:spPr>
      </p:pic>
      <p:sp>
        <p:nvSpPr>
          <p:cNvPr id="1574" name="Google Shape;1574;p129"/>
          <p:cNvSpPr/>
          <p:nvPr/>
        </p:nvSpPr>
        <p:spPr>
          <a:xfrm rot="10800000">
            <a:off x="5981975" y="31773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29"/>
          <p:cNvSpPr/>
          <p:nvPr/>
        </p:nvSpPr>
        <p:spPr>
          <a:xfrm rot="10800000">
            <a:off x="6185000" y="33294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29"/>
          <p:cNvSpPr/>
          <p:nvPr/>
        </p:nvSpPr>
        <p:spPr>
          <a:xfrm rot="10800000">
            <a:off x="6185000" y="29950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29"/>
          <p:cNvSpPr/>
          <p:nvPr/>
        </p:nvSpPr>
        <p:spPr>
          <a:xfrm rot="10800000">
            <a:off x="5981975" y="28380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1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a:t>
            </a:r>
            <a:r>
              <a:rPr lang="en"/>
              <a:t>- The Main Monitoring Loop</a:t>
            </a:r>
            <a:endParaRPr/>
          </a:p>
        </p:txBody>
      </p:sp>
      <p:sp>
        <p:nvSpPr>
          <p:cNvPr id="1583" name="Google Shape;1583;p130"/>
          <p:cNvSpPr txBox="1"/>
          <p:nvPr>
            <p:ph idx="1" type="body"/>
          </p:nvPr>
        </p:nvSpPr>
        <p:spPr>
          <a:xfrm>
            <a:off x="311700" y="1171400"/>
            <a:ext cx="4182900" cy="332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Next, using the </a:t>
            </a:r>
            <a:r>
              <a:rPr lang="en">
                <a:solidFill>
                  <a:srgbClr val="FF0000"/>
                </a:solidFill>
              </a:rPr>
              <a:t>int </a:t>
            </a:r>
            <a:r>
              <a:rPr lang="en">
                <a:solidFill>
                  <a:schemeClr val="dk1"/>
                </a:solidFill>
              </a:rPr>
              <a:t>command, we have to name the pins that we will use for all 3 PIR sensors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Each PIR sensor has 3 pins, one for battery+, one for battery-, and one to send a signal back to the Arduino when is “sees” something</a:t>
            </a:r>
            <a:endParaRPr>
              <a:solidFill>
                <a:schemeClr val="dk1"/>
              </a:solidFill>
            </a:endParaRPr>
          </a:p>
        </p:txBody>
      </p:sp>
      <p:grpSp>
        <p:nvGrpSpPr>
          <p:cNvPr id="1584" name="Google Shape;1584;p130"/>
          <p:cNvGrpSpPr/>
          <p:nvPr/>
        </p:nvGrpSpPr>
        <p:grpSpPr>
          <a:xfrm>
            <a:off x="311700" y="4500471"/>
            <a:ext cx="8520595" cy="572705"/>
            <a:chOff x="311700" y="4500471"/>
            <a:chExt cx="8520595" cy="572705"/>
          </a:xfrm>
        </p:grpSpPr>
        <p:pic>
          <p:nvPicPr>
            <p:cNvPr id="1585" name="Google Shape;1585;p13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86" name="Google Shape;1586;p13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87" name="Google Shape;1587;p130"/>
            <p:cNvGrpSpPr/>
            <p:nvPr/>
          </p:nvGrpSpPr>
          <p:grpSpPr>
            <a:xfrm>
              <a:off x="2976075" y="4602050"/>
              <a:ext cx="3191850" cy="369550"/>
              <a:chOff x="5640450" y="4688200"/>
              <a:chExt cx="3191850" cy="369550"/>
            </a:xfrm>
          </p:grpSpPr>
          <p:pic>
            <p:nvPicPr>
              <p:cNvPr id="1588" name="Google Shape;1588;p13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89" name="Google Shape;1589;p13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590" name="Google Shape;1590;p130" title="Screenshot of code showing sensor set up"/>
          <p:cNvPicPr preferRelativeResize="0"/>
          <p:nvPr/>
        </p:nvPicPr>
        <p:blipFill>
          <a:blip r:embed="rId6">
            <a:alphaModFix/>
          </a:blip>
          <a:stretch>
            <a:fillRect/>
          </a:stretch>
        </p:blipFill>
        <p:spPr>
          <a:xfrm>
            <a:off x="4969475" y="1170125"/>
            <a:ext cx="3665200" cy="268345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1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a:t>
            </a:r>
            <a:r>
              <a:rPr lang="en"/>
              <a:t>- The Main Monitoring Loop</a:t>
            </a:r>
            <a:endParaRPr/>
          </a:p>
        </p:txBody>
      </p:sp>
      <p:sp>
        <p:nvSpPr>
          <p:cNvPr id="1596" name="Google Shape;1596;p131"/>
          <p:cNvSpPr txBox="1"/>
          <p:nvPr>
            <p:ph idx="1" type="body"/>
          </p:nvPr>
        </p:nvSpPr>
        <p:spPr>
          <a:xfrm>
            <a:off x="228600" y="1171400"/>
            <a:ext cx="4266000" cy="34767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 most important sensor is the one on the very front of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use pin 41 to provide battery- to the sensor, we will call this “mainsensgnd” as shown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will use pin 39 to receive the signal from the sensor, we will call this “mainsenssig” as shown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will use pin 37 to provide battery+ to the sensor, we will call this “mainsensv” as shown</a:t>
            </a:r>
            <a:endParaRPr>
              <a:solidFill>
                <a:schemeClr val="dk1"/>
              </a:solidFill>
            </a:endParaRPr>
          </a:p>
        </p:txBody>
      </p:sp>
      <p:grpSp>
        <p:nvGrpSpPr>
          <p:cNvPr id="1597" name="Google Shape;1597;p131"/>
          <p:cNvGrpSpPr/>
          <p:nvPr/>
        </p:nvGrpSpPr>
        <p:grpSpPr>
          <a:xfrm>
            <a:off x="311700" y="4500471"/>
            <a:ext cx="8520595" cy="572705"/>
            <a:chOff x="311700" y="4500471"/>
            <a:chExt cx="8520595" cy="572705"/>
          </a:xfrm>
        </p:grpSpPr>
        <p:pic>
          <p:nvPicPr>
            <p:cNvPr id="1598" name="Google Shape;1598;p13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99" name="Google Shape;1599;p13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00" name="Google Shape;1600;p131"/>
            <p:cNvGrpSpPr/>
            <p:nvPr/>
          </p:nvGrpSpPr>
          <p:grpSpPr>
            <a:xfrm>
              <a:off x="2976075" y="4602050"/>
              <a:ext cx="3191850" cy="369550"/>
              <a:chOff x="5640450" y="4688200"/>
              <a:chExt cx="3191850" cy="369550"/>
            </a:xfrm>
          </p:grpSpPr>
          <p:pic>
            <p:nvPicPr>
              <p:cNvPr id="1601" name="Google Shape;1601;p13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02" name="Google Shape;1602;p13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603" name="Google Shape;1603;p131"/>
          <p:cNvSpPr/>
          <p:nvPr/>
        </p:nvSpPr>
        <p:spPr>
          <a:xfrm flipH="1" rot="10800000">
            <a:off x="4395975" y="17692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31"/>
          <p:cNvSpPr/>
          <p:nvPr/>
        </p:nvSpPr>
        <p:spPr>
          <a:xfrm flipH="1" rot="10800000">
            <a:off x="4395975" y="19597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31"/>
          <p:cNvSpPr/>
          <p:nvPr/>
        </p:nvSpPr>
        <p:spPr>
          <a:xfrm flipH="1" rot="10800000">
            <a:off x="4395975" y="15812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6" name="Google Shape;1606;p131" title="Screenshot of code showing sensor set up"/>
          <p:cNvPicPr preferRelativeResize="0"/>
          <p:nvPr/>
        </p:nvPicPr>
        <p:blipFill>
          <a:blip r:embed="rId6">
            <a:alphaModFix/>
          </a:blip>
          <a:stretch>
            <a:fillRect/>
          </a:stretch>
        </p:blipFill>
        <p:spPr>
          <a:xfrm>
            <a:off x="4969475" y="1170125"/>
            <a:ext cx="3665200" cy="268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Assessment and Evaluation</a:t>
            </a:r>
            <a:endParaRPr/>
          </a:p>
        </p:txBody>
      </p:sp>
      <p:sp>
        <p:nvSpPr>
          <p:cNvPr id="188" name="Google Shape;188;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Consider evaluating students based on the performance of their ASR Craft. Criteria could include:</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How quickly the craft detected and reached its target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a:t>
            </a:r>
            <a:r>
              <a:rPr lang="en">
                <a:solidFill>
                  <a:schemeClr val="dk1"/>
                </a:solidFill>
              </a:rPr>
              <a:t>accurately</a:t>
            </a:r>
            <a:r>
              <a:rPr lang="en">
                <a:solidFill>
                  <a:schemeClr val="dk1"/>
                </a:solidFill>
              </a:rPr>
              <a:t> the craft </a:t>
            </a:r>
            <a:r>
              <a:rPr lang="en">
                <a:solidFill>
                  <a:schemeClr val="dk1"/>
                </a:solidFill>
              </a:rPr>
              <a:t>maneuvered while navigating towards its target</a:t>
            </a:r>
            <a:r>
              <a:rPr lang="en">
                <a:solidFill>
                  <a:schemeClr val="dk1"/>
                </a:solidFill>
              </a:rPr>
              <a:t>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Overall performance of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Appearance of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Fit and finish of the craft</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If building multiple crafts, consider holding a competition to see which craft reaches its target the fastest. </a:t>
            </a:r>
            <a:endParaRPr>
              <a:solidFill>
                <a:schemeClr val="dk1"/>
              </a:solidFill>
            </a:endParaRPr>
          </a:p>
        </p:txBody>
      </p:sp>
      <p:grpSp>
        <p:nvGrpSpPr>
          <p:cNvPr id="189" name="Google Shape;189;p24"/>
          <p:cNvGrpSpPr/>
          <p:nvPr/>
        </p:nvGrpSpPr>
        <p:grpSpPr>
          <a:xfrm>
            <a:off x="311700" y="4500471"/>
            <a:ext cx="8520595" cy="572705"/>
            <a:chOff x="311700" y="4500471"/>
            <a:chExt cx="8520595" cy="572705"/>
          </a:xfrm>
        </p:grpSpPr>
        <p:pic>
          <p:nvPicPr>
            <p:cNvPr id="190" name="Google Shape;190;p2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91" name="Google Shape;191;p2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92" name="Google Shape;192;p24"/>
            <p:cNvGrpSpPr/>
            <p:nvPr/>
          </p:nvGrpSpPr>
          <p:grpSpPr>
            <a:xfrm>
              <a:off x="2976075" y="4602050"/>
              <a:ext cx="3191850" cy="369550"/>
              <a:chOff x="5640450" y="4688200"/>
              <a:chExt cx="3191850" cy="369550"/>
            </a:xfrm>
          </p:grpSpPr>
          <p:pic>
            <p:nvPicPr>
              <p:cNvPr id="193" name="Google Shape;193;p2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94" name="Google Shape;194;p2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1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a:t>
            </a:r>
            <a:r>
              <a:rPr lang="en"/>
              <a:t>- The Main Monitoring Loop</a:t>
            </a:r>
            <a:endParaRPr/>
          </a:p>
        </p:txBody>
      </p:sp>
      <p:sp>
        <p:nvSpPr>
          <p:cNvPr id="1612" name="Google Shape;1612;p132"/>
          <p:cNvSpPr txBox="1"/>
          <p:nvPr>
            <p:ph idx="1" type="body"/>
          </p:nvPr>
        </p:nvSpPr>
        <p:spPr>
          <a:xfrm>
            <a:off x="0" y="1171400"/>
            <a:ext cx="4981800" cy="34767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will name all of the pins in a similar fashion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“lsens…” will refer to left side sensor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“rsens…” will refer to the right side sensor</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grpSp>
        <p:nvGrpSpPr>
          <p:cNvPr id="1613" name="Google Shape;1613;p132"/>
          <p:cNvGrpSpPr/>
          <p:nvPr/>
        </p:nvGrpSpPr>
        <p:grpSpPr>
          <a:xfrm>
            <a:off x="311700" y="4500471"/>
            <a:ext cx="8520595" cy="572705"/>
            <a:chOff x="311700" y="4500471"/>
            <a:chExt cx="8520595" cy="572705"/>
          </a:xfrm>
        </p:grpSpPr>
        <p:pic>
          <p:nvPicPr>
            <p:cNvPr id="1614" name="Google Shape;1614;p13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15" name="Google Shape;1615;p13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16" name="Google Shape;1616;p132"/>
            <p:cNvGrpSpPr/>
            <p:nvPr/>
          </p:nvGrpSpPr>
          <p:grpSpPr>
            <a:xfrm>
              <a:off x="2976075" y="4602050"/>
              <a:ext cx="3191850" cy="369550"/>
              <a:chOff x="5640450" y="4688200"/>
              <a:chExt cx="3191850" cy="369550"/>
            </a:xfrm>
          </p:grpSpPr>
          <p:pic>
            <p:nvPicPr>
              <p:cNvPr id="1617" name="Google Shape;1617;p13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18" name="Google Shape;1618;p13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619" name="Google Shape;1619;p132" title="Screenshot of code showing sensor set up"/>
          <p:cNvPicPr preferRelativeResize="0"/>
          <p:nvPr/>
        </p:nvPicPr>
        <p:blipFill>
          <a:blip r:embed="rId6">
            <a:alphaModFix/>
          </a:blip>
          <a:stretch>
            <a:fillRect/>
          </a:stretch>
        </p:blipFill>
        <p:spPr>
          <a:xfrm>
            <a:off x="4969475" y="1170125"/>
            <a:ext cx="3665200" cy="268345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3" name="Shape 1623"/>
        <p:cNvGrpSpPr/>
        <p:nvPr/>
      </p:nvGrpSpPr>
      <p:grpSpPr>
        <a:xfrm>
          <a:off x="0" y="0"/>
          <a:ext cx="0" cy="0"/>
          <a:chOff x="0" y="0"/>
          <a:chExt cx="0" cy="0"/>
        </a:xfrm>
      </p:grpSpPr>
      <p:sp>
        <p:nvSpPr>
          <p:cNvPr id="1624" name="Google Shape;1624;p1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a:t>
            </a:r>
            <a:r>
              <a:rPr lang="en"/>
              <a:t>- The Main Monitoring Loop</a:t>
            </a:r>
            <a:endParaRPr/>
          </a:p>
        </p:txBody>
      </p:sp>
      <p:sp>
        <p:nvSpPr>
          <p:cNvPr id="1625" name="Google Shape;1625;p133"/>
          <p:cNvSpPr txBox="1"/>
          <p:nvPr>
            <p:ph idx="1" type="body"/>
          </p:nvPr>
        </p:nvSpPr>
        <p:spPr>
          <a:xfrm>
            <a:off x="0" y="1171400"/>
            <a:ext cx="4981800" cy="34767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Exactly as we did with the motor pins we named, we must state if each pin will be used either as an input or an output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This must be done for every sensor pin we named!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pins that provide battery+ and battery- to the sensors will both be outputs, since they are sending something to the sensors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pins that receive information back from the sensors will be inputs</a:t>
            </a:r>
            <a:endParaRPr>
              <a:solidFill>
                <a:schemeClr val="dk1"/>
              </a:solidFill>
            </a:endParaRPr>
          </a:p>
        </p:txBody>
      </p:sp>
      <p:grpSp>
        <p:nvGrpSpPr>
          <p:cNvPr id="1626" name="Google Shape;1626;p133"/>
          <p:cNvGrpSpPr/>
          <p:nvPr/>
        </p:nvGrpSpPr>
        <p:grpSpPr>
          <a:xfrm>
            <a:off x="311700" y="4500471"/>
            <a:ext cx="8520595" cy="572705"/>
            <a:chOff x="311700" y="4500471"/>
            <a:chExt cx="8520595" cy="572705"/>
          </a:xfrm>
        </p:grpSpPr>
        <p:pic>
          <p:nvPicPr>
            <p:cNvPr id="1627" name="Google Shape;1627;p13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28" name="Google Shape;1628;p13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29" name="Google Shape;1629;p133"/>
            <p:cNvGrpSpPr/>
            <p:nvPr/>
          </p:nvGrpSpPr>
          <p:grpSpPr>
            <a:xfrm>
              <a:off x="2976075" y="4602050"/>
              <a:ext cx="3191850" cy="369550"/>
              <a:chOff x="5640450" y="4688200"/>
              <a:chExt cx="3191850" cy="369550"/>
            </a:xfrm>
          </p:grpSpPr>
          <p:pic>
            <p:nvPicPr>
              <p:cNvPr id="1630" name="Google Shape;1630;p13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31" name="Google Shape;1631;p13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632" name="Google Shape;1632;p133" title="Screenshot of code showing sensor set up"/>
          <p:cNvPicPr preferRelativeResize="0"/>
          <p:nvPr/>
        </p:nvPicPr>
        <p:blipFill>
          <a:blip r:embed="rId6">
            <a:alphaModFix/>
          </a:blip>
          <a:stretch>
            <a:fillRect/>
          </a:stretch>
        </p:blipFill>
        <p:spPr>
          <a:xfrm>
            <a:off x="5134200" y="1449199"/>
            <a:ext cx="3586550" cy="242922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sp>
        <p:nvSpPr>
          <p:cNvPr id="1637" name="Google Shape;1637;p1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a:t>
            </a:r>
            <a:r>
              <a:rPr lang="en"/>
              <a:t>- The Main Monitoring Loop</a:t>
            </a:r>
            <a:endParaRPr/>
          </a:p>
        </p:txBody>
      </p:sp>
      <p:sp>
        <p:nvSpPr>
          <p:cNvPr id="1638" name="Google Shape;1638;p134"/>
          <p:cNvSpPr txBox="1"/>
          <p:nvPr>
            <p:ph idx="1" type="body"/>
          </p:nvPr>
        </p:nvSpPr>
        <p:spPr>
          <a:xfrm>
            <a:off x="0" y="1171400"/>
            <a:ext cx="5067300" cy="3476700"/>
          </a:xfrm>
          <a:prstGeom prst="rect">
            <a:avLst/>
          </a:prstGeom>
          <a:noFill/>
          <a:ln>
            <a:noFill/>
          </a:ln>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Char char="●"/>
            </a:pPr>
            <a:r>
              <a:rPr lang="en">
                <a:solidFill>
                  <a:schemeClr val="dk1"/>
                </a:solidFill>
              </a:rPr>
              <a:t>To set the “mainsensgnd” pin as an output we will use the following line if code</a:t>
            </a:r>
            <a:endParaRPr>
              <a:solidFill>
                <a:schemeClr val="dk1"/>
              </a:solidFill>
            </a:endParaRPr>
          </a:p>
          <a:p>
            <a:pPr indent="0" lvl="0" marL="0" rtl="0" algn="ctr">
              <a:spcBef>
                <a:spcPts val="1200"/>
              </a:spcBef>
              <a:spcAft>
                <a:spcPts val="0"/>
              </a:spcAft>
              <a:buNone/>
            </a:pPr>
            <a:r>
              <a:rPr b="1" lang="en">
                <a:solidFill>
                  <a:schemeClr val="dk1"/>
                </a:solidFill>
              </a:rPr>
              <a:t>pinMode (manisensgnd, OUTPUT);</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S</a:t>
            </a:r>
            <a:r>
              <a:rPr lang="en">
                <a:solidFill>
                  <a:schemeClr val="dk1"/>
                </a:solidFill>
              </a:rPr>
              <a:t>imilarly</a:t>
            </a:r>
            <a:r>
              <a:rPr lang="en">
                <a:solidFill>
                  <a:schemeClr val="dk1"/>
                </a:solidFill>
              </a:rPr>
              <a:t>, to set the “mainsensv” pin as an output we will use the following line of code</a:t>
            </a:r>
            <a:endParaRPr>
              <a:solidFill>
                <a:schemeClr val="dk1"/>
              </a:solidFill>
            </a:endParaRPr>
          </a:p>
          <a:p>
            <a:pPr indent="0" lvl="0" marL="0" rtl="0" algn="ctr">
              <a:spcBef>
                <a:spcPts val="1200"/>
              </a:spcBef>
              <a:spcAft>
                <a:spcPts val="0"/>
              </a:spcAft>
              <a:buNone/>
            </a:pPr>
            <a:r>
              <a:rPr b="1" lang="en">
                <a:solidFill>
                  <a:schemeClr val="dk1"/>
                </a:solidFill>
              </a:rPr>
              <a:t>pinMode (manisensv, OUTPUT);</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To set the “mainsenssig” pin as an input we will use the following line if code</a:t>
            </a:r>
            <a:endParaRPr>
              <a:solidFill>
                <a:schemeClr val="dk1"/>
              </a:solidFill>
            </a:endParaRPr>
          </a:p>
          <a:p>
            <a:pPr indent="0" lvl="0" marL="0" rtl="0" algn="ctr">
              <a:spcBef>
                <a:spcPts val="1200"/>
              </a:spcBef>
              <a:spcAft>
                <a:spcPts val="1200"/>
              </a:spcAft>
              <a:buNone/>
            </a:pPr>
            <a:r>
              <a:rPr b="1" lang="en">
                <a:solidFill>
                  <a:schemeClr val="dk1"/>
                </a:solidFill>
              </a:rPr>
              <a:t>pinMode (manisensv, INPUT);</a:t>
            </a:r>
            <a:endParaRPr b="1">
              <a:solidFill>
                <a:schemeClr val="dk1"/>
              </a:solidFill>
            </a:endParaRPr>
          </a:p>
        </p:txBody>
      </p:sp>
      <p:grpSp>
        <p:nvGrpSpPr>
          <p:cNvPr id="1639" name="Google Shape;1639;p134"/>
          <p:cNvGrpSpPr/>
          <p:nvPr/>
        </p:nvGrpSpPr>
        <p:grpSpPr>
          <a:xfrm>
            <a:off x="311700" y="4500471"/>
            <a:ext cx="8520595" cy="572705"/>
            <a:chOff x="311700" y="4500471"/>
            <a:chExt cx="8520595" cy="572705"/>
          </a:xfrm>
        </p:grpSpPr>
        <p:pic>
          <p:nvPicPr>
            <p:cNvPr id="1640" name="Google Shape;1640;p13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41" name="Google Shape;1641;p13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42" name="Google Shape;1642;p134"/>
            <p:cNvGrpSpPr/>
            <p:nvPr/>
          </p:nvGrpSpPr>
          <p:grpSpPr>
            <a:xfrm>
              <a:off x="2976075" y="4602050"/>
              <a:ext cx="3191850" cy="369550"/>
              <a:chOff x="5640450" y="4688200"/>
              <a:chExt cx="3191850" cy="369550"/>
            </a:xfrm>
          </p:grpSpPr>
          <p:pic>
            <p:nvPicPr>
              <p:cNvPr id="1643" name="Google Shape;1643;p13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44" name="Google Shape;1644;p13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645" name="Google Shape;1645;p134" title="Screenshot of code showing sensor set up"/>
          <p:cNvPicPr preferRelativeResize="0"/>
          <p:nvPr/>
        </p:nvPicPr>
        <p:blipFill>
          <a:blip r:embed="rId6">
            <a:alphaModFix/>
          </a:blip>
          <a:stretch>
            <a:fillRect/>
          </a:stretch>
        </p:blipFill>
        <p:spPr>
          <a:xfrm>
            <a:off x="5134200" y="1449199"/>
            <a:ext cx="3586550" cy="2429225"/>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1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a:t>
            </a:r>
            <a:r>
              <a:rPr lang="en"/>
              <a:t>- The Main Monitoring Loop</a:t>
            </a:r>
            <a:endParaRPr/>
          </a:p>
        </p:txBody>
      </p:sp>
      <p:sp>
        <p:nvSpPr>
          <p:cNvPr id="1651" name="Google Shape;1651;p135"/>
          <p:cNvSpPr txBox="1"/>
          <p:nvPr>
            <p:ph idx="1" type="body"/>
          </p:nvPr>
        </p:nvSpPr>
        <p:spPr>
          <a:xfrm>
            <a:off x="0" y="1171400"/>
            <a:ext cx="5067300" cy="34767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must continue declare if each sensor pin is an input or an output for all of the remaining sensors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3 sensors, with 3 pins each = 9 pins we must set!</a:t>
            </a:r>
            <a:endParaRPr>
              <a:solidFill>
                <a:schemeClr val="dk1"/>
              </a:solidFill>
            </a:endParaRPr>
          </a:p>
          <a:p>
            <a:pPr indent="0" lvl="0" marL="0" rtl="0" algn="ctr">
              <a:spcBef>
                <a:spcPts val="1200"/>
              </a:spcBef>
              <a:spcAft>
                <a:spcPts val="1200"/>
              </a:spcAft>
              <a:buNone/>
            </a:pPr>
            <a:r>
              <a:t/>
            </a:r>
            <a:endParaRPr b="1">
              <a:solidFill>
                <a:schemeClr val="dk1"/>
              </a:solidFill>
            </a:endParaRPr>
          </a:p>
        </p:txBody>
      </p:sp>
      <p:grpSp>
        <p:nvGrpSpPr>
          <p:cNvPr id="1652" name="Google Shape;1652;p135"/>
          <p:cNvGrpSpPr/>
          <p:nvPr/>
        </p:nvGrpSpPr>
        <p:grpSpPr>
          <a:xfrm>
            <a:off x="311700" y="4500471"/>
            <a:ext cx="8520595" cy="572705"/>
            <a:chOff x="311700" y="4500471"/>
            <a:chExt cx="8520595" cy="572705"/>
          </a:xfrm>
        </p:grpSpPr>
        <p:pic>
          <p:nvPicPr>
            <p:cNvPr id="1653" name="Google Shape;1653;p13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54" name="Google Shape;1654;p13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55" name="Google Shape;1655;p135"/>
            <p:cNvGrpSpPr/>
            <p:nvPr/>
          </p:nvGrpSpPr>
          <p:grpSpPr>
            <a:xfrm>
              <a:off x="2976075" y="4602050"/>
              <a:ext cx="3191850" cy="369550"/>
              <a:chOff x="5640450" y="4688200"/>
              <a:chExt cx="3191850" cy="369550"/>
            </a:xfrm>
          </p:grpSpPr>
          <p:pic>
            <p:nvPicPr>
              <p:cNvPr id="1656" name="Google Shape;1656;p13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57" name="Google Shape;1657;p13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658" name="Google Shape;1658;p135" title="Screenshot of code showing sensor set up"/>
          <p:cNvPicPr preferRelativeResize="0"/>
          <p:nvPr/>
        </p:nvPicPr>
        <p:blipFill>
          <a:blip r:embed="rId6">
            <a:alphaModFix/>
          </a:blip>
          <a:stretch>
            <a:fillRect/>
          </a:stretch>
        </p:blipFill>
        <p:spPr>
          <a:xfrm>
            <a:off x="5134200" y="1449199"/>
            <a:ext cx="3586550" cy="242922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1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a:t>
            </a:r>
            <a:r>
              <a:rPr lang="en"/>
              <a:t>- The Main Monitoring Loop</a:t>
            </a:r>
            <a:endParaRPr/>
          </a:p>
        </p:txBody>
      </p:sp>
      <p:sp>
        <p:nvSpPr>
          <p:cNvPr id="1664" name="Google Shape;1664;p136"/>
          <p:cNvSpPr txBox="1"/>
          <p:nvPr>
            <p:ph idx="1" type="body"/>
          </p:nvPr>
        </p:nvSpPr>
        <p:spPr>
          <a:xfrm>
            <a:off x="0" y="1171400"/>
            <a:ext cx="4815000" cy="34767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must power up all 7 sensors in a </a:t>
            </a:r>
            <a:r>
              <a:rPr lang="en">
                <a:solidFill>
                  <a:schemeClr val="dk1"/>
                </a:solidFill>
              </a:rPr>
              <a:t>similar</a:t>
            </a:r>
            <a:r>
              <a:rPr lang="en">
                <a:solidFill>
                  <a:schemeClr val="dk1"/>
                </a:solidFill>
              </a:rPr>
              <a:t> fashion using the </a:t>
            </a:r>
            <a:r>
              <a:rPr lang="en">
                <a:solidFill>
                  <a:srgbClr val="FF0000"/>
                </a:solidFill>
              </a:rPr>
              <a:t>digitalWrite </a:t>
            </a:r>
            <a:r>
              <a:rPr lang="en">
                <a:solidFill>
                  <a:schemeClr val="dk1"/>
                </a:solidFill>
              </a:rPr>
              <a:t>command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Pins that provide battery + will be set “high”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Pins that provide battery - will be set “low”</a:t>
            </a:r>
            <a:endParaRPr>
              <a:solidFill>
                <a:schemeClr val="dk1"/>
              </a:solidFill>
            </a:endParaRPr>
          </a:p>
        </p:txBody>
      </p:sp>
      <p:grpSp>
        <p:nvGrpSpPr>
          <p:cNvPr id="1665" name="Google Shape;1665;p136"/>
          <p:cNvGrpSpPr/>
          <p:nvPr/>
        </p:nvGrpSpPr>
        <p:grpSpPr>
          <a:xfrm>
            <a:off x="311700" y="4500471"/>
            <a:ext cx="8520595" cy="572705"/>
            <a:chOff x="311700" y="4500471"/>
            <a:chExt cx="8520595" cy="572705"/>
          </a:xfrm>
        </p:grpSpPr>
        <p:pic>
          <p:nvPicPr>
            <p:cNvPr id="1666" name="Google Shape;1666;p13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67" name="Google Shape;1667;p13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68" name="Google Shape;1668;p136"/>
            <p:cNvGrpSpPr/>
            <p:nvPr/>
          </p:nvGrpSpPr>
          <p:grpSpPr>
            <a:xfrm>
              <a:off x="2976075" y="4602050"/>
              <a:ext cx="3191850" cy="369550"/>
              <a:chOff x="5640450" y="4688200"/>
              <a:chExt cx="3191850" cy="369550"/>
            </a:xfrm>
          </p:grpSpPr>
          <p:pic>
            <p:nvPicPr>
              <p:cNvPr id="1669" name="Google Shape;1669;p13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70" name="Google Shape;1670;p13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671" name="Google Shape;1671;p136" title="Screenshot of code showing powering of sensors"/>
          <p:cNvPicPr preferRelativeResize="0"/>
          <p:nvPr/>
        </p:nvPicPr>
        <p:blipFill>
          <a:blip r:embed="rId6">
            <a:alphaModFix/>
          </a:blip>
          <a:stretch>
            <a:fillRect/>
          </a:stretch>
        </p:blipFill>
        <p:spPr>
          <a:xfrm>
            <a:off x="5162825" y="1293751"/>
            <a:ext cx="3669475" cy="232125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p1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The Main Monitoring Loop</a:t>
            </a:r>
            <a:endParaRPr/>
          </a:p>
        </p:txBody>
      </p:sp>
      <p:sp>
        <p:nvSpPr>
          <p:cNvPr id="1677" name="Google Shape;1677;p137"/>
          <p:cNvSpPr txBox="1"/>
          <p:nvPr>
            <p:ph idx="1" type="body"/>
          </p:nvPr>
        </p:nvSpPr>
        <p:spPr>
          <a:xfrm>
            <a:off x="192575" y="1119300"/>
            <a:ext cx="5719800" cy="310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First we will get a snapshot of all the sensors to determine if they “see” anything.</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To start, we will use the following code to read the front sensor</a:t>
            </a:r>
            <a:endParaRPr>
              <a:solidFill>
                <a:schemeClr val="dk1"/>
              </a:solidFill>
            </a:endParaRPr>
          </a:p>
          <a:p>
            <a:pPr indent="0" lvl="0" marL="0" rtl="0" algn="ctr">
              <a:lnSpc>
                <a:spcPct val="115000"/>
              </a:lnSpc>
              <a:spcBef>
                <a:spcPts val="1200"/>
              </a:spcBef>
              <a:spcAft>
                <a:spcPts val="0"/>
              </a:spcAft>
              <a:buNone/>
            </a:pPr>
            <a:r>
              <a:rPr b="1" lang="en">
                <a:solidFill>
                  <a:schemeClr val="dk1"/>
                </a:solidFill>
              </a:rPr>
              <a:t>digitalRead(mainsenssig)</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If the front sensor sees something it will read as “high”</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If the front sensor sees nothing it will read as “low”</a:t>
            </a:r>
            <a:endParaRPr>
              <a:solidFill>
                <a:schemeClr val="dk1"/>
              </a:solidFill>
            </a:endParaRPr>
          </a:p>
        </p:txBody>
      </p:sp>
      <p:grpSp>
        <p:nvGrpSpPr>
          <p:cNvPr id="1678" name="Google Shape;1678;p137"/>
          <p:cNvGrpSpPr/>
          <p:nvPr/>
        </p:nvGrpSpPr>
        <p:grpSpPr>
          <a:xfrm>
            <a:off x="311700" y="4500471"/>
            <a:ext cx="8520595" cy="572705"/>
            <a:chOff x="311700" y="4500471"/>
            <a:chExt cx="8520595" cy="572705"/>
          </a:xfrm>
        </p:grpSpPr>
        <p:pic>
          <p:nvPicPr>
            <p:cNvPr id="1679" name="Google Shape;1679;p13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80" name="Google Shape;1680;p13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81" name="Google Shape;1681;p137"/>
            <p:cNvGrpSpPr/>
            <p:nvPr/>
          </p:nvGrpSpPr>
          <p:grpSpPr>
            <a:xfrm>
              <a:off x="2976075" y="4602050"/>
              <a:ext cx="3191850" cy="369550"/>
              <a:chOff x="5640450" y="4688200"/>
              <a:chExt cx="3191850" cy="369550"/>
            </a:xfrm>
          </p:grpSpPr>
          <p:pic>
            <p:nvPicPr>
              <p:cNvPr id="1682" name="Google Shape;1682;p13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83" name="Google Shape;1683;p13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684" name="Google Shape;1684;p137" title="Picture of PIR sensor"/>
          <p:cNvPicPr preferRelativeResize="0"/>
          <p:nvPr/>
        </p:nvPicPr>
        <p:blipFill rotWithShape="1">
          <a:blip r:embed="rId6">
            <a:alphaModFix/>
          </a:blip>
          <a:srcRect b="0" l="51858" r="0" t="0"/>
          <a:stretch/>
        </p:blipFill>
        <p:spPr>
          <a:xfrm>
            <a:off x="5753100" y="1271588"/>
            <a:ext cx="3209925" cy="2600325"/>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1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The Main Monitoring Loop</a:t>
            </a:r>
            <a:endParaRPr/>
          </a:p>
        </p:txBody>
      </p:sp>
      <p:sp>
        <p:nvSpPr>
          <p:cNvPr id="1690" name="Google Shape;1690;p138"/>
          <p:cNvSpPr txBox="1"/>
          <p:nvPr>
            <p:ph idx="1" type="body"/>
          </p:nvPr>
        </p:nvSpPr>
        <p:spPr>
          <a:xfrm>
            <a:off x="192575" y="1119300"/>
            <a:ext cx="5054400" cy="310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Using the </a:t>
            </a:r>
            <a:r>
              <a:rPr lang="en">
                <a:solidFill>
                  <a:srgbClr val="FF0000"/>
                </a:solidFill>
              </a:rPr>
              <a:t>digitalRead</a:t>
            </a:r>
            <a:r>
              <a:rPr lang="en">
                <a:solidFill>
                  <a:schemeClr val="dk1"/>
                </a:solidFill>
              </a:rPr>
              <a:t> command, w</a:t>
            </a:r>
            <a:r>
              <a:rPr lang="en">
                <a:solidFill>
                  <a:schemeClr val="dk1"/>
                </a:solidFill>
              </a:rPr>
              <a:t>e read all of the sensor the same way.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We will store what we find under the names ssm, ssl, and ssr</a:t>
            </a:r>
            <a:endParaRPr>
              <a:solidFill>
                <a:schemeClr val="dk1"/>
              </a:solidFill>
            </a:endParaRPr>
          </a:p>
          <a:p>
            <a:pPr indent="0" lvl="0" marL="0" rtl="0" algn="l">
              <a:lnSpc>
                <a:spcPct val="115000"/>
              </a:lnSpc>
              <a:spcBef>
                <a:spcPts val="1200"/>
              </a:spcBef>
              <a:spcAft>
                <a:spcPts val="0"/>
              </a:spcAft>
              <a:buNone/>
            </a:pPr>
            <a:r>
              <a:rPr lang="en">
                <a:solidFill>
                  <a:schemeClr val="dk1"/>
                </a:solidFill>
              </a:rPr>
              <a:t>Next we must decide what to do based on this information.</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Some logic must be involved.</a:t>
            </a:r>
            <a:endParaRPr>
              <a:solidFill>
                <a:schemeClr val="dk1"/>
              </a:solidFill>
            </a:endParaRPr>
          </a:p>
        </p:txBody>
      </p:sp>
      <p:grpSp>
        <p:nvGrpSpPr>
          <p:cNvPr id="1691" name="Google Shape;1691;p138"/>
          <p:cNvGrpSpPr/>
          <p:nvPr/>
        </p:nvGrpSpPr>
        <p:grpSpPr>
          <a:xfrm>
            <a:off x="311700" y="4500471"/>
            <a:ext cx="8520595" cy="572705"/>
            <a:chOff x="311700" y="4500471"/>
            <a:chExt cx="8520595" cy="572705"/>
          </a:xfrm>
        </p:grpSpPr>
        <p:pic>
          <p:nvPicPr>
            <p:cNvPr id="1692" name="Google Shape;1692;p13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693" name="Google Shape;1693;p13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694" name="Google Shape;1694;p138"/>
            <p:cNvGrpSpPr/>
            <p:nvPr/>
          </p:nvGrpSpPr>
          <p:grpSpPr>
            <a:xfrm>
              <a:off x="2976075" y="4602050"/>
              <a:ext cx="3191850" cy="369550"/>
              <a:chOff x="5640450" y="4688200"/>
              <a:chExt cx="3191850" cy="369550"/>
            </a:xfrm>
          </p:grpSpPr>
          <p:pic>
            <p:nvPicPr>
              <p:cNvPr id="1695" name="Google Shape;1695;p13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96" name="Google Shape;1696;p13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697" name="Google Shape;1697;p138" title="Screenshot of code showing reading of sensors"/>
          <p:cNvPicPr preferRelativeResize="0"/>
          <p:nvPr/>
        </p:nvPicPr>
        <p:blipFill>
          <a:blip r:embed="rId6">
            <a:alphaModFix/>
          </a:blip>
          <a:stretch>
            <a:fillRect/>
          </a:stretch>
        </p:blipFill>
        <p:spPr>
          <a:xfrm>
            <a:off x="5246975" y="1817900"/>
            <a:ext cx="3792150" cy="1034225"/>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1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The Main Monitoring Loop</a:t>
            </a:r>
            <a:endParaRPr/>
          </a:p>
        </p:txBody>
      </p:sp>
      <p:sp>
        <p:nvSpPr>
          <p:cNvPr id="1703" name="Google Shape;1703;p139"/>
          <p:cNvSpPr txBox="1"/>
          <p:nvPr>
            <p:ph idx="1" type="body"/>
          </p:nvPr>
        </p:nvSpPr>
        <p:spPr>
          <a:xfrm>
            <a:off x="192575" y="1119300"/>
            <a:ext cx="5199900" cy="3502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a:solidFill>
                  <a:schemeClr val="dk1"/>
                </a:solidFill>
              </a:rPr>
              <a:t>The front sensor is our priority, so we will consider it first, </a:t>
            </a:r>
            <a:r>
              <a:rPr lang="en">
                <a:solidFill>
                  <a:schemeClr val="dk1"/>
                </a:solidFill>
              </a:rPr>
              <a:t>followed</a:t>
            </a:r>
            <a:r>
              <a:rPr lang="en">
                <a:solidFill>
                  <a:schemeClr val="dk1"/>
                </a:solidFill>
              </a:rPr>
              <a:t> by the other sensors.</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In the code an “if” statement will be used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program will do whatever is in the brackets following the “if” statement if the condition is true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rgbClr val="FF0000"/>
                </a:solidFill>
              </a:rPr>
              <a:t>If</a:t>
            </a:r>
            <a:r>
              <a:rPr lang="en">
                <a:solidFill>
                  <a:schemeClr val="dk1"/>
                </a:solidFill>
              </a:rPr>
              <a:t> the front sensor saw something, </a:t>
            </a:r>
            <a:r>
              <a:rPr lang="en">
                <a:solidFill>
                  <a:srgbClr val="000000"/>
                </a:solidFill>
              </a:rPr>
              <a:t>then</a:t>
            </a:r>
            <a:r>
              <a:rPr b="1" lang="en">
                <a:solidFill>
                  <a:schemeClr val="dk1"/>
                </a:solidFill>
              </a:rPr>
              <a:t> </a:t>
            </a:r>
            <a:r>
              <a:rPr lang="en">
                <a:solidFill>
                  <a:schemeClr val="dk1"/>
                </a:solidFill>
              </a:rPr>
              <a:t>we will drive the craft forward towards it.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ignore the other sensors since the target appears to be directly </a:t>
            </a:r>
            <a:r>
              <a:rPr lang="en">
                <a:solidFill>
                  <a:schemeClr val="dk1"/>
                </a:solidFill>
              </a:rPr>
              <a:t>in front</a:t>
            </a:r>
            <a:r>
              <a:rPr lang="en">
                <a:solidFill>
                  <a:schemeClr val="dk1"/>
                </a:solidFill>
              </a:rPr>
              <a:t> of the craft</a:t>
            </a:r>
            <a:endParaRPr>
              <a:solidFill>
                <a:schemeClr val="dk1"/>
              </a:solidFill>
            </a:endParaRPr>
          </a:p>
        </p:txBody>
      </p:sp>
      <p:grpSp>
        <p:nvGrpSpPr>
          <p:cNvPr id="1704" name="Google Shape;1704;p139"/>
          <p:cNvGrpSpPr/>
          <p:nvPr/>
        </p:nvGrpSpPr>
        <p:grpSpPr>
          <a:xfrm>
            <a:off x="311700" y="4500471"/>
            <a:ext cx="8520595" cy="572705"/>
            <a:chOff x="311700" y="4500471"/>
            <a:chExt cx="8520595" cy="572705"/>
          </a:xfrm>
        </p:grpSpPr>
        <p:pic>
          <p:nvPicPr>
            <p:cNvPr id="1705" name="Google Shape;1705;p13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06" name="Google Shape;1706;p13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707" name="Google Shape;1707;p139"/>
            <p:cNvGrpSpPr/>
            <p:nvPr/>
          </p:nvGrpSpPr>
          <p:grpSpPr>
            <a:xfrm>
              <a:off x="2976075" y="4602050"/>
              <a:ext cx="3191850" cy="369550"/>
              <a:chOff x="5640450" y="4688200"/>
              <a:chExt cx="3191850" cy="369550"/>
            </a:xfrm>
          </p:grpSpPr>
          <p:pic>
            <p:nvPicPr>
              <p:cNvPr id="1708" name="Google Shape;1708;p13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09" name="Google Shape;1709;p13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710" name="Google Shape;1710;p139" title="Screenshot of code showing if statement for main sensor"/>
          <p:cNvPicPr preferRelativeResize="0"/>
          <p:nvPr/>
        </p:nvPicPr>
        <p:blipFill>
          <a:blip r:embed="rId6">
            <a:alphaModFix/>
          </a:blip>
          <a:stretch>
            <a:fillRect/>
          </a:stretch>
        </p:blipFill>
        <p:spPr>
          <a:xfrm>
            <a:off x="5544875" y="1653550"/>
            <a:ext cx="3287425" cy="1342270"/>
          </a:xfrm>
          <a:prstGeom prst="rect">
            <a:avLst/>
          </a:prstGeom>
          <a:noFill/>
          <a:ln>
            <a:noFill/>
          </a:ln>
        </p:spPr>
      </p:pic>
      <p:sp>
        <p:nvSpPr>
          <p:cNvPr id="1711" name="Google Shape;1711;p139"/>
          <p:cNvSpPr/>
          <p:nvPr/>
        </p:nvSpPr>
        <p:spPr>
          <a:xfrm rot="10800000">
            <a:off x="7374200" y="20328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5" name="Shape 1715"/>
        <p:cNvGrpSpPr/>
        <p:nvPr/>
      </p:nvGrpSpPr>
      <p:grpSpPr>
        <a:xfrm>
          <a:off x="0" y="0"/>
          <a:ext cx="0" cy="0"/>
          <a:chOff x="0" y="0"/>
          <a:chExt cx="0" cy="0"/>
        </a:xfrm>
      </p:grpSpPr>
      <p:sp>
        <p:nvSpPr>
          <p:cNvPr id="1716" name="Google Shape;1716;p1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The Main Monitoring Loop</a:t>
            </a:r>
            <a:endParaRPr/>
          </a:p>
        </p:txBody>
      </p:sp>
      <p:sp>
        <p:nvSpPr>
          <p:cNvPr id="1717" name="Google Shape;1717;p140"/>
          <p:cNvSpPr txBox="1"/>
          <p:nvPr>
            <p:ph idx="1" type="body"/>
          </p:nvPr>
        </p:nvSpPr>
        <p:spPr>
          <a:xfrm>
            <a:off x="192575" y="1119300"/>
            <a:ext cx="5199900" cy="3305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a:solidFill>
                  <a:srgbClr val="FF0000"/>
                </a:solidFill>
              </a:rPr>
              <a:t>If</a:t>
            </a:r>
            <a:r>
              <a:rPr lang="en">
                <a:solidFill>
                  <a:schemeClr val="dk1"/>
                </a:solidFill>
              </a:rPr>
              <a:t> the main sensor signal (ssm) is high, meaning it saw something,</a:t>
            </a:r>
            <a:r>
              <a:rPr b="1" lang="en">
                <a:solidFill>
                  <a:schemeClr val="dk1"/>
                </a:solidFill>
              </a:rPr>
              <a:t> </a:t>
            </a:r>
            <a:r>
              <a:rPr lang="en">
                <a:solidFill>
                  <a:srgbClr val="000000"/>
                </a:solidFill>
              </a:rPr>
              <a:t>then</a:t>
            </a:r>
            <a:r>
              <a:rPr lang="en">
                <a:solidFill>
                  <a:schemeClr val="dk1"/>
                </a:solidFill>
              </a:rPr>
              <a:t> we will use the </a:t>
            </a:r>
            <a:r>
              <a:rPr lang="en">
                <a:solidFill>
                  <a:srgbClr val="FF0000"/>
                </a:solidFill>
              </a:rPr>
              <a:t>digitalWrite</a:t>
            </a:r>
            <a:r>
              <a:rPr lang="en">
                <a:solidFill>
                  <a:schemeClr val="dk1"/>
                </a:solidFill>
              </a:rPr>
              <a:t> command to do the following:</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Turn the right motor in the forward direction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Turn the left motor  in the forward direction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This will navigate the craft forward towards what the front sensor saw.</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If the main sensor is low, </a:t>
            </a:r>
            <a:r>
              <a:rPr lang="en">
                <a:solidFill>
                  <a:schemeClr val="dk1"/>
                </a:solidFill>
              </a:rPr>
              <a:t>meaning</a:t>
            </a:r>
            <a:r>
              <a:rPr lang="en">
                <a:solidFill>
                  <a:schemeClr val="dk1"/>
                </a:solidFill>
              </a:rPr>
              <a:t> it saw nothing, then nothing will happen and the loop will move on to the next step.</a:t>
            </a:r>
            <a:endParaRPr>
              <a:solidFill>
                <a:schemeClr val="dk1"/>
              </a:solidFill>
            </a:endParaRPr>
          </a:p>
        </p:txBody>
      </p:sp>
      <p:grpSp>
        <p:nvGrpSpPr>
          <p:cNvPr id="1718" name="Google Shape;1718;p140"/>
          <p:cNvGrpSpPr/>
          <p:nvPr/>
        </p:nvGrpSpPr>
        <p:grpSpPr>
          <a:xfrm>
            <a:off x="311700" y="4500471"/>
            <a:ext cx="8520595" cy="572705"/>
            <a:chOff x="311700" y="4500471"/>
            <a:chExt cx="8520595" cy="572705"/>
          </a:xfrm>
        </p:grpSpPr>
        <p:pic>
          <p:nvPicPr>
            <p:cNvPr id="1719" name="Google Shape;1719;p14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20" name="Google Shape;1720;p14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721" name="Google Shape;1721;p140"/>
            <p:cNvGrpSpPr/>
            <p:nvPr/>
          </p:nvGrpSpPr>
          <p:grpSpPr>
            <a:xfrm>
              <a:off x="2976075" y="4602050"/>
              <a:ext cx="3191850" cy="369550"/>
              <a:chOff x="5640450" y="4688200"/>
              <a:chExt cx="3191850" cy="369550"/>
            </a:xfrm>
          </p:grpSpPr>
          <p:pic>
            <p:nvPicPr>
              <p:cNvPr id="1722" name="Google Shape;1722;p14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23" name="Google Shape;1723;p14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724" name="Google Shape;1724;p140" title="Screenshot of code showing if statement for main sensor"/>
          <p:cNvPicPr preferRelativeResize="0"/>
          <p:nvPr/>
        </p:nvPicPr>
        <p:blipFill>
          <a:blip r:embed="rId6">
            <a:alphaModFix/>
          </a:blip>
          <a:stretch>
            <a:fillRect/>
          </a:stretch>
        </p:blipFill>
        <p:spPr>
          <a:xfrm>
            <a:off x="5544875" y="1653550"/>
            <a:ext cx="3287425" cy="1342270"/>
          </a:xfrm>
          <a:prstGeom prst="rect">
            <a:avLst/>
          </a:prstGeom>
          <a:noFill/>
          <a:ln>
            <a:noFill/>
          </a:ln>
        </p:spPr>
      </p:pic>
      <p:sp>
        <p:nvSpPr>
          <p:cNvPr id="1725" name="Google Shape;1725;p140"/>
          <p:cNvSpPr/>
          <p:nvPr/>
        </p:nvSpPr>
        <p:spPr>
          <a:xfrm rot="10800000">
            <a:off x="7896300" y="22697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40"/>
          <p:cNvSpPr/>
          <p:nvPr/>
        </p:nvSpPr>
        <p:spPr>
          <a:xfrm rot="10800000">
            <a:off x="7896300" y="24546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sp>
        <p:nvSpPr>
          <p:cNvPr id="1731" name="Google Shape;1731;p1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The Main Monitoring Loop</a:t>
            </a:r>
            <a:endParaRPr/>
          </a:p>
        </p:txBody>
      </p:sp>
      <p:sp>
        <p:nvSpPr>
          <p:cNvPr id="1732" name="Google Shape;1732;p141"/>
          <p:cNvSpPr txBox="1"/>
          <p:nvPr>
            <p:ph idx="1" type="body"/>
          </p:nvPr>
        </p:nvSpPr>
        <p:spPr>
          <a:xfrm>
            <a:off x="192575" y="909575"/>
            <a:ext cx="5633100" cy="3757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Next we will use and </a:t>
            </a:r>
            <a:r>
              <a:rPr lang="en">
                <a:solidFill>
                  <a:srgbClr val="FF0000"/>
                </a:solidFill>
              </a:rPr>
              <a:t>else</a:t>
            </a:r>
            <a:r>
              <a:rPr lang="en">
                <a:solidFill>
                  <a:schemeClr val="dk1"/>
                </a:solidFill>
              </a:rPr>
              <a:t> statement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If the reading from the front sensor was high it will move the craft forward, </a:t>
            </a:r>
            <a:r>
              <a:rPr lang="en">
                <a:solidFill>
                  <a:srgbClr val="FF0000"/>
                </a:solidFill>
              </a:rPr>
              <a:t>else</a:t>
            </a:r>
            <a:r>
              <a:rPr lang="en">
                <a:solidFill>
                  <a:schemeClr val="dk1"/>
                </a:solidFill>
              </a:rPr>
              <a:t>, meaning otherwise, it will look at the right sensor</a:t>
            </a:r>
            <a:endParaRPr>
              <a:solidFill>
                <a:schemeClr val="dk1"/>
              </a:solidFill>
            </a:endParaRPr>
          </a:p>
          <a:p>
            <a:pPr indent="0" lvl="0" marL="0" rtl="0" algn="l">
              <a:lnSpc>
                <a:spcPct val="115000"/>
              </a:lnSpc>
              <a:spcBef>
                <a:spcPts val="1200"/>
              </a:spcBef>
              <a:spcAft>
                <a:spcPts val="0"/>
              </a:spcAft>
              <a:buNone/>
            </a:pPr>
            <a:r>
              <a:rPr lang="en">
                <a:solidFill>
                  <a:srgbClr val="FF0000"/>
                </a:solidFill>
              </a:rPr>
              <a:t>If</a:t>
            </a:r>
            <a:r>
              <a:rPr lang="en">
                <a:solidFill>
                  <a:schemeClr val="dk1"/>
                </a:solidFill>
              </a:rPr>
              <a:t> the right sensor signal is high, meaning it saw something,</a:t>
            </a:r>
            <a:r>
              <a:rPr b="1" lang="en">
                <a:solidFill>
                  <a:schemeClr val="dk1"/>
                </a:solidFill>
              </a:rPr>
              <a:t> </a:t>
            </a:r>
            <a:r>
              <a:rPr lang="en">
                <a:solidFill>
                  <a:schemeClr val="dk1"/>
                </a:solidFill>
              </a:rPr>
              <a:t>then</a:t>
            </a:r>
            <a:r>
              <a:rPr lang="en">
                <a:solidFill>
                  <a:schemeClr val="dk1"/>
                </a:solidFill>
              </a:rPr>
              <a:t> we will use the </a:t>
            </a:r>
            <a:r>
              <a:rPr lang="en">
                <a:solidFill>
                  <a:srgbClr val="FF0000"/>
                </a:solidFill>
              </a:rPr>
              <a:t>digitalWrite</a:t>
            </a:r>
            <a:r>
              <a:rPr lang="en">
                <a:solidFill>
                  <a:schemeClr val="dk1"/>
                </a:solidFill>
              </a:rPr>
              <a:t> command to turn the left motor in the forward direction and the right motor in the reverse direction to navigate the craft to the right.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grpSp>
        <p:nvGrpSpPr>
          <p:cNvPr id="1733" name="Google Shape;1733;p141"/>
          <p:cNvGrpSpPr/>
          <p:nvPr/>
        </p:nvGrpSpPr>
        <p:grpSpPr>
          <a:xfrm>
            <a:off x="311700" y="4500471"/>
            <a:ext cx="8520595" cy="572705"/>
            <a:chOff x="311700" y="4500471"/>
            <a:chExt cx="8520595" cy="572705"/>
          </a:xfrm>
        </p:grpSpPr>
        <p:pic>
          <p:nvPicPr>
            <p:cNvPr id="1734" name="Google Shape;1734;p14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35" name="Google Shape;1735;p14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736" name="Google Shape;1736;p141"/>
            <p:cNvGrpSpPr/>
            <p:nvPr/>
          </p:nvGrpSpPr>
          <p:grpSpPr>
            <a:xfrm>
              <a:off x="2976075" y="4602050"/>
              <a:ext cx="3191850" cy="369550"/>
              <a:chOff x="5640450" y="4688200"/>
              <a:chExt cx="3191850" cy="369550"/>
            </a:xfrm>
          </p:grpSpPr>
          <p:pic>
            <p:nvPicPr>
              <p:cNvPr id="1737" name="Google Shape;1737;p14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38" name="Google Shape;1738;p14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739" name="Google Shape;1739;p141" title="Screenshot of code showing else statement for main sensor and if statement for right sensor"/>
          <p:cNvPicPr preferRelativeResize="0"/>
          <p:nvPr/>
        </p:nvPicPr>
        <p:blipFill>
          <a:blip r:embed="rId6">
            <a:alphaModFix/>
          </a:blip>
          <a:stretch>
            <a:fillRect/>
          </a:stretch>
        </p:blipFill>
        <p:spPr>
          <a:xfrm>
            <a:off x="5825675" y="1170125"/>
            <a:ext cx="3114675" cy="2273412"/>
          </a:xfrm>
          <a:prstGeom prst="rect">
            <a:avLst/>
          </a:prstGeom>
          <a:noFill/>
          <a:ln>
            <a:noFill/>
          </a:ln>
        </p:spPr>
      </p:pic>
      <p:sp>
        <p:nvSpPr>
          <p:cNvPr id="1740" name="Google Shape;1740;p141"/>
          <p:cNvSpPr/>
          <p:nvPr/>
        </p:nvSpPr>
        <p:spPr>
          <a:xfrm rot="10800000">
            <a:off x="7374200" y="26419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41"/>
          <p:cNvSpPr/>
          <p:nvPr/>
        </p:nvSpPr>
        <p:spPr>
          <a:xfrm rot="10800000">
            <a:off x="8106700" y="277502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41"/>
          <p:cNvSpPr/>
          <p:nvPr/>
        </p:nvSpPr>
        <p:spPr>
          <a:xfrm rot="10800000">
            <a:off x="8106700" y="2960975"/>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41"/>
          <p:cNvSpPr/>
          <p:nvPr/>
        </p:nvSpPr>
        <p:spPr>
          <a:xfrm rot="10800000">
            <a:off x="6538150" y="24546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Exemplars</a:t>
            </a:r>
            <a:endParaRPr/>
          </a:p>
        </p:txBody>
      </p:sp>
      <p:grpSp>
        <p:nvGrpSpPr>
          <p:cNvPr id="200" name="Google Shape;200;p25"/>
          <p:cNvGrpSpPr/>
          <p:nvPr/>
        </p:nvGrpSpPr>
        <p:grpSpPr>
          <a:xfrm>
            <a:off x="311700" y="4500471"/>
            <a:ext cx="8520595" cy="572705"/>
            <a:chOff x="311700" y="4500471"/>
            <a:chExt cx="8520595" cy="572705"/>
          </a:xfrm>
        </p:grpSpPr>
        <p:pic>
          <p:nvPicPr>
            <p:cNvPr id="201" name="Google Shape;201;p2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02" name="Google Shape;202;p2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03" name="Google Shape;203;p25"/>
            <p:cNvGrpSpPr/>
            <p:nvPr/>
          </p:nvGrpSpPr>
          <p:grpSpPr>
            <a:xfrm>
              <a:off x="2976075" y="4602050"/>
              <a:ext cx="3191850" cy="369550"/>
              <a:chOff x="5640450" y="4688200"/>
              <a:chExt cx="3191850" cy="369550"/>
            </a:xfrm>
          </p:grpSpPr>
          <p:pic>
            <p:nvPicPr>
              <p:cNvPr id="204" name="Google Shape;204;p2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05" name="Google Shape;205;p2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06" name="Google Shape;206;p25"/>
          <p:cNvSpPr txBox="1"/>
          <p:nvPr/>
        </p:nvSpPr>
        <p:spPr>
          <a:xfrm>
            <a:off x="3725700" y="3339725"/>
            <a:ext cx="178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5"/>
          <p:cNvSpPr txBox="1"/>
          <p:nvPr/>
        </p:nvSpPr>
        <p:spPr>
          <a:xfrm>
            <a:off x="3985625" y="33011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p25" title="Completed boat project image"/>
          <p:cNvPicPr preferRelativeResize="0"/>
          <p:nvPr/>
        </p:nvPicPr>
        <p:blipFill>
          <a:blip r:embed="rId6">
            <a:alphaModFix/>
          </a:blip>
          <a:stretch>
            <a:fillRect/>
          </a:stretch>
        </p:blipFill>
        <p:spPr>
          <a:xfrm>
            <a:off x="1060168" y="1228575"/>
            <a:ext cx="2483731" cy="3311724"/>
          </a:xfrm>
          <a:prstGeom prst="rect">
            <a:avLst/>
          </a:prstGeom>
          <a:noFill/>
          <a:ln>
            <a:noFill/>
          </a:ln>
        </p:spPr>
      </p:pic>
      <p:pic>
        <p:nvPicPr>
          <p:cNvPr id="209" name="Google Shape;209;p25" title="Completed boat project image with top open"/>
          <p:cNvPicPr preferRelativeResize="0"/>
          <p:nvPr/>
        </p:nvPicPr>
        <p:blipFill>
          <a:blip r:embed="rId7">
            <a:alphaModFix/>
          </a:blip>
          <a:stretch>
            <a:fillRect/>
          </a:stretch>
        </p:blipFill>
        <p:spPr>
          <a:xfrm>
            <a:off x="3985626" y="1228575"/>
            <a:ext cx="4352251" cy="3264200"/>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sp>
        <p:nvSpPr>
          <p:cNvPr id="1748" name="Google Shape;1748;p1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The Main Monitoring Loop</a:t>
            </a:r>
            <a:endParaRPr/>
          </a:p>
        </p:txBody>
      </p:sp>
      <p:sp>
        <p:nvSpPr>
          <p:cNvPr id="1749" name="Google Shape;1749;p142"/>
          <p:cNvSpPr txBox="1"/>
          <p:nvPr>
            <p:ph idx="1" type="body"/>
          </p:nvPr>
        </p:nvSpPr>
        <p:spPr>
          <a:xfrm>
            <a:off x="192575" y="952900"/>
            <a:ext cx="5633100" cy="3638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a:solidFill>
                  <a:schemeClr val="dk1"/>
                </a:solidFill>
              </a:rPr>
              <a:t>Now we will use a second </a:t>
            </a:r>
            <a:r>
              <a:rPr lang="en">
                <a:solidFill>
                  <a:srgbClr val="FF0000"/>
                </a:solidFill>
              </a:rPr>
              <a:t>else</a:t>
            </a:r>
            <a:r>
              <a:rPr lang="en">
                <a:solidFill>
                  <a:schemeClr val="dk1"/>
                </a:solidFill>
              </a:rPr>
              <a:t> statement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If the right side sensor saw something the code will navigate to the right</a:t>
            </a:r>
            <a:endParaRPr>
              <a:solidFill>
                <a:schemeClr val="dk1"/>
              </a:solidFill>
            </a:endParaRPr>
          </a:p>
          <a:p>
            <a:pPr indent="0" lvl="0" marL="0" rtl="0" algn="l">
              <a:lnSpc>
                <a:spcPct val="115000"/>
              </a:lnSpc>
              <a:spcBef>
                <a:spcPts val="1200"/>
              </a:spcBef>
              <a:spcAft>
                <a:spcPts val="0"/>
              </a:spcAft>
              <a:buNone/>
            </a:pPr>
            <a:r>
              <a:rPr lang="en">
                <a:solidFill>
                  <a:srgbClr val="FF0000"/>
                </a:solidFill>
              </a:rPr>
              <a:t>Else,</a:t>
            </a:r>
            <a:r>
              <a:rPr lang="en">
                <a:solidFill>
                  <a:schemeClr val="dk1"/>
                </a:solidFill>
              </a:rPr>
              <a:t> meaning otherwise, we will check the left sensor</a:t>
            </a:r>
            <a:endParaRPr>
              <a:solidFill>
                <a:schemeClr val="dk1"/>
              </a:solidFill>
            </a:endParaRPr>
          </a:p>
          <a:p>
            <a:pPr indent="0" lvl="0" marL="0" rtl="0" algn="l">
              <a:lnSpc>
                <a:spcPct val="115000"/>
              </a:lnSpc>
              <a:spcBef>
                <a:spcPts val="1200"/>
              </a:spcBef>
              <a:spcAft>
                <a:spcPts val="1200"/>
              </a:spcAft>
              <a:buNone/>
            </a:pPr>
            <a:r>
              <a:rPr lang="en">
                <a:solidFill>
                  <a:srgbClr val="FF0000"/>
                </a:solidFill>
              </a:rPr>
              <a:t>If</a:t>
            </a:r>
            <a:r>
              <a:rPr lang="en">
                <a:solidFill>
                  <a:schemeClr val="dk1"/>
                </a:solidFill>
              </a:rPr>
              <a:t> the left side sensor signal is high, meaning it saw something,</a:t>
            </a:r>
            <a:r>
              <a:rPr b="1" lang="en">
                <a:solidFill>
                  <a:schemeClr val="dk1"/>
                </a:solidFill>
              </a:rPr>
              <a:t> </a:t>
            </a:r>
            <a:r>
              <a:rPr lang="en">
                <a:solidFill>
                  <a:schemeClr val="dk1"/>
                </a:solidFill>
              </a:rPr>
              <a:t>then</a:t>
            </a:r>
            <a:r>
              <a:rPr lang="en">
                <a:solidFill>
                  <a:schemeClr val="dk1"/>
                </a:solidFill>
              </a:rPr>
              <a:t> we will use the </a:t>
            </a:r>
            <a:r>
              <a:rPr lang="en">
                <a:solidFill>
                  <a:srgbClr val="FF0000"/>
                </a:solidFill>
              </a:rPr>
              <a:t>digitalWrite</a:t>
            </a:r>
            <a:r>
              <a:rPr lang="en">
                <a:solidFill>
                  <a:schemeClr val="dk1"/>
                </a:solidFill>
              </a:rPr>
              <a:t> command to turn the right motor in the forward direction and left motor in the reverse direction to pivot the craft to the left. </a:t>
            </a:r>
            <a:endParaRPr>
              <a:solidFill>
                <a:schemeClr val="dk1"/>
              </a:solidFill>
            </a:endParaRPr>
          </a:p>
        </p:txBody>
      </p:sp>
      <p:grpSp>
        <p:nvGrpSpPr>
          <p:cNvPr id="1750" name="Google Shape;1750;p142"/>
          <p:cNvGrpSpPr/>
          <p:nvPr/>
        </p:nvGrpSpPr>
        <p:grpSpPr>
          <a:xfrm>
            <a:off x="311700" y="4500471"/>
            <a:ext cx="8520595" cy="572705"/>
            <a:chOff x="311700" y="4500471"/>
            <a:chExt cx="8520595" cy="572705"/>
          </a:xfrm>
        </p:grpSpPr>
        <p:pic>
          <p:nvPicPr>
            <p:cNvPr id="1751" name="Google Shape;1751;p14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52" name="Google Shape;1752;p14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753" name="Google Shape;1753;p142"/>
            <p:cNvGrpSpPr/>
            <p:nvPr/>
          </p:nvGrpSpPr>
          <p:grpSpPr>
            <a:xfrm>
              <a:off x="2976075" y="4602050"/>
              <a:ext cx="3191850" cy="369550"/>
              <a:chOff x="5640450" y="4688200"/>
              <a:chExt cx="3191850" cy="369550"/>
            </a:xfrm>
          </p:grpSpPr>
          <p:pic>
            <p:nvPicPr>
              <p:cNvPr id="1754" name="Google Shape;1754;p14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55" name="Google Shape;1755;p14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756" name="Google Shape;1756;p142" title="Screenshot of code showing else statement for right  sensor and if statement for left sensor"/>
          <p:cNvPicPr preferRelativeResize="0"/>
          <p:nvPr/>
        </p:nvPicPr>
        <p:blipFill>
          <a:blip r:embed="rId6">
            <a:alphaModFix/>
          </a:blip>
          <a:stretch>
            <a:fillRect/>
          </a:stretch>
        </p:blipFill>
        <p:spPr>
          <a:xfrm>
            <a:off x="5761800" y="952900"/>
            <a:ext cx="3235230" cy="3638400"/>
          </a:xfrm>
          <a:prstGeom prst="rect">
            <a:avLst/>
          </a:prstGeom>
          <a:noFill/>
          <a:ln>
            <a:noFill/>
          </a:ln>
        </p:spPr>
      </p:pic>
      <p:sp>
        <p:nvSpPr>
          <p:cNvPr id="1757" name="Google Shape;1757;p142"/>
          <p:cNvSpPr/>
          <p:nvPr/>
        </p:nvSpPr>
        <p:spPr>
          <a:xfrm rot="10800000">
            <a:off x="6356750" y="35024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42"/>
          <p:cNvSpPr/>
          <p:nvPr/>
        </p:nvSpPr>
        <p:spPr>
          <a:xfrm rot="10800000">
            <a:off x="7311625" y="36644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42"/>
          <p:cNvSpPr/>
          <p:nvPr/>
        </p:nvSpPr>
        <p:spPr>
          <a:xfrm rot="10800000">
            <a:off x="7995775" y="38362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42"/>
          <p:cNvSpPr/>
          <p:nvPr/>
        </p:nvSpPr>
        <p:spPr>
          <a:xfrm rot="10800000">
            <a:off x="7995775" y="40221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4" name="Shape 1764"/>
        <p:cNvGrpSpPr/>
        <p:nvPr/>
      </p:nvGrpSpPr>
      <p:grpSpPr>
        <a:xfrm>
          <a:off x="0" y="0"/>
          <a:ext cx="0" cy="0"/>
          <a:chOff x="0" y="0"/>
          <a:chExt cx="0" cy="0"/>
        </a:xfrm>
      </p:grpSpPr>
      <p:sp>
        <p:nvSpPr>
          <p:cNvPr id="1765" name="Google Shape;1765;p1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5: ASR Programming: The Main Monitoring Loop</a:t>
            </a:r>
            <a:endParaRPr/>
          </a:p>
        </p:txBody>
      </p:sp>
      <p:sp>
        <p:nvSpPr>
          <p:cNvPr id="1766" name="Google Shape;1766;p143"/>
          <p:cNvSpPr txBox="1"/>
          <p:nvPr>
            <p:ph idx="1" type="body"/>
          </p:nvPr>
        </p:nvSpPr>
        <p:spPr>
          <a:xfrm>
            <a:off x="192575" y="952900"/>
            <a:ext cx="5633100" cy="3638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a:solidFill>
                  <a:schemeClr val="dk1"/>
                </a:solidFill>
              </a:rPr>
              <a:t>Using the </a:t>
            </a:r>
            <a:r>
              <a:rPr lang="en">
                <a:solidFill>
                  <a:srgbClr val="FF0000"/>
                </a:solidFill>
              </a:rPr>
              <a:t>delay</a:t>
            </a:r>
            <a:r>
              <a:rPr lang="en">
                <a:solidFill>
                  <a:schemeClr val="dk1"/>
                </a:solidFill>
              </a:rPr>
              <a:t> command, we will build in a delay to allow whatever action is currently happening to continue for 1 second.</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After the delay, we will turn off any motor that may be running using the </a:t>
            </a:r>
            <a:r>
              <a:rPr lang="en">
                <a:solidFill>
                  <a:srgbClr val="FF0000"/>
                </a:solidFill>
              </a:rPr>
              <a:t>digitalWrite</a:t>
            </a:r>
            <a:r>
              <a:rPr lang="en">
                <a:solidFill>
                  <a:schemeClr val="dk1"/>
                </a:solidFill>
              </a:rPr>
              <a:t> command.</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Finally we will end the loop and go back to the beginning of the loop and starting the entire process over again.</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This loop will continue to run until the craft is shut off at the main power switch. In the process, craft should navigate to the target.</a:t>
            </a:r>
            <a:endParaRPr>
              <a:solidFill>
                <a:schemeClr val="dk1"/>
              </a:solidFill>
            </a:endParaRPr>
          </a:p>
        </p:txBody>
      </p:sp>
      <p:grpSp>
        <p:nvGrpSpPr>
          <p:cNvPr id="1767" name="Google Shape;1767;p143"/>
          <p:cNvGrpSpPr/>
          <p:nvPr/>
        </p:nvGrpSpPr>
        <p:grpSpPr>
          <a:xfrm>
            <a:off x="311700" y="4500471"/>
            <a:ext cx="8520595" cy="572705"/>
            <a:chOff x="311700" y="4500471"/>
            <a:chExt cx="8520595" cy="572705"/>
          </a:xfrm>
        </p:grpSpPr>
        <p:pic>
          <p:nvPicPr>
            <p:cNvPr id="1768" name="Google Shape;1768;p14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69" name="Google Shape;1769;p14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770" name="Google Shape;1770;p143"/>
            <p:cNvGrpSpPr/>
            <p:nvPr/>
          </p:nvGrpSpPr>
          <p:grpSpPr>
            <a:xfrm>
              <a:off x="2976075" y="4602050"/>
              <a:ext cx="3191850" cy="369550"/>
              <a:chOff x="5640450" y="4688200"/>
              <a:chExt cx="3191850" cy="369550"/>
            </a:xfrm>
          </p:grpSpPr>
          <p:pic>
            <p:nvPicPr>
              <p:cNvPr id="1771" name="Google Shape;1771;p14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72" name="Google Shape;1772;p14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773" name="Google Shape;1773;p143" title="Screenshot of code showing delay and powering off of motors"/>
          <p:cNvPicPr preferRelativeResize="0"/>
          <p:nvPr/>
        </p:nvPicPr>
        <p:blipFill rotWithShape="1">
          <a:blip r:embed="rId6">
            <a:alphaModFix/>
          </a:blip>
          <a:srcRect b="2837" l="0" r="30838" t="0"/>
          <a:stretch/>
        </p:blipFill>
        <p:spPr>
          <a:xfrm>
            <a:off x="6193850" y="1211875"/>
            <a:ext cx="2826225" cy="2800450"/>
          </a:xfrm>
          <a:prstGeom prst="rect">
            <a:avLst/>
          </a:prstGeom>
          <a:noFill/>
          <a:ln>
            <a:noFill/>
          </a:ln>
        </p:spPr>
      </p:pic>
      <p:sp>
        <p:nvSpPr>
          <p:cNvPr id="1774" name="Google Shape;1774;p143"/>
          <p:cNvSpPr/>
          <p:nvPr/>
        </p:nvSpPr>
        <p:spPr>
          <a:xfrm flipH="1" rot="10800000">
            <a:off x="5608250" y="174400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43"/>
          <p:cNvSpPr/>
          <p:nvPr/>
        </p:nvSpPr>
        <p:spPr>
          <a:xfrm flipH="1">
            <a:off x="8246700" y="2102150"/>
            <a:ext cx="585600" cy="234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9" name="Shape 1779"/>
        <p:cNvGrpSpPr/>
        <p:nvPr/>
      </p:nvGrpSpPr>
      <p:grpSpPr>
        <a:xfrm>
          <a:off x="0" y="0"/>
          <a:ext cx="0" cy="0"/>
          <a:chOff x="0" y="0"/>
          <a:chExt cx="0" cy="0"/>
        </a:xfrm>
      </p:grpSpPr>
      <p:sp>
        <p:nvSpPr>
          <p:cNvPr id="1780" name="Google Shape;1780;p1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Pictures/Project Diagrams</a:t>
            </a:r>
            <a:endParaRPr/>
          </a:p>
        </p:txBody>
      </p:sp>
      <p:grpSp>
        <p:nvGrpSpPr>
          <p:cNvPr id="1781" name="Google Shape;1781;p144"/>
          <p:cNvGrpSpPr/>
          <p:nvPr/>
        </p:nvGrpSpPr>
        <p:grpSpPr>
          <a:xfrm>
            <a:off x="311700" y="4500471"/>
            <a:ext cx="8520595" cy="572705"/>
            <a:chOff x="311700" y="4500471"/>
            <a:chExt cx="8520595" cy="572705"/>
          </a:xfrm>
        </p:grpSpPr>
        <p:pic>
          <p:nvPicPr>
            <p:cNvPr id="1782" name="Google Shape;1782;p14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83" name="Google Shape;1783;p14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784" name="Google Shape;1784;p144"/>
            <p:cNvGrpSpPr/>
            <p:nvPr/>
          </p:nvGrpSpPr>
          <p:grpSpPr>
            <a:xfrm>
              <a:off x="2976075" y="4602050"/>
              <a:ext cx="3191850" cy="369550"/>
              <a:chOff x="5640450" y="4688200"/>
              <a:chExt cx="3191850" cy="369550"/>
            </a:xfrm>
          </p:grpSpPr>
          <p:pic>
            <p:nvPicPr>
              <p:cNvPr id="1785" name="Google Shape;1785;p14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86" name="Google Shape;1786;p14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787" name="Google Shape;1787;p144" title="Picture of completed craft navigating in water"/>
          <p:cNvPicPr preferRelativeResize="0"/>
          <p:nvPr/>
        </p:nvPicPr>
        <p:blipFill rotWithShape="1">
          <a:blip r:embed="rId6">
            <a:alphaModFix/>
          </a:blip>
          <a:srcRect b="25021" l="23826" r="0" t="20129"/>
          <a:stretch/>
        </p:blipFill>
        <p:spPr>
          <a:xfrm>
            <a:off x="1662700" y="1135675"/>
            <a:ext cx="5818598" cy="31423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Outside Resources and References</a:t>
            </a:r>
            <a:endParaRPr/>
          </a:p>
        </p:txBody>
      </p:sp>
      <p:sp>
        <p:nvSpPr>
          <p:cNvPr id="215" name="Google Shape;215;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Basic description of model Springer Tug boats: </a:t>
            </a:r>
            <a:r>
              <a:rPr lang="en" u="sng">
                <a:solidFill>
                  <a:schemeClr val="hlink"/>
                </a:solidFill>
                <a:hlinkClick r:id="rId3"/>
              </a:rPr>
              <a:t>Pusher Tug - Build Features</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Boat design and building resources: </a:t>
            </a:r>
            <a:r>
              <a:rPr lang="en" u="sng">
                <a:solidFill>
                  <a:schemeClr val="hlink"/>
                </a:solidFill>
                <a:hlinkClick r:id="rId4"/>
              </a:rPr>
              <a:t>SSMBC's Springer Tugs</a:t>
            </a:r>
            <a:endParaRPr>
              <a:solidFill>
                <a:schemeClr val="dk1"/>
              </a:solidFill>
            </a:endParaRPr>
          </a:p>
        </p:txBody>
      </p:sp>
      <p:grpSp>
        <p:nvGrpSpPr>
          <p:cNvPr id="216" name="Google Shape;216;p26"/>
          <p:cNvGrpSpPr/>
          <p:nvPr/>
        </p:nvGrpSpPr>
        <p:grpSpPr>
          <a:xfrm>
            <a:off x="311700" y="4500471"/>
            <a:ext cx="8520595" cy="572705"/>
            <a:chOff x="311700" y="4500471"/>
            <a:chExt cx="8520595" cy="572705"/>
          </a:xfrm>
        </p:grpSpPr>
        <p:pic>
          <p:nvPicPr>
            <p:cNvPr id="217" name="Google Shape;217;p26"/>
            <p:cNvPicPr preferRelativeResize="0"/>
            <p:nvPr/>
          </p:nvPicPr>
          <p:blipFill rotWithShape="1">
            <a:blip r:embed="rId5">
              <a:alphaModFix/>
            </a:blip>
            <a:srcRect b="0" l="0" r="0" t="0"/>
            <a:stretch/>
          </p:blipFill>
          <p:spPr>
            <a:xfrm>
              <a:off x="6933197" y="4500471"/>
              <a:ext cx="1899098" cy="572700"/>
            </a:xfrm>
            <a:prstGeom prst="rect">
              <a:avLst/>
            </a:prstGeom>
            <a:noFill/>
            <a:ln>
              <a:noFill/>
            </a:ln>
          </p:spPr>
        </p:pic>
        <p:pic>
          <p:nvPicPr>
            <p:cNvPr id="218" name="Google Shape;218;p26"/>
            <p:cNvPicPr preferRelativeResize="0"/>
            <p:nvPr/>
          </p:nvPicPr>
          <p:blipFill rotWithShape="1">
            <a:blip r:embed="rId6">
              <a:alphaModFix/>
            </a:blip>
            <a:srcRect b="0" l="0" r="0" t="0"/>
            <a:stretch/>
          </p:blipFill>
          <p:spPr>
            <a:xfrm>
              <a:off x="311700" y="4500475"/>
              <a:ext cx="948941" cy="572701"/>
            </a:xfrm>
            <a:prstGeom prst="rect">
              <a:avLst/>
            </a:prstGeom>
            <a:noFill/>
            <a:ln>
              <a:noFill/>
            </a:ln>
          </p:spPr>
        </p:pic>
        <p:grpSp>
          <p:nvGrpSpPr>
            <p:cNvPr id="219" name="Google Shape;219;p26"/>
            <p:cNvGrpSpPr/>
            <p:nvPr/>
          </p:nvGrpSpPr>
          <p:grpSpPr>
            <a:xfrm>
              <a:off x="2976075" y="4602050"/>
              <a:ext cx="3191850" cy="369550"/>
              <a:chOff x="5640450" y="4688200"/>
              <a:chExt cx="3191850" cy="369550"/>
            </a:xfrm>
          </p:grpSpPr>
          <p:pic>
            <p:nvPicPr>
              <p:cNvPr id="220" name="Google Shape;220;p26"/>
              <p:cNvPicPr preferRelativeResize="0"/>
              <p:nvPr/>
            </p:nvPicPr>
            <p:blipFill rotWithShape="1">
              <a:blip r:embed="rId7">
                <a:alphaModFix/>
              </a:blip>
              <a:srcRect b="0" l="0" r="0" t="0"/>
              <a:stretch/>
            </p:blipFill>
            <p:spPr>
              <a:xfrm>
                <a:off x="5640450" y="4688200"/>
                <a:ext cx="1764459" cy="369550"/>
              </a:xfrm>
              <a:prstGeom prst="rect">
                <a:avLst/>
              </a:prstGeom>
              <a:noFill/>
              <a:ln>
                <a:noFill/>
              </a:ln>
            </p:spPr>
          </p:pic>
          <p:sp>
            <p:nvSpPr>
              <p:cNvPr id="221" name="Google Shape;221;p2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22" name="Google Shape;222;p26"/>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Ontario Vehicle Innovation Network - Skills &amp; Career Navigator</a:t>
            </a:r>
            <a:endParaRPr/>
          </a:p>
        </p:txBody>
      </p:sp>
      <p:sp>
        <p:nvSpPr>
          <p:cNvPr id="228" name="Google Shape;228;p27"/>
          <p:cNvSpPr txBox="1"/>
          <p:nvPr>
            <p:ph idx="1" type="body"/>
          </p:nvPr>
        </p:nvSpPr>
        <p:spPr>
          <a:xfrm>
            <a:off x="311700" y="1376925"/>
            <a:ext cx="8520600" cy="3192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rPr>
              <a:t>Check out this great resource to tie this project to the career and pathway opportunities available in Ontario.</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val="tx"/>
                    </a:ext>
                  </a:extLst>
                </a:hlinkClick>
              </a:rPr>
              <a:t>OVIN's Skills &amp; Career Navigator</a:t>
            </a:r>
            <a:endParaRPr/>
          </a:p>
          <a:p>
            <a:pPr indent="0" lvl="0" marL="0" rtl="0" algn="l">
              <a:spcBef>
                <a:spcPts val="0"/>
              </a:spcBef>
              <a:spcAft>
                <a:spcPts val="0"/>
              </a:spcAft>
              <a:buClr>
                <a:schemeClr val="dk1"/>
              </a:buClr>
              <a:buSzPts val="1100"/>
              <a:buFont typeface="Arial"/>
              <a:buNone/>
            </a:pPr>
            <a:r>
              <a:rPr lang="en">
                <a:solidFill>
                  <a:schemeClr val="dk1"/>
                </a:solidFill>
              </a:rPr>
              <a:t>Students Can: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Learn about automotive and mobility sector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Explore exciting jobs in automotive and mobility sector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Check out some of the learning programs that can prepare you for a job in automotive and mobility sector</a:t>
            </a:r>
            <a:endParaRPr>
              <a:solidFill>
                <a:schemeClr val="dk1"/>
              </a:solidFill>
            </a:endParaRPr>
          </a:p>
        </p:txBody>
      </p:sp>
      <p:grpSp>
        <p:nvGrpSpPr>
          <p:cNvPr id="229" name="Google Shape;229;p27"/>
          <p:cNvGrpSpPr/>
          <p:nvPr/>
        </p:nvGrpSpPr>
        <p:grpSpPr>
          <a:xfrm>
            <a:off x="311700" y="4500471"/>
            <a:ext cx="8520595" cy="572705"/>
            <a:chOff x="311700" y="4500471"/>
            <a:chExt cx="8520595" cy="572705"/>
          </a:xfrm>
        </p:grpSpPr>
        <p:pic>
          <p:nvPicPr>
            <p:cNvPr id="230" name="Google Shape;230;p27"/>
            <p:cNvPicPr preferRelativeResize="0"/>
            <p:nvPr/>
          </p:nvPicPr>
          <p:blipFill rotWithShape="1">
            <a:blip r:embed="rId4">
              <a:alphaModFix/>
            </a:blip>
            <a:srcRect b="0" l="0" r="0" t="0"/>
            <a:stretch/>
          </p:blipFill>
          <p:spPr>
            <a:xfrm>
              <a:off x="6933197" y="4500471"/>
              <a:ext cx="1899098" cy="572700"/>
            </a:xfrm>
            <a:prstGeom prst="rect">
              <a:avLst/>
            </a:prstGeom>
            <a:noFill/>
            <a:ln>
              <a:noFill/>
            </a:ln>
          </p:spPr>
        </p:pic>
        <p:pic>
          <p:nvPicPr>
            <p:cNvPr id="231" name="Google Shape;231;p27"/>
            <p:cNvPicPr preferRelativeResize="0"/>
            <p:nvPr/>
          </p:nvPicPr>
          <p:blipFill rotWithShape="1">
            <a:blip r:embed="rId5">
              <a:alphaModFix/>
            </a:blip>
            <a:srcRect b="0" l="0" r="0" t="0"/>
            <a:stretch/>
          </p:blipFill>
          <p:spPr>
            <a:xfrm>
              <a:off x="311700" y="4500475"/>
              <a:ext cx="948941" cy="572701"/>
            </a:xfrm>
            <a:prstGeom prst="rect">
              <a:avLst/>
            </a:prstGeom>
            <a:noFill/>
            <a:ln>
              <a:noFill/>
            </a:ln>
          </p:spPr>
        </p:pic>
        <p:grpSp>
          <p:nvGrpSpPr>
            <p:cNvPr id="232" name="Google Shape;232;p27"/>
            <p:cNvGrpSpPr/>
            <p:nvPr/>
          </p:nvGrpSpPr>
          <p:grpSpPr>
            <a:xfrm>
              <a:off x="2976075" y="4602050"/>
              <a:ext cx="3191850" cy="369550"/>
              <a:chOff x="5640450" y="4688200"/>
              <a:chExt cx="3191850" cy="369550"/>
            </a:xfrm>
          </p:grpSpPr>
          <p:pic>
            <p:nvPicPr>
              <p:cNvPr id="233" name="Google Shape;233;p27"/>
              <p:cNvPicPr preferRelativeResize="0"/>
              <p:nvPr/>
            </p:nvPicPr>
            <p:blipFill rotWithShape="1">
              <a:blip r:embed="rId6">
                <a:alphaModFix/>
              </a:blip>
              <a:srcRect b="0" l="0" r="0" t="0"/>
              <a:stretch/>
            </p:blipFill>
            <p:spPr>
              <a:xfrm>
                <a:off x="5640450" y="4688200"/>
                <a:ext cx="1764459" cy="369550"/>
              </a:xfrm>
              <a:prstGeom prst="rect">
                <a:avLst/>
              </a:prstGeom>
              <a:noFill/>
              <a:ln>
                <a:noFill/>
              </a:ln>
            </p:spPr>
          </p:pic>
          <p:sp>
            <p:nvSpPr>
              <p:cNvPr id="234" name="Google Shape;234;p2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35" name="Google Shape;235;p27"/>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241" name="Google Shape;241;p28"/>
          <p:cNvSpPr txBox="1"/>
          <p:nvPr>
            <p:ph idx="1" type="body"/>
          </p:nvPr>
        </p:nvSpPr>
        <p:spPr>
          <a:xfrm>
            <a:off x="311700" y="1152475"/>
            <a:ext cx="49278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In this project relays were used to </a:t>
            </a:r>
            <a:r>
              <a:rPr lang="en">
                <a:solidFill>
                  <a:schemeClr val="dk1"/>
                </a:solidFill>
              </a:rPr>
              <a:t>illustrate</a:t>
            </a:r>
            <a:r>
              <a:rPr lang="en">
                <a:solidFill>
                  <a:schemeClr val="dk1"/>
                </a:solidFill>
              </a:rPr>
              <a:t> basic electrical circuits, however consider substituting an Arduino motor driver shield. </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Consider adding an ultrasonic sensor that can measure distance. By adding this sensor and altering the code the ASR craft can be programmed to stop once close to its target.</a:t>
            </a:r>
            <a:endParaRPr>
              <a:solidFill>
                <a:schemeClr val="dk1"/>
              </a:solidFill>
            </a:endParaRPr>
          </a:p>
        </p:txBody>
      </p:sp>
      <p:grpSp>
        <p:nvGrpSpPr>
          <p:cNvPr id="242" name="Google Shape;242;p28"/>
          <p:cNvGrpSpPr/>
          <p:nvPr/>
        </p:nvGrpSpPr>
        <p:grpSpPr>
          <a:xfrm>
            <a:off x="311700" y="4500471"/>
            <a:ext cx="8520595" cy="572705"/>
            <a:chOff x="311700" y="4500471"/>
            <a:chExt cx="8520595" cy="572705"/>
          </a:xfrm>
        </p:grpSpPr>
        <p:pic>
          <p:nvPicPr>
            <p:cNvPr id="243" name="Google Shape;243;p2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44" name="Google Shape;244;p2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45" name="Google Shape;245;p28"/>
            <p:cNvGrpSpPr/>
            <p:nvPr/>
          </p:nvGrpSpPr>
          <p:grpSpPr>
            <a:xfrm>
              <a:off x="2976075" y="4602050"/>
              <a:ext cx="3191850" cy="369550"/>
              <a:chOff x="5640450" y="4688200"/>
              <a:chExt cx="3191850" cy="369550"/>
            </a:xfrm>
          </p:grpSpPr>
          <p:pic>
            <p:nvPicPr>
              <p:cNvPr id="246" name="Google Shape;246;p2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47" name="Google Shape;247;p2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48" name="Google Shape;248;p28"/>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9" name="Google Shape;249;p28" title="Arduino motor driver shield"/>
          <p:cNvPicPr preferRelativeResize="0"/>
          <p:nvPr/>
        </p:nvPicPr>
        <p:blipFill>
          <a:blip r:embed="rId6">
            <a:alphaModFix/>
          </a:blip>
          <a:stretch>
            <a:fillRect/>
          </a:stretch>
        </p:blipFill>
        <p:spPr>
          <a:xfrm>
            <a:off x="6283160" y="1017725"/>
            <a:ext cx="2132790" cy="1419275"/>
          </a:xfrm>
          <a:prstGeom prst="rect">
            <a:avLst/>
          </a:prstGeom>
          <a:noFill/>
          <a:ln>
            <a:noFill/>
          </a:ln>
        </p:spPr>
      </p:pic>
      <p:pic>
        <p:nvPicPr>
          <p:cNvPr id="250" name="Google Shape;250;p28" title="Ultrasonic sensor"/>
          <p:cNvPicPr preferRelativeResize="0"/>
          <p:nvPr/>
        </p:nvPicPr>
        <p:blipFill rotWithShape="1">
          <a:blip r:embed="rId7">
            <a:alphaModFix/>
          </a:blip>
          <a:srcRect b="7918" l="53780" r="0" t="0"/>
          <a:stretch/>
        </p:blipFill>
        <p:spPr>
          <a:xfrm>
            <a:off x="6442815" y="2318525"/>
            <a:ext cx="1813472" cy="1419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256" name="Google Shape;256;p29"/>
          <p:cNvSpPr txBox="1"/>
          <p:nvPr>
            <p:ph idx="1" type="body"/>
          </p:nvPr>
        </p:nvSpPr>
        <p:spPr>
          <a:xfrm>
            <a:off x="311700" y="1152475"/>
            <a:ext cx="49278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Consider replacing PIR sensors with ultrasonic sensors and altering the code so the craft can navigate an </a:t>
            </a:r>
            <a:r>
              <a:rPr lang="en">
                <a:solidFill>
                  <a:schemeClr val="dk1"/>
                </a:solidFill>
              </a:rPr>
              <a:t>obstacle</a:t>
            </a:r>
            <a:r>
              <a:rPr lang="en">
                <a:solidFill>
                  <a:schemeClr val="dk1"/>
                </a:solidFill>
              </a:rPr>
              <a:t> course.</a:t>
            </a:r>
            <a:endParaRPr>
              <a:solidFill>
                <a:schemeClr val="dk1"/>
              </a:solidFill>
            </a:endParaRPr>
          </a:p>
        </p:txBody>
      </p:sp>
      <p:grpSp>
        <p:nvGrpSpPr>
          <p:cNvPr id="257" name="Google Shape;257;p29"/>
          <p:cNvGrpSpPr/>
          <p:nvPr/>
        </p:nvGrpSpPr>
        <p:grpSpPr>
          <a:xfrm>
            <a:off x="311700" y="4500471"/>
            <a:ext cx="8520595" cy="572705"/>
            <a:chOff x="311700" y="4500471"/>
            <a:chExt cx="8520595" cy="572705"/>
          </a:xfrm>
        </p:grpSpPr>
        <p:pic>
          <p:nvPicPr>
            <p:cNvPr id="258" name="Google Shape;258;p2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59" name="Google Shape;259;p2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60" name="Google Shape;260;p29"/>
            <p:cNvGrpSpPr/>
            <p:nvPr/>
          </p:nvGrpSpPr>
          <p:grpSpPr>
            <a:xfrm>
              <a:off x="2976075" y="4602050"/>
              <a:ext cx="3191850" cy="369550"/>
              <a:chOff x="5640450" y="4688200"/>
              <a:chExt cx="3191850" cy="369550"/>
            </a:xfrm>
          </p:grpSpPr>
          <p:pic>
            <p:nvPicPr>
              <p:cNvPr id="261" name="Google Shape;261;p2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62" name="Google Shape;262;p2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63" name="Google Shape;263;p29"/>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4" name="Google Shape;264;p29" title="Ultrasonic sensor"/>
          <p:cNvPicPr preferRelativeResize="0"/>
          <p:nvPr/>
        </p:nvPicPr>
        <p:blipFill rotWithShape="1">
          <a:blip r:embed="rId6">
            <a:alphaModFix/>
          </a:blip>
          <a:srcRect b="7918" l="53780" r="0" t="0"/>
          <a:stretch/>
        </p:blipFill>
        <p:spPr>
          <a:xfrm>
            <a:off x="6396215" y="1424000"/>
            <a:ext cx="1813472" cy="141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270" name="Google Shape;270;p30"/>
          <p:cNvSpPr txBox="1"/>
          <p:nvPr>
            <p:ph idx="1" type="body"/>
          </p:nvPr>
        </p:nvSpPr>
        <p:spPr>
          <a:xfrm>
            <a:off x="311700" y="1152475"/>
            <a:ext cx="49278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The PIR sensor has adjustments for both delay and sensitivity. It will be necessary to play with these adjustments.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sensors can be moved within the craft to alter their field of view. Consider doing this and even building small shields to adjust what the sensors can see. </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271" name="Google Shape;271;p30"/>
          <p:cNvGrpSpPr/>
          <p:nvPr/>
        </p:nvGrpSpPr>
        <p:grpSpPr>
          <a:xfrm>
            <a:off x="311700" y="4500471"/>
            <a:ext cx="8520595" cy="572705"/>
            <a:chOff x="311700" y="4500471"/>
            <a:chExt cx="8520595" cy="572705"/>
          </a:xfrm>
        </p:grpSpPr>
        <p:pic>
          <p:nvPicPr>
            <p:cNvPr id="272" name="Google Shape;272;p3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73" name="Google Shape;273;p3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74" name="Google Shape;274;p30"/>
            <p:cNvGrpSpPr/>
            <p:nvPr/>
          </p:nvGrpSpPr>
          <p:grpSpPr>
            <a:xfrm>
              <a:off x="2976075" y="4602050"/>
              <a:ext cx="3191850" cy="369550"/>
              <a:chOff x="5640450" y="4688200"/>
              <a:chExt cx="3191850" cy="369550"/>
            </a:xfrm>
          </p:grpSpPr>
          <p:pic>
            <p:nvPicPr>
              <p:cNvPr id="275" name="Google Shape;275;p3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76" name="Google Shape;276;p3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77" name="Google Shape;277;p30"/>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8" name="Google Shape;278;p30" title="PIR Sensor and circuit board"/>
          <p:cNvPicPr preferRelativeResize="0"/>
          <p:nvPr/>
        </p:nvPicPr>
        <p:blipFill>
          <a:blip r:embed="rId6">
            <a:alphaModFix/>
          </a:blip>
          <a:stretch>
            <a:fillRect/>
          </a:stretch>
        </p:blipFill>
        <p:spPr>
          <a:xfrm>
            <a:off x="5788362" y="785025"/>
            <a:ext cx="2905062" cy="19089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284" name="Google Shape;284;p31"/>
          <p:cNvSpPr txBox="1"/>
          <p:nvPr>
            <p:ph idx="1" type="body"/>
          </p:nvPr>
        </p:nvSpPr>
        <p:spPr>
          <a:xfrm>
            <a:off x="311700" y="1152475"/>
            <a:ext cx="49278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Consider altering the size of the propellers to adjust the crafts speed.</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Consider using counter rotating propellers to enhance accurate navigation.</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Consider adding LEDs on the exterior of the craft that will indicate the crafts intended direction of travel - this could be very useful </a:t>
            </a:r>
            <a:r>
              <a:rPr lang="en">
                <a:solidFill>
                  <a:schemeClr val="dk1"/>
                </a:solidFill>
              </a:rPr>
              <a:t>while</a:t>
            </a:r>
            <a:r>
              <a:rPr lang="en">
                <a:solidFill>
                  <a:schemeClr val="dk1"/>
                </a:solidFill>
              </a:rPr>
              <a:t> making other adjustments.</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285" name="Google Shape;285;p31"/>
          <p:cNvGrpSpPr/>
          <p:nvPr/>
        </p:nvGrpSpPr>
        <p:grpSpPr>
          <a:xfrm>
            <a:off x="311700" y="4500471"/>
            <a:ext cx="8520595" cy="572705"/>
            <a:chOff x="311700" y="4500471"/>
            <a:chExt cx="8520595" cy="572705"/>
          </a:xfrm>
        </p:grpSpPr>
        <p:pic>
          <p:nvPicPr>
            <p:cNvPr id="286" name="Google Shape;286;p3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87" name="Google Shape;287;p3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88" name="Google Shape;288;p31"/>
            <p:cNvGrpSpPr/>
            <p:nvPr/>
          </p:nvGrpSpPr>
          <p:grpSpPr>
            <a:xfrm>
              <a:off x="2976075" y="4602050"/>
              <a:ext cx="3191850" cy="369550"/>
              <a:chOff x="5640450" y="4688200"/>
              <a:chExt cx="3191850" cy="369550"/>
            </a:xfrm>
          </p:grpSpPr>
          <p:pic>
            <p:nvPicPr>
              <p:cNvPr id="289" name="Google Shape;289;p3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90" name="Google Shape;290;p3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91" name="Google Shape;291;p31"/>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2" name="Google Shape;292;p31" title="Completed boat project image"/>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1: </a:t>
            </a:r>
            <a:br>
              <a:rPr lang="en"/>
            </a:br>
            <a:r>
              <a:rPr lang="en"/>
              <a:t>Teacher Resources</a:t>
            </a:r>
            <a:endParaRPr/>
          </a:p>
        </p:txBody>
      </p:sp>
      <p:grpSp>
        <p:nvGrpSpPr>
          <p:cNvPr id="67" name="Google Shape;67;p14"/>
          <p:cNvGrpSpPr/>
          <p:nvPr/>
        </p:nvGrpSpPr>
        <p:grpSpPr>
          <a:xfrm>
            <a:off x="311695" y="-8"/>
            <a:ext cx="8832305" cy="4941758"/>
            <a:chOff x="311695" y="-8"/>
            <a:chExt cx="8832305" cy="4941758"/>
          </a:xfrm>
        </p:grpSpPr>
        <p:pic>
          <p:nvPicPr>
            <p:cNvPr id="68" name="Google Shape;68;p14"/>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69" name="Google Shape;69;p14"/>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70" name="Google Shape;70;p14"/>
            <p:cNvGrpSpPr/>
            <p:nvPr/>
          </p:nvGrpSpPr>
          <p:grpSpPr>
            <a:xfrm>
              <a:off x="5559900" y="3942850"/>
              <a:ext cx="3584100" cy="998900"/>
              <a:chOff x="5827475" y="4141275"/>
              <a:chExt cx="3584100" cy="998900"/>
            </a:xfrm>
          </p:grpSpPr>
          <p:sp>
            <p:nvSpPr>
              <p:cNvPr id="71" name="Google Shape;71;p14"/>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72" name="Google Shape;72;p14"/>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298" name="Google Shape;298;p32"/>
          <p:cNvSpPr txBox="1"/>
          <p:nvPr>
            <p:ph idx="1" type="body"/>
          </p:nvPr>
        </p:nvSpPr>
        <p:spPr>
          <a:xfrm>
            <a:off x="311700" y="1152475"/>
            <a:ext cx="561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Consider altering the code. Customizations that could be made include:</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Altering the distance and direction of travel </a:t>
            </a:r>
            <a:r>
              <a:rPr lang="en">
                <a:solidFill>
                  <a:schemeClr val="dk1"/>
                </a:solidFill>
              </a:rPr>
              <a:t>during</a:t>
            </a:r>
            <a:r>
              <a:rPr lang="en">
                <a:solidFill>
                  <a:schemeClr val="dk1"/>
                </a:solidFill>
              </a:rPr>
              <a:t> the initial deployment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Altering how long the craft will travel before re-reading the sensors</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299" name="Google Shape;299;p32"/>
          <p:cNvGrpSpPr/>
          <p:nvPr/>
        </p:nvGrpSpPr>
        <p:grpSpPr>
          <a:xfrm>
            <a:off x="311700" y="4500471"/>
            <a:ext cx="8520595" cy="572705"/>
            <a:chOff x="311700" y="4500471"/>
            <a:chExt cx="8520595" cy="572705"/>
          </a:xfrm>
        </p:grpSpPr>
        <p:pic>
          <p:nvPicPr>
            <p:cNvPr id="300" name="Google Shape;300;p3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01" name="Google Shape;301;p3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02" name="Google Shape;302;p32"/>
            <p:cNvGrpSpPr/>
            <p:nvPr/>
          </p:nvGrpSpPr>
          <p:grpSpPr>
            <a:xfrm>
              <a:off x="2976075" y="4602050"/>
              <a:ext cx="3191850" cy="369550"/>
              <a:chOff x="5640450" y="4688200"/>
              <a:chExt cx="3191850" cy="369550"/>
            </a:xfrm>
          </p:grpSpPr>
          <p:pic>
            <p:nvPicPr>
              <p:cNvPr id="303" name="Google Shape;303;p3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04" name="Google Shape;304;p3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305" name="Google Shape;305;p32"/>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6" name="Google Shape;306;p32" title="Completed boat project image"/>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Modifications, Tinkering, and Tweaks</a:t>
            </a:r>
            <a:endParaRPr/>
          </a:p>
        </p:txBody>
      </p:sp>
      <p:sp>
        <p:nvSpPr>
          <p:cNvPr id="312" name="Google Shape;312;p33"/>
          <p:cNvSpPr txBox="1"/>
          <p:nvPr>
            <p:ph idx="1" type="body"/>
          </p:nvPr>
        </p:nvSpPr>
        <p:spPr>
          <a:xfrm>
            <a:off x="311700" y="1152475"/>
            <a:ext cx="561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Consider building the craft to simply patrol the waters without running into anything. This can be done by altering the code and replacing the PIR sensors with proximity sensors.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grpSp>
        <p:nvGrpSpPr>
          <p:cNvPr id="313" name="Google Shape;313;p33"/>
          <p:cNvGrpSpPr/>
          <p:nvPr/>
        </p:nvGrpSpPr>
        <p:grpSpPr>
          <a:xfrm>
            <a:off x="311700" y="4500471"/>
            <a:ext cx="8520595" cy="572705"/>
            <a:chOff x="311700" y="4500471"/>
            <a:chExt cx="8520595" cy="572705"/>
          </a:xfrm>
        </p:grpSpPr>
        <p:pic>
          <p:nvPicPr>
            <p:cNvPr id="314" name="Google Shape;314;p3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15" name="Google Shape;315;p3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16" name="Google Shape;316;p33"/>
            <p:cNvGrpSpPr/>
            <p:nvPr/>
          </p:nvGrpSpPr>
          <p:grpSpPr>
            <a:xfrm>
              <a:off x="2976075" y="4602050"/>
              <a:ext cx="3191850" cy="369550"/>
              <a:chOff x="5640450" y="4688200"/>
              <a:chExt cx="3191850" cy="369550"/>
            </a:xfrm>
          </p:grpSpPr>
          <p:pic>
            <p:nvPicPr>
              <p:cNvPr id="317" name="Google Shape;317;p3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18" name="Google Shape;318;p3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319" name="Google Shape;319;p33"/>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p33" title="Completed boat project image"/>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2: </a:t>
            </a:r>
            <a:br>
              <a:rPr lang="en"/>
            </a:br>
            <a:r>
              <a:rPr lang="en"/>
              <a:t>Building the ASR Craft</a:t>
            </a:r>
            <a:endParaRPr/>
          </a:p>
        </p:txBody>
      </p:sp>
      <p:grpSp>
        <p:nvGrpSpPr>
          <p:cNvPr id="326" name="Google Shape;326;p34"/>
          <p:cNvGrpSpPr/>
          <p:nvPr/>
        </p:nvGrpSpPr>
        <p:grpSpPr>
          <a:xfrm>
            <a:off x="311695" y="-8"/>
            <a:ext cx="8832305" cy="4941758"/>
            <a:chOff x="311695" y="-8"/>
            <a:chExt cx="8832305" cy="4941758"/>
          </a:xfrm>
        </p:grpSpPr>
        <p:pic>
          <p:nvPicPr>
            <p:cNvPr id="327" name="Google Shape;327;p34"/>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328" name="Google Shape;328;p34"/>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329" name="Google Shape;329;p34"/>
            <p:cNvGrpSpPr/>
            <p:nvPr/>
          </p:nvGrpSpPr>
          <p:grpSpPr>
            <a:xfrm>
              <a:off x="5559900" y="3942850"/>
              <a:ext cx="3584100" cy="998900"/>
              <a:chOff x="5827475" y="4141275"/>
              <a:chExt cx="3584100" cy="998900"/>
            </a:xfrm>
          </p:grpSpPr>
          <p:sp>
            <p:nvSpPr>
              <p:cNvPr id="330" name="Google Shape;330;p34"/>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331" name="Google Shape;331;p34"/>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Introduction (and hook)</a:t>
            </a:r>
            <a:endParaRPr/>
          </a:p>
        </p:txBody>
      </p:sp>
      <p:sp>
        <p:nvSpPr>
          <p:cNvPr id="337" name="Google Shape;337;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Building the Autonomous Search and Rescue craft will touch on several different broad based technology areas including Construction, Computer Engineering, Transportation, and even Manufacturing if students build the propeller shafts themselves. By teaching a broad range of skills from different areas, students will be more likely to find something that appeals to them and become engaged.</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While the base construction of the ASR Craft should remain the same, students should be encouraged to custom paint the craft so they can see themselves in the project.</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338" name="Google Shape;338;p35"/>
          <p:cNvGrpSpPr/>
          <p:nvPr/>
        </p:nvGrpSpPr>
        <p:grpSpPr>
          <a:xfrm>
            <a:off x="311700" y="4500471"/>
            <a:ext cx="8520595" cy="572705"/>
            <a:chOff x="311700" y="4500471"/>
            <a:chExt cx="8520595" cy="572705"/>
          </a:xfrm>
        </p:grpSpPr>
        <p:pic>
          <p:nvPicPr>
            <p:cNvPr id="339" name="Google Shape;339;p3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40" name="Google Shape;340;p3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41" name="Google Shape;341;p35"/>
            <p:cNvGrpSpPr/>
            <p:nvPr/>
          </p:nvGrpSpPr>
          <p:grpSpPr>
            <a:xfrm>
              <a:off x="2976075" y="4602050"/>
              <a:ext cx="3191850" cy="369550"/>
              <a:chOff x="5640450" y="4688200"/>
              <a:chExt cx="3191850" cy="369550"/>
            </a:xfrm>
          </p:grpSpPr>
          <p:pic>
            <p:nvPicPr>
              <p:cNvPr id="342" name="Google Shape;342;p3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43" name="Google Shape;343;p3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Introduction (and hook)</a:t>
            </a:r>
            <a:endParaRPr/>
          </a:p>
        </p:txBody>
      </p:sp>
      <p:sp>
        <p:nvSpPr>
          <p:cNvPr id="349" name="Google Shape;349;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Once the project is complete, teachers are encouraged to hold a competition to see which craft can navigate towards its target the fastest.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Even if only one craft is built, students can modify their own individual code to power the craft. The code can be easily loaded into one craft in a few seconds, and teachers can cycle through all of the students’ codes to see which makes the craft navigate the best. By choosing this option the culminating competition can remain the same, and determining factor will be just the code instead of the entire craft.</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350" name="Google Shape;350;p36"/>
          <p:cNvGrpSpPr/>
          <p:nvPr/>
        </p:nvGrpSpPr>
        <p:grpSpPr>
          <a:xfrm>
            <a:off x="311700" y="4500471"/>
            <a:ext cx="8520595" cy="572705"/>
            <a:chOff x="311700" y="4500471"/>
            <a:chExt cx="8520595" cy="572705"/>
          </a:xfrm>
        </p:grpSpPr>
        <p:pic>
          <p:nvPicPr>
            <p:cNvPr id="351" name="Google Shape;351;p3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52" name="Google Shape;352;p3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53" name="Google Shape;353;p36"/>
            <p:cNvGrpSpPr/>
            <p:nvPr/>
          </p:nvGrpSpPr>
          <p:grpSpPr>
            <a:xfrm>
              <a:off x="2976075" y="4602050"/>
              <a:ext cx="3191850" cy="369550"/>
              <a:chOff x="5640450" y="4688200"/>
              <a:chExt cx="3191850" cy="369550"/>
            </a:xfrm>
          </p:grpSpPr>
          <p:pic>
            <p:nvPicPr>
              <p:cNvPr id="354" name="Google Shape;354;p3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55" name="Google Shape;355;p3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Part 1 </a:t>
            </a:r>
            <a:br>
              <a:rPr lang="en"/>
            </a:br>
            <a:r>
              <a:rPr lang="en" sz="3333"/>
              <a:t>Building the Boat</a:t>
            </a:r>
            <a:endParaRPr sz="3333"/>
          </a:p>
        </p:txBody>
      </p:sp>
      <p:grpSp>
        <p:nvGrpSpPr>
          <p:cNvPr id="361" name="Google Shape;361;p37"/>
          <p:cNvGrpSpPr/>
          <p:nvPr/>
        </p:nvGrpSpPr>
        <p:grpSpPr>
          <a:xfrm>
            <a:off x="311695" y="-8"/>
            <a:ext cx="8832305" cy="4941758"/>
            <a:chOff x="311695" y="-8"/>
            <a:chExt cx="8832305" cy="4941758"/>
          </a:xfrm>
        </p:grpSpPr>
        <p:pic>
          <p:nvPicPr>
            <p:cNvPr id="362" name="Google Shape;362;p37"/>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363" name="Google Shape;363;p37"/>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364" name="Google Shape;364;p37"/>
            <p:cNvGrpSpPr/>
            <p:nvPr/>
          </p:nvGrpSpPr>
          <p:grpSpPr>
            <a:xfrm>
              <a:off x="5559900" y="3942850"/>
              <a:ext cx="3584100" cy="998900"/>
              <a:chOff x="5827475" y="4141275"/>
              <a:chExt cx="3584100" cy="998900"/>
            </a:xfrm>
          </p:grpSpPr>
          <p:sp>
            <p:nvSpPr>
              <p:cNvPr id="365" name="Google Shape;365;p37"/>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366" name="Google Shape;366;p37"/>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ASR Craft</a:t>
            </a:r>
            <a:endParaRPr/>
          </a:p>
        </p:txBody>
      </p:sp>
      <p:sp>
        <p:nvSpPr>
          <p:cNvPr id="372" name="Google Shape;372;p38"/>
          <p:cNvSpPr txBox="1"/>
          <p:nvPr>
            <p:ph idx="1" type="body"/>
          </p:nvPr>
        </p:nvSpPr>
        <p:spPr>
          <a:xfrm>
            <a:off x="311700" y="982775"/>
            <a:ext cx="5651700" cy="3606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The boat itself is modeled on the “Springer” model tug boat.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Suncoast Scale Model Boat Club has numerous resources to assist in building this base boat platform. The shape of the hull is the only standardized part of the boat, from the deck up is open to modification and creativity. Scale drawings for the hull can be found on the SSMBC website linked below. </a:t>
            </a:r>
            <a:endParaRPr>
              <a:solidFill>
                <a:schemeClr val="dk1"/>
              </a:solidFill>
            </a:endParaRPr>
          </a:p>
          <a:p>
            <a:pPr indent="0" lvl="0" marL="0" rtl="0" algn="l">
              <a:lnSpc>
                <a:spcPct val="115000"/>
              </a:lnSpc>
              <a:spcBef>
                <a:spcPts val="1200"/>
              </a:spcBef>
              <a:spcAft>
                <a:spcPts val="1200"/>
              </a:spcAft>
              <a:buSzPts val="1800"/>
              <a:buNone/>
            </a:pPr>
            <a:r>
              <a:rPr lang="en" u="sng">
                <a:solidFill>
                  <a:schemeClr val="hlink"/>
                </a:solidFill>
                <a:hlinkClick r:id="rId3"/>
              </a:rPr>
              <a:t>SSMBC Website</a:t>
            </a:r>
            <a:endParaRPr>
              <a:solidFill>
                <a:schemeClr val="dk1"/>
              </a:solidFill>
            </a:endParaRPr>
          </a:p>
        </p:txBody>
      </p:sp>
      <p:grpSp>
        <p:nvGrpSpPr>
          <p:cNvPr id="373" name="Google Shape;373;p38"/>
          <p:cNvGrpSpPr/>
          <p:nvPr/>
        </p:nvGrpSpPr>
        <p:grpSpPr>
          <a:xfrm>
            <a:off x="311700" y="4500471"/>
            <a:ext cx="8520595" cy="572705"/>
            <a:chOff x="311700" y="4500471"/>
            <a:chExt cx="8520595" cy="572705"/>
          </a:xfrm>
        </p:grpSpPr>
        <p:pic>
          <p:nvPicPr>
            <p:cNvPr id="374" name="Google Shape;374;p38"/>
            <p:cNvPicPr preferRelativeResize="0"/>
            <p:nvPr/>
          </p:nvPicPr>
          <p:blipFill rotWithShape="1">
            <a:blip r:embed="rId4">
              <a:alphaModFix/>
            </a:blip>
            <a:srcRect b="0" l="0" r="0" t="0"/>
            <a:stretch/>
          </p:blipFill>
          <p:spPr>
            <a:xfrm>
              <a:off x="6933197" y="4500471"/>
              <a:ext cx="1899098" cy="572700"/>
            </a:xfrm>
            <a:prstGeom prst="rect">
              <a:avLst/>
            </a:prstGeom>
            <a:noFill/>
            <a:ln>
              <a:noFill/>
            </a:ln>
          </p:spPr>
        </p:pic>
        <p:pic>
          <p:nvPicPr>
            <p:cNvPr id="375" name="Google Shape;375;p38"/>
            <p:cNvPicPr preferRelativeResize="0"/>
            <p:nvPr/>
          </p:nvPicPr>
          <p:blipFill rotWithShape="1">
            <a:blip r:embed="rId5">
              <a:alphaModFix/>
            </a:blip>
            <a:srcRect b="0" l="0" r="0" t="0"/>
            <a:stretch/>
          </p:blipFill>
          <p:spPr>
            <a:xfrm>
              <a:off x="311700" y="4500475"/>
              <a:ext cx="948941" cy="572701"/>
            </a:xfrm>
            <a:prstGeom prst="rect">
              <a:avLst/>
            </a:prstGeom>
            <a:noFill/>
            <a:ln>
              <a:noFill/>
            </a:ln>
          </p:spPr>
        </p:pic>
        <p:grpSp>
          <p:nvGrpSpPr>
            <p:cNvPr id="376" name="Google Shape;376;p38"/>
            <p:cNvGrpSpPr/>
            <p:nvPr/>
          </p:nvGrpSpPr>
          <p:grpSpPr>
            <a:xfrm>
              <a:off x="2976075" y="4602050"/>
              <a:ext cx="3191850" cy="369550"/>
              <a:chOff x="5640450" y="4688200"/>
              <a:chExt cx="3191850" cy="369550"/>
            </a:xfrm>
          </p:grpSpPr>
          <p:pic>
            <p:nvPicPr>
              <p:cNvPr id="377" name="Google Shape;377;p38"/>
              <p:cNvPicPr preferRelativeResize="0"/>
              <p:nvPr/>
            </p:nvPicPr>
            <p:blipFill rotWithShape="1">
              <a:blip r:embed="rId6">
                <a:alphaModFix/>
              </a:blip>
              <a:srcRect b="0" l="0" r="0" t="0"/>
              <a:stretch/>
            </p:blipFill>
            <p:spPr>
              <a:xfrm>
                <a:off x="5640450" y="4688200"/>
                <a:ext cx="1764459" cy="369550"/>
              </a:xfrm>
              <a:prstGeom prst="rect">
                <a:avLst/>
              </a:prstGeom>
              <a:noFill/>
              <a:ln>
                <a:noFill/>
              </a:ln>
            </p:spPr>
          </p:pic>
          <p:sp>
            <p:nvSpPr>
              <p:cNvPr id="378" name="Google Shape;378;p3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379" name="Google Shape;379;p38" title="Example of completed craft"/>
          <p:cNvPicPr preferRelativeResize="0"/>
          <p:nvPr/>
        </p:nvPicPr>
        <p:blipFill>
          <a:blip r:embed="rId7">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385" name="Google Shape;385;p39"/>
          <p:cNvSpPr txBox="1"/>
          <p:nvPr>
            <p:ph idx="1" type="body"/>
          </p:nvPr>
        </p:nvSpPr>
        <p:spPr>
          <a:xfrm>
            <a:off x="311700" y="1050900"/>
            <a:ext cx="4994100" cy="2522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The hull sides are constructed from ½ inch (13mm) thick pine, although plywood could be substituted. Cut two pieces of pine that are 18 inches (457mm) long by 6 inches (152mm).</a:t>
            </a:r>
            <a:endParaRPr>
              <a:solidFill>
                <a:schemeClr val="dk1"/>
              </a:solidFill>
            </a:endParaRPr>
          </a:p>
        </p:txBody>
      </p:sp>
      <p:grpSp>
        <p:nvGrpSpPr>
          <p:cNvPr id="386" name="Google Shape;386;p39"/>
          <p:cNvGrpSpPr/>
          <p:nvPr/>
        </p:nvGrpSpPr>
        <p:grpSpPr>
          <a:xfrm>
            <a:off x="311700" y="4500471"/>
            <a:ext cx="8520595" cy="572705"/>
            <a:chOff x="311700" y="4500471"/>
            <a:chExt cx="8520595" cy="572705"/>
          </a:xfrm>
        </p:grpSpPr>
        <p:pic>
          <p:nvPicPr>
            <p:cNvPr id="387" name="Google Shape;387;p3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388" name="Google Shape;388;p3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389" name="Google Shape;389;p39"/>
            <p:cNvGrpSpPr/>
            <p:nvPr/>
          </p:nvGrpSpPr>
          <p:grpSpPr>
            <a:xfrm>
              <a:off x="2976075" y="4602050"/>
              <a:ext cx="3191850" cy="369550"/>
              <a:chOff x="5640450" y="4688200"/>
              <a:chExt cx="3191850" cy="369550"/>
            </a:xfrm>
          </p:grpSpPr>
          <p:pic>
            <p:nvPicPr>
              <p:cNvPr id="390" name="Google Shape;390;p3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391" name="Google Shape;391;p3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392" name="Google Shape;392;p39" title="Example of complet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398" name="Google Shape;398;p40"/>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Mark 1 inch increments across the wood. At the 0 inch increment, draw a 1 5/16 inch long vertical line. At the 1 inch increment draw a 2 ¼ long vertical line. Continue doing this until you have drawn all of the vertical lines as shown below. Next, draw a line that connects the ends of all the lines.</a:t>
            </a:r>
            <a:endParaRPr>
              <a:solidFill>
                <a:schemeClr val="dk1"/>
              </a:solidFill>
            </a:endParaRPr>
          </a:p>
        </p:txBody>
      </p:sp>
      <p:grpSp>
        <p:nvGrpSpPr>
          <p:cNvPr id="399" name="Google Shape;399;p40"/>
          <p:cNvGrpSpPr/>
          <p:nvPr/>
        </p:nvGrpSpPr>
        <p:grpSpPr>
          <a:xfrm>
            <a:off x="311700" y="4500471"/>
            <a:ext cx="8520595" cy="572705"/>
            <a:chOff x="311700" y="4500471"/>
            <a:chExt cx="8520595" cy="572705"/>
          </a:xfrm>
        </p:grpSpPr>
        <p:pic>
          <p:nvPicPr>
            <p:cNvPr id="400" name="Google Shape;400;p4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01" name="Google Shape;401;p4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02" name="Google Shape;402;p40"/>
            <p:cNvGrpSpPr/>
            <p:nvPr/>
          </p:nvGrpSpPr>
          <p:grpSpPr>
            <a:xfrm>
              <a:off x="2976075" y="4602050"/>
              <a:ext cx="3191850" cy="369550"/>
              <a:chOff x="5640450" y="4688200"/>
              <a:chExt cx="3191850" cy="369550"/>
            </a:xfrm>
          </p:grpSpPr>
          <p:pic>
            <p:nvPicPr>
              <p:cNvPr id="403" name="Google Shape;403;p4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04" name="Google Shape;404;p4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05" name="Google Shape;405;p40" title="Hull shape diagram"/>
          <p:cNvPicPr preferRelativeResize="0"/>
          <p:nvPr/>
        </p:nvPicPr>
        <p:blipFill rotWithShape="1">
          <a:blip r:embed="rId6">
            <a:alphaModFix/>
          </a:blip>
          <a:srcRect b="50166" l="0" r="0" t="0"/>
          <a:stretch/>
        </p:blipFill>
        <p:spPr>
          <a:xfrm>
            <a:off x="1687763" y="2344524"/>
            <a:ext cx="5768474" cy="2155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411" name="Google Shape;411;p41"/>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Use a saw to cut out one hull side. Once cut, the hull side can be used as a template for the second side. </a:t>
            </a:r>
            <a:endParaRPr>
              <a:solidFill>
                <a:schemeClr val="dk1"/>
              </a:solidFill>
            </a:endParaRPr>
          </a:p>
        </p:txBody>
      </p:sp>
      <p:grpSp>
        <p:nvGrpSpPr>
          <p:cNvPr id="412" name="Google Shape;412;p41"/>
          <p:cNvGrpSpPr/>
          <p:nvPr/>
        </p:nvGrpSpPr>
        <p:grpSpPr>
          <a:xfrm>
            <a:off x="311700" y="4500471"/>
            <a:ext cx="8520595" cy="572705"/>
            <a:chOff x="311700" y="4500471"/>
            <a:chExt cx="8520595" cy="572705"/>
          </a:xfrm>
        </p:grpSpPr>
        <p:pic>
          <p:nvPicPr>
            <p:cNvPr id="413" name="Google Shape;413;p4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14" name="Google Shape;414;p4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15" name="Google Shape;415;p41"/>
            <p:cNvGrpSpPr/>
            <p:nvPr/>
          </p:nvGrpSpPr>
          <p:grpSpPr>
            <a:xfrm>
              <a:off x="2976075" y="4602050"/>
              <a:ext cx="3191850" cy="369550"/>
              <a:chOff x="5640450" y="4688200"/>
              <a:chExt cx="3191850" cy="369550"/>
            </a:xfrm>
          </p:grpSpPr>
          <p:pic>
            <p:nvPicPr>
              <p:cNvPr id="416" name="Google Shape;416;p4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17" name="Google Shape;417;p4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18" name="Google Shape;418;p41" title="Example of hull board cut"/>
          <p:cNvPicPr preferRelativeResize="0"/>
          <p:nvPr/>
        </p:nvPicPr>
        <p:blipFill rotWithShape="1">
          <a:blip r:embed="rId6">
            <a:alphaModFix/>
          </a:blip>
          <a:srcRect b="19047" l="25064" r="31869" t="19787"/>
          <a:stretch/>
        </p:blipFill>
        <p:spPr>
          <a:xfrm rot="-5400000">
            <a:off x="3288116" y="930195"/>
            <a:ext cx="2467576" cy="4672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Outline</a:t>
            </a:r>
            <a:endParaRPr/>
          </a:p>
        </p:txBody>
      </p:sp>
      <p:sp>
        <p:nvSpPr>
          <p:cNvPr id="78" name="Google Shape;78;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0000"/>
              <a:buNone/>
            </a:pPr>
            <a:r>
              <a:rPr lang="en">
                <a:solidFill>
                  <a:schemeClr val="dk1"/>
                </a:solidFill>
              </a:rPr>
              <a:t>This </a:t>
            </a:r>
            <a:r>
              <a:rPr lang="en">
                <a:solidFill>
                  <a:schemeClr val="dk1"/>
                </a:solidFill>
              </a:rPr>
              <a:t>project</a:t>
            </a:r>
            <a:r>
              <a:rPr lang="en">
                <a:solidFill>
                  <a:schemeClr val="dk1"/>
                </a:solidFill>
              </a:rPr>
              <a:t> will guide students through the process of building a model autonomous search and rescue craft. </a:t>
            </a:r>
            <a:endParaRPr>
              <a:solidFill>
                <a:schemeClr val="dk1"/>
              </a:solidFill>
            </a:endParaRPr>
          </a:p>
          <a:p>
            <a:pPr indent="0" lvl="0" marL="0" rtl="0" algn="l">
              <a:lnSpc>
                <a:spcPct val="115000"/>
              </a:lnSpc>
              <a:spcBef>
                <a:spcPts val="1200"/>
              </a:spcBef>
              <a:spcAft>
                <a:spcPts val="0"/>
              </a:spcAft>
              <a:buSzPct val="100000"/>
              <a:buNone/>
            </a:pPr>
            <a:r>
              <a:rPr lang="en">
                <a:solidFill>
                  <a:schemeClr val="dk1"/>
                </a:solidFill>
              </a:rPr>
              <a:t>The ASR (Autonomous Search and Rescue) Craft is based on a “Springer” model tug boat, although any model wooden boat that has (or can be modified to have) 2 propellers would be appropriate.</a:t>
            </a:r>
            <a:endParaRPr>
              <a:solidFill>
                <a:schemeClr val="dk1"/>
              </a:solidFill>
            </a:endParaRPr>
          </a:p>
          <a:p>
            <a:pPr indent="0" lvl="0" marL="0" rtl="0" algn="l">
              <a:lnSpc>
                <a:spcPct val="115000"/>
              </a:lnSpc>
              <a:spcBef>
                <a:spcPts val="1200"/>
              </a:spcBef>
              <a:spcAft>
                <a:spcPts val="0"/>
              </a:spcAft>
              <a:buSzPct val="100000"/>
              <a:buNone/>
            </a:pPr>
            <a:r>
              <a:rPr lang="en">
                <a:solidFill>
                  <a:schemeClr val="dk1"/>
                </a:solidFill>
              </a:rPr>
              <a:t>The craft is fitted with a series of sensors that detect body heat. Once the ASR Craft detects heat, an Arduino will assess the information from the sensors and power 2 small electric motors that are attached to propellers to turn towards the target. Once the target is directly </a:t>
            </a:r>
            <a:r>
              <a:rPr lang="en">
                <a:solidFill>
                  <a:schemeClr val="dk1"/>
                </a:solidFill>
              </a:rPr>
              <a:t>in front</a:t>
            </a:r>
            <a:r>
              <a:rPr lang="en">
                <a:solidFill>
                  <a:schemeClr val="dk1"/>
                </a:solidFill>
              </a:rPr>
              <a:t> of the ASR Craft it will navigate straight forward to it.</a:t>
            </a:r>
            <a:endParaRPr>
              <a:solidFill>
                <a:schemeClr val="dk1"/>
              </a:solidFill>
            </a:endParaRPr>
          </a:p>
          <a:p>
            <a:pPr indent="0" lvl="0" marL="0" rtl="0" algn="l">
              <a:lnSpc>
                <a:spcPct val="115000"/>
              </a:lnSpc>
              <a:spcBef>
                <a:spcPts val="1200"/>
              </a:spcBef>
              <a:spcAft>
                <a:spcPts val="1200"/>
              </a:spcAft>
              <a:buSzPct val="100000"/>
              <a:buNone/>
            </a:pPr>
            <a:r>
              <a:t/>
            </a:r>
            <a:endParaRPr>
              <a:solidFill>
                <a:schemeClr val="dk1"/>
              </a:solidFill>
            </a:endParaRPr>
          </a:p>
        </p:txBody>
      </p:sp>
      <p:grpSp>
        <p:nvGrpSpPr>
          <p:cNvPr id="79" name="Google Shape;79;p15"/>
          <p:cNvGrpSpPr/>
          <p:nvPr/>
        </p:nvGrpSpPr>
        <p:grpSpPr>
          <a:xfrm>
            <a:off x="311700" y="4500471"/>
            <a:ext cx="8520595" cy="572705"/>
            <a:chOff x="311700" y="4500471"/>
            <a:chExt cx="8520595" cy="572705"/>
          </a:xfrm>
        </p:grpSpPr>
        <p:pic>
          <p:nvPicPr>
            <p:cNvPr id="80" name="Google Shape;80;p1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1" name="Google Shape;81;p1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2" name="Google Shape;82;p15"/>
            <p:cNvGrpSpPr/>
            <p:nvPr/>
          </p:nvGrpSpPr>
          <p:grpSpPr>
            <a:xfrm>
              <a:off x="2976075" y="4602050"/>
              <a:ext cx="3191850" cy="369550"/>
              <a:chOff x="5640450" y="4688200"/>
              <a:chExt cx="3191850" cy="369550"/>
            </a:xfrm>
          </p:grpSpPr>
          <p:pic>
            <p:nvPicPr>
              <p:cNvPr id="83" name="Google Shape;83;p1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4" name="Google Shape;84;p1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424" name="Google Shape;424;p42"/>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Connect the off cuts from the hull using 3 pieces of pine 2” long by 2” wide by ½” thick as shown to make a stand for the craft. Note the cut outs at the rear of the stand: these will have to be custom cut to allow room for the crafts propellers.</a:t>
            </a:r>
            <a:endParaRPr>
              <a:solidFill>
                <a:schemeClr val="dk1"/>
              </a:solidFill>
            </a:endParaRPr>
          </a:p>
        </p:txBody>
      </p:sp>
      <p:grpSp>
        <p:nvGrpSpPr>
          <p:cNvPr id="425" name="Google Shape;425;p42"/>
          <p:cNvGrpSpPr/>
          <p:nvPr/>
        </p:nvGrpSpPr>
        <p:grpSpPr>
          <a:xfrm>
            <a:off x="311700" y="4500471"/>
            <a:ext cx="8520595" cy="572705"/>
            <a:chOff x="311700" y="4500471"/>
            <a:chExt cx="8520595" cy="572705"/>
          </a:xfrm>
        </p:grpSpPr>
        <p:pic>
          <p:nvPicPr>
            <p:cNvPr id="426" name="Google Shape;426;p4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27" name="Google Shape;427;p4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28" name="Google Shape;428;p42"/>
            <p:cNvGrpSpPr/>
            <p:nvPr/>
          </p:nvGrpSpPr>
          <p:grpSpPr>
            <a:xfrm>
              <a:off x="2976075" y="4602050"/>
              <a:ext cx="3191850" cy="369550"/>
              <a:chOff x="5640450" y="4688200"/>
              <a:chExt cx="3191850" cy="369550"/>
            </a:xfrm>
          </p:grpSpPr>
          <p:pic>
            <p:nvPicPr>
              <p:cNvPr id="429" name="Google Shape;429;p4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30" name="Google Shape;430;p4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31" name="Google Shape;431;p42" title="Assembled cut offs into stand"/>
          <p:cNvPicPr preferRelativeResize="0"/>
          <p:nvPr/>
        </p:nvPicPr>
        <p:blipFill rotWithShape="1">
          <a:blip r:embed="rId6">
            <a:alphaModFix/>
          </a:blip>
          <a:srcRect b="19008" l="16059" r="17273" t="29960"/>
          <a:stretch/>
        </p:blipFill>
        <p:spPr>
          <a:xfrm>
            <a:off x="2612375" y="2215000"/>
            <a:ext cx="3691249" cy="21191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437" name="Google Shape;437;p43"/>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Cut 2 pieces of pine 8” long. One should be 1 5/16 wide, the other should be 1 ¾ inches wide. Use the narrow piece to glue the two hull sides together at the front. Use the wide piece to glue the two hull sides together at the back.  </a:t>
            </a:r>
            <a:endParaRPr>
              <a:solidFill>
                <a:schemeClr val="dk1"/>
              </a:solidFill>
            </a:endParaRPr>
          </a:p>
        </p:txBody>
      </p:sp>
      <p:grpSp>
        <p:nvGrpSpPr>
          <p:cNvPr id="438" name="Google Shape;438;p43"/>
          <p:cNvGrpSpPr/>
          <p:nvPr/>
        </p:nvGrpSpPr>
        <p:grpSpPr>
          <a:xfrm>
            <a:off x="311700" y="4500471"/>
            <a:ext cx="8520595" cy="572705"/>
            <a:chOff x="311700" y="4500471"/>
            <a:chExt cx="8520595" cy="572705"/>
          </a:xfrm>
        </p:grpSpPr>
        <p:pic>
          <p:nvPicPr>
            <p:cNvPr id="439" name="Google Shape;439;p4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40" name="Google Shape;440;p4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41" name="Google Shape;441;p43"/>
            <p:cNvGrpSpPr/>
            <p:nvPr/>
          </p:nvGrpSpPr>
          <p:grpSpPr>
            <a:xfrm>
              <a:off x="2976075" y="4602050"/>
              <a:ext cx="3191850" cy="369550"/>
              <a:chOff x="5640450" y="4688200"/>
              <a:chExt cx="3191850" cy="369550"/>
            </a:xfrm>
          </p:grpSpPr>
          <p:pic>
            <p:nvPicPr>
              <p:cNvPr id="442" name="Google Shape;442;p4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43" name="Google Shape;443;p4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44" name="Google Shape;444;p43" title="Lower hull assembled"/>
          <p:cNvPicPr preferRelativeResize="0"/>
          <p:nvPr/>
        </p:nvPicPr>
        <p:blipFill rotWithShape="1">
          <a:blip r:embed="rId6">
            <a:alphaModFix/>
          </a:blip>
          <a:srcRect b="33955" l="0" r="0" t="30226"/>
          <a:stretch/>
        </p:blipFill>
        <p:spPr>
          <a:xfrm>
            <a:off x="2129063" y="2215000"/>
            <a:ext cx="4785661" cy="22854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450" name="Google Shape;450;p44"/>
          <p:cNvSpPr txBox="1"/>
          <p:nvPr>
            <p:ph idx="1" type="body"/>
          </p:nvPr>
        </p:nvSpPr>
        <p:spPr>
          <a:xfrm>
            <a:off x="311700" y="1050900"/>
            <a:ext cx="8420400" cy="141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Cut a ¼ piece of plywood to the dimensions below to make the deck of the craft. Glue deck on top of hull sides once cut. </a:t>
            </a:r>
            <a:endParaRPr>
              <a:solidFill>
                <a:schemeClr val="dk1"/>
              </a:solidFill>
            </a:endParaRPr>
          </a:p>
        </p:txBody>
      </p:sp>
      <p:grpSp>
        <p:nvGrpSpPr>
          <p:cNvPr id="451" name="Google Shape;451;p44"/>
          <p:cNvGrpSpPr/>
          <p:nvPr/>
        </p:nvGrpSpPr>
        <p:grpSpPr>
          <a:xfrm>
            <a:off x="311700" y="4500471"/>
            <a:ext cx="8520595" cy="572705"/>
            <a:chOff x="311700" y="4500471"/>
            <a:chExt cx="8520595" cy="572705"/>
          </a:xfrm>
        </p:grpSpPr>
        <p:pic>
          <p:nvPicPr>
            <p:cNvPr id="452" name="Google Shape;452;p4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53" name="Google Shape;453;p4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54" name="Google Shape;454;p44"/>
            <p:cNvGrpSpPr/>
            <p:nvPr/>
          </p:nvGrpSpPr>
          <p:grpSpPr>
            <a:xfrm>
              <a:off x="2976075" y="4602050"/>
              <a:ext cx="3191850" cy="369550"/>
              <a:chOff x="5640450" y="4688200"/>
              <a:chExt cx="3191850" cy="369550"/>
            </a:xfrm>
          </p:grpSpPr>
          <p:pic>
            <p:nvPicPr>
              <p:cNvPr id="455" name="Google Shape;455;p4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56" name="Google Shape;456;p4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descr="outside 18&quot; wide, 9&quot; long&#10;Inside opening 12&quot; wide, 6&quot; long" id="457" name="Google Shape;457;p44" title="Plywood dimensions diagram"/>
          <p:cNvPicPr preferRelativeResize="0"/>
          <p:nvPr/>
        </p:nvPicPr>
        <p:blipFill rotWithShape="1">
          <a:blip r:embed="rId6">
            <a:alphaModFix/>
          </a:blip>
          <a:srcRect b="27359" l="11427" r="11257" t="8447"/>
          <a:stretch/>
        </p:blipFill>
        <p:spPr>
          <a:xfrm>
            <a:off x="406200" y="1865625"/>
            <a:ext cx="4165812" cy="2594300"/>
          </a:xfrm>
          <a:prstGeom prst="rect">
            <a:avLst/>
          </a:prstGeom>
          <a:noFill/>
          <a:ln>
            <a:noFill/>
          </a:ln>
        </p:spPr>
      </p:pic>
      <p:pic>
        <p:nvPicPr>
          <p:cNvPr id="458" name="Google Shape;458;p44" title="Lower hull with plywood main deck assembled"/>
          <p:cNvPicPr preferRelativeResize="0"/>
          <p:nvPr/>
        </p:nvPicPr>
        <p:blipFill rotWithShape="1">
          <a:blip r:embed="rId7">
            <a:alphaModFix/>
          </a:blip>
          <a:srcRect b="15733" l="21376" r="12319" t="35405"/>
          <a:stretch/>
        </p:blipFill>
        <p:spPr>
          <a:xfrm>
            <a:off x="4909225" y="2078648"/>
            <a:ext cx="3923077" cy="216825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464" name="Google Shape;464;p45"/>
          <p:cNvSpPr txBox="1"/>
          <p:nvPr>
            <p:ph idx="1" type="body"/>
          </p:nvPr>
        </p:nvSpPr>
        <p:spPr>
          <a:xfrm>
            <a:off x="311700" y="1157400"/>
            <a:ext cx="4128900" cy="2793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Surround the opening on the deck with ½” x ½” pine. If any water happens to get on the deck this will prevent it from getting into the hull of the craft.</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grpSp>
        <p:nvGrpSpPr>
          <p:cNvPr id="465" name="Google Shape;465;p45"/>
          <p:cNvGrpSpPr/>
          <p:nvPr/>
        </p:nvGrpSpPr>
        <p:grpSpPr>
          <a:xfrm>
            <a:off x="311700" y="4500471"/>
            <a:ext cx="8520595" cy="572705"/>
            <a:chOff x="311700" y="4500471"/>
            <a:chExt cx="8520595" cy="572705"/>
          </a:xfrm>
        </p:grpSpPr>
        <p:pic>
          <p:nvPicPr>
            <p:cNvPr id="466" name="Google Shape;466;p4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67" name="Google Shape;467;p4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68" name="Google Shape;468;p45"/>
            <p:cNvGrpSpPr/>
            <p:nvPr/>
          </p:nvGrpSpPr>
          <p:grpSpPr>
            <a:xfrm>
              <a:off x="2976075" y="4602050"/>
              <a:ext cx="3191850" cy="369550"/>
              <a:chOff x="5640450" y="4688200"/>
              <a:chExt cx="3191850" cy="369550"/>
            </a:xfrm>
          </p:grpSpPr>
          <p:pic>
            <p:nvPicPr>
              <p:cNvPr id="469" name="Google Shape;469;p4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70" name="Google Shape;470;p4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71" name="Google Shape;471;p45" title="lower hull with barrier added to main deck to keep water out of hull"/>
          <p:cNvPicPr preferRelativeResize="0"/>
          <p:nvPr/>
        </p:nvPicPr>
        <p:blipFill>
          <a:blip r:embed="rId6">
            <a:alphaModFix/>
          </a:blip>
          <a:stretch>
            <a:fillRect/>
          </a:stretch>
        </p:blipFill>
        <p:spPr>
          <a:xfrm>
            <a:off x="4999186" y="1342700"/>
            <a:ext cx="3833114" cy="28748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477" name="Google Shape;477;p46"/>
          <p:cNvSpPr txBox="1"/>
          <p:nvPr>
            <p:ph idx="1" type="body"/>
          </p:nvPr>
        </p:nvSpPr>
        <p:spPr>
          <a:xfrm>
            <a:off x="311700" y="947775"/>
            <a:ext cx="8420400" cy="17250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0000"/>
              <a:buNone/>
            </a:pPr>
            <a:r>
              <a:rPr lang="en">
                <a:solidFill>
                  <a:schemeClr val="dk1"/>
                </a:solidFill>
              </a:rPr>
              <a:t>Surround the entire craft with ¼ plywood cut to 1 ½” wide. When attaching the plywood be sure it is exactly 1” higher than the deck of the craft so any future sensors won’t get blocked. The plywood will help prevent water from getting on the deck. </a:t>
            </a:r>
            <a:endParaRPr>
              <a:solidFill>
                <a:schemeClr val="dk1"/>
              </a:solidFill>
            </a:endParaRPr>
          </a:p>
          <a:p>
            <a:pPr indent="0" lvl="0" marL="0" rtl="0" algn="l">
              <a:lnSpc>
                <a:spcPct val="115000"/>
              </a:lnSpc>
              <a:spcBef>
                <a:spcPts val="1200"/>
              </a:spcBef>
              <a:spcAft>
                <a:spcPts val="1200"/>
              </a:spcAft>
              <a:buSzPct val="100000"/>
              <a:buNone/>
            </a:pPr>
            <a:r>
              <a:rPr lang="en">
                <a:solidFill>
                  <a:schemeClr val="dk1"/>
                </a:solidFill>
              </a:rPr>
              <a:t>When cutting the plywood leave drain holes as shown to allow any water that does get on the deck to drain off. </a:t>
            </a:r>
            <a:endParaRPr>
              <a:solidFill>
                <a:schemeClr val="dk1"/>
              </a:solidFill>
            </a:endParaRPr>
          </a:p>
        </p:txBody>
      </p:sp>
      <p:grpSp>
        <p:nvGrpSpPr>
          <p:cNvPr id="478" name="Google Shape;478;p46"/>
          <p:cNvGrpSpPr/>
          <p:nvPr/>
        </p:nvGrpSpPr>
        <p:grpSpPr>
          <a:xfrm>
            <a:off x="311700" y="4500471"/>
            <a:ext cx="8520595" cy="572705"/>
            <a:chOff x="311700" y="4500471"/>
            <a:chExt cx="8520595" cy="572705"/>
          </a:xfrm>
        </p:grpSpPr>
        <p:pic>
          <p:nvPicPr>
            <p:cNvPr id="479" name="Google Shape;479;p4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80" name="Google Shape;480;p4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81" name="Google Shape;481;p46"/>
            <p:cNvGrpSpPr/>
            <p:nvPr/>
          </p:nvGrpSpPr>
          <p:grpSpPr>
            <a:xfrm>
              <a:off x="2976075" y="4602050"/>
              <a:ext cx="3191850" cy="369550"/>
              <a:chOff x="5640450" y="4688200"/>
              <a:chExt cx="3191850" cy="369550"/>
            </a:xfrm>
          </p:grpSpPr>
          <p:pic>
            <p:nvPicPr>
              <p:cNvPr id="482" name="Google Shape;482;p4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83" name="Google Shape;483;p4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84" name="Google Shape;484;p46" title="lower hull with barrier added to main deck to keep water out of hull"/>
          <p:cNvPicPr preferRelativeResize="0"/>
          <p:nvPr/>
        </p:nvPicPr>
        <p:blipFill rotWithShape="1">
          <a:blip r:embed="rId6">
            <a:alphaModFix/>
          </a:blip>
          <a:srcRect b="12502" l="7556" r="19151" t="30846"/>
          <a:stretch/>
        </p:blipFill>
        <p:spPr>
          <a:xfrm>
            <a:off x="702825" y="2571750"/>
            <a:ext cx="3327124" cy="1928724"/>
          </a:xfrm>
          <a:prstGeom prst="rect">
            <a:avLst/>
          </a:prstGeom>
          <a:noFill/>
          <a:ln>
            <a:noFill/>
          </a:ln>
        </p:spPr>
      </p:pic>
      <p:pic>
        <p:nvPicPr>
          <p:cNvPr id="485" name="Google Shape;485;p46" title="rear of main deck showing water drain holes"/>
          <p:cNvPicPr preferRelativeResize="0"/>
          <p:nvPr/>
        </p:nvPicPr>
        <p:blipFill rotWithShape="1">
          <a:blip r:embed="rId7">
            <a:alphaModFix/>
          </a:blip>
          <a:srcRect b="31361" l="0" r="0" t="0"/>
          <a:stretch/>
        </p:blipFill>
        <p:spPr>
          <a:xfrm>
            <a:off x="4685600" y="2497400"/>
            <a:ext cx="3891125" cy="200306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491" name="Google Shape;491;p47"/>
          <p:cNvSpPr txBox="1"/>
          <p:nvPr>
            <p:ph idx="1" type="body"/>
          </p:nvPr>
        </p:nvSpPr>
        <p:spPr>
          <a:xfrm>
            <a:off x="311700" y="1050900"/>
            <a:ext cx="8420400" cy="1688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lang="en">
                <a:solidFill>
                  <a:schemeClr val="dk1"/>
                </a:solidFill>
              </a:rPr>
              <a:t>Once dry, the bottom of the hull can be fitted and glued in place. Use a thin flexible material such as ⅛ inch balsa wood or another suitable thin board. Add silicone to the seams to keep water out. Once this is attached the hull will be complete. To help waterproof the hull is should be sealed with 2 coats of spar urethane or shellac followed by two coats of paint. </a:t>
            </a:r>
            <a:endParaRPr>
              <a:solidFill>
                <a:schemeClr val="dk1"/>
              </a:solidFill>
            </a:endParaRPr>
          </a:p>
        </p:txBody>
      </p:sp>
      <p:grpSp>
        <p:nvGrpSpPr>
          <p:cNvPr id="492" name="Google Shape;492;p47"/>
          <p:cNvGrpSpPr/>
          <p:nvPr/>
        </p:nvGrpSpPr>
        <p:grpSpPr>
          <a:xfrm>
            <a:off x="311700" y="4500471"/>
            <a:ext cx="8520595" cy="572705"/>
            <a:chOff x="311700" y="4500471"/>
            <a:chExt cx="8520595" cy="572705"/>
          </a:xfrm>
        </p:grpSpPr>
        <p:pic>
          <p:nvPicPr>
            <p:cNvPr id="493" name="Google Shape;493;p4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494" name="Google Shape;494;p4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495" name="Google Shape;495;p47"/>
            <p:cNvGrpSpPr/>
            <p:nvPr/>
          </p:nvGrpSpPr>
          <p:grpSpPr>
            <a:xfrm>
              <a:off x="2976075" y="4602050"/>
              <a:ext cx="3191850" cy="369550"/>
              <a:chOff x="5640450" y="4688200"/>
              <a:chExt cx="3191850" cy="369550"/>
            </a:xfrm>
          </p:grpSpPr>
          <p:pic>
            <p:nvPicPr>
              <p:cNvPr id="496" name="Google Shape;496;p4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497" name="Google Shape;497;p4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498" name="Google Shape;498;p47" title="finished bottom of hull"/>
          <p:cNvPicPr preferRelativeResize="0"/>
          <p:nvPr/>
        </p:nvPicPr>
        <p:blipFill rotWithShape="1">
          <a:blip r:embed="rId6">
            <a:alphaModFix/>
          </a:blip>
          <a:srcRect b="7363" l="16962" r="14195" t="25264"/>
          <a:stretch/>
        </p:blipFill>
        <p:spPr>
          <a:xfrm>
            <a:off x="1082875" y="2642150"/>
            <a:ext cx="2468874" cy="1812027"/>
          </a:xfrm>
          <a:prstGeom prst="rect">
            <a:avLst/>
          </a:prstGeom>
          <a:noFill/>
          <a:ln>
            <a:noFill/>
          </a:ln>
        </p:spPr>
      </p:pic>
      <p:pic>
        <p:nvPicPr>
          <p:cNvPr id="499" name="Google Shape;499;p47" title="completed hull sitting in stand"/>
          <p:cNvPicPr preferRelativeResize="0"/>
          <p:nvPr/>
        </p:nvPicPr>
        <p:blipFill rotWithShape="1">
          <a:blip r:embed="rId7">
            <a:alphaModFix/>
          </a:blip>
          <a:srcRect b="18524" l="21230" r="21929" t="32842"/>
          <a:stretch/>
        </p:blipFill>
        <p:spPr>
          <a:xfrm>
            <a:off x="4764525" y="2642150"/>
            <a:ext cx="2823936" cy="18120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505" name="Google Shape;505;p48"/>
          <p:cNvSpPr txBox="1"/>
          <p:nvPr>
            <p:ph idx="1" type="body"/>
          </p:nvPr>
        </p:nvSpPr>
        <p:spPr>
          <a:xfrm>
            <a:off x="311700" y="1050900"/>
            <a:ext cx="3900600" cy="3449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To install the propeller shafts, cut 2 slots in the bottom of the hull for the shafts to exit the hull. These slots should be as close to the sides of the craft as is practical.</a:t>
            </a:r>
            <a:endParaRPr>
              <a:solidFill>
                <a:schemeClr val="dk1"/>
              </a:solidFill>
            </a:endParaRPr>
          </a:p>
        </p:txBody>
      </p:sp>
      <p:grpSp>
        <p:nvGrpSpPr>
          <p:cNvPr id="506" name="Google Shape;506;p48"/>
          <p:cNvGrpSpPr/>
          <p:nvPr/>
        </p:nvGrpSpPr>
        <p:grpSpPr>
          <a:xfrm>
            <a:off x="311700" y="4500471"/>
            <a:ext cx="8520595" cy="572705"/>
            <a:chOff x="311700" y="4500471"/>
            <a:chExt cx="8520595" cy="572705"/>
          </a:xfrm>
        </p:grpSpPr>
        <p:pic>
          <p:nvPicPr>
            <p:cNvPr id="507" name="Google Shape;507;p4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08" name="Google Shape;508;p4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09" name="Google Shape;509;p48"/>
            <p:cNvGrpSpPr/>
            <p:nvPr/>
          </p:nvGrpSpPr>
          <p:grpSpPr>
            <a:xfrm>
              <a:off x="2976075" y="4602050"/>
              <a:ext cx="3191850" cy="369550"/>
              <a:chOff x="5640450" y="4688200"/>
              <a:chExt cx="3191850" cy="369550"/>
            </a:xfrm>
          </p:grpSpPr>
          <p:pic>
            <p:nvPicPr>
              <p:cNvPr id="510" name="Google Shape;510;p4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11" name="Google Shape;511;p4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12" name="Google Shape;512;p48" title="Lower hull showing placement of electric motors and propeller shafts"/>
          <p:cNvPicPr preferRelativeResize="0"/>
          <p:nvPr/>
        </p:nvPicPr>
        <p:blipFill>
          <a:blip r:embed="rId6">
            <a:alphaModFix/>
          </a:blip>
          <a:stretch>
            <a:fillRect/>
          </a:stretch>
        </p:blipFill>
        <p:spPr>
          <a:xfrm>
            <a:off x="4159000" y="844625"/>
            <a:ext cx="4832599" cy="36244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518" name="Google Shape;518;p49"/>
          <p:cNvSpPr txBox="1"/>
          <p:nvPr>
            <p:ph idx="1" type="body"/>
          </p:nvPr>
        </p:nvSpPr>
        <p:spPr>
          <a:xfrm>
            <a:off x="311700" y="1050900"/>
            <a:ext cx="3608100" cy="3183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Build a small platform out of wood or plexiglass for the electric motors. The motors should be attached to the platform using a small piece of angle iron and screws.  </a:t>
            </a:r>
            <a:endParaRPr>
              <a:solidFill>
                <a:schemeClr val="dk1"/>
              </a:solidFill>
            </a:endParaRPr>
          </a:p>
        </p:txBody>
      </p:sp>
      <p:grpSp>
        <p:nvGrpSpPr>
          <p:cNvPr id="519" name="Google Shape;519;p49"/>
          <p:cNvGrpSpPr/>
          <p:nvPr/>
        </p:nvGrpSpPr>
        <p:grpSpPr>
          <a:xfrm>
            <a:off x="311700" y="4500471"/>
            <a:ext cx="8520595" cy="572705"/>
            <a:chOff x="311700" y="4500471"/>
            <a:chExt cx="8520595" cy="572705"/>
          </a:xfrm>
        </p:grpSpPr>
        <p:pic>
          <p:nvPicPr>
            <p:cNvPr id="520" name="Google Shape;520;p4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21" name="Google Shape;521;p4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22" name="Google Shape;522;p49"/>
            <p:cNvGrpSpPr/>
            <p:nvPr/>
          </p:nvGrpSpPr>
          <p:grpSpPr>
            <a:xfrm>
              <a:off x="2976075" y="4602050"/>
              <a:ext cx="3191850" cy="369550"/>
              <a:chOff x="5640450" y="4688200"/>
              <a:chExt cx="3191850" cy="369550"/>
            </a:xfrm>
          </p:grpSpPr>
          <p:pic>
            <p:nvPicPr>
              <p:cNvPr id="523" name="Google Shape;523;p4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24" name="Google Shape;524;p4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25" name="Google Shape;525;p49" title="Lower hull showing placement of electric motors and propeller shafts"/>
          <p:cNvPicPr preferRelativeResize="0"/>
          <p:nvPr/>
        </p:nvPicPr>
        <p:blipFill rotWithShape="1">
          <a:blip r:embed="rId6">
            <a:alphaModFix/>
          </a:blip>
          <a:srcRect b="10081" l="0" r="0" t="6397"/>
          <a:stretch/>
        </p:blipFill>
        <p:spPr>
          <a:xfrm>
            <a:off x="3811600" y="831500"/>
            <a:ext cx="5332399" cy="33402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531" name="Google Shape;531;p50"/>
          <p:cNvSpPr txBox="1"/>
          <p:nvPr>
            <p:ph idx="1" type="body"/>
          </p:nvPr>
        </p:nvSpPr>
        <p:spPr>
          <a:xfrm>
            <a:off x="311700" y="957725"/>
            <a:ext cx="8420400" cy="17073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lang="en">
                <a:solidFill>
                  <a:schemeClr val="dk1"/>
                </a:solidFill>
              </a:rPr>
              <a:t>Slip the propeller shaft into the slots and attach to the electric motors using a small piece of automotive vacuum line. It is best to keep the angle between the motor and the propeller shaft as straight as possible. Once everything is roughly in place, use masking tape to block off the open space around the propeller shafts and fill the void with 2 part epoxy.</a:t>
            </a:r>
            <a:endParaRPr>
              <a:solidFill>
                <a:schemeClr val="dk1"/>
              </a:solidFill>
            </a:endParaRPr>
          </a:p>
        </p:txBody>
      </p:sp>
      <p:grpSp>
        <p:nvGrpSpPr>
          <p:cNvPr id="532" name="Google Shape;532;p50"/>
          <p:cNvGrpSpPr/>
          <p:nvPr/>
        </p:nvGrpSpPr>
        <p:grpSpPr>
          <a:xfrm>
            <a:off x="311700" y="4500471"/>
            <a:ext cx="8520595" cy="572705"/>
            <a:chOff x="311700" y="4500471"/>
            <a:chExt cx="8520595" cy="572705"/>
          </a:xfrm>
        </p:grpSpPr>
        <p:pic>
          <p:nvPicPr>
            <p:cNvPr id="533" name="Google Shape;533;p5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34" name="Google Shape;534;p5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35" name="Google Shape;535;p50"/>
            <p:cNvGrpSpPr/>
            <p:nvPr/>
          </p:nvGrpSpPr>
          <p:grpSpPr>
            <a:xfrm>
              <a:off x="2976075" y="4602050"/>
              <a:ext cx="3191850" cy="369550"/>
              <a:chOff x="5640450" y="4688200"/>
              <a:chExt cx="3191850" cy="369550"/>
            </a:xfrm>
          </p:grpSpPr>
          <p:pic>
            <p:nvPicPr>
              <p:cNvPr id="536" name="Google Shape;536;p5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37" name="Google Shape;537;p5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38" name="Google Shape;538;p50" title="Completed hull in stand showing propeller shaft placement"/>
          <p:cNvPicPr preferRelativeResize="0"/>
          <p:nvPr/>
        </p:nvPicPr>
        <p:blipFill rotWithShape="1">
          <a:blip r:embed="rId6">
            <a:alphaModFix/>
          </a:blip>
          <a:srcRect b="17264" l="5124" r="17822" t="34104"/>
          <a:stretch/>
        </p:blipFill>
        <p:spPr>
          <a:xfrm>
            <a:off x="4831665" y="2571750"/>
            <a:ext cx="4000635" cy="1893750"/>
          </a:xfrm>
          <a:prstGeom prst="rect">
            <a:avLst/>
          </a:prstGeom>
          <a:noFill/>
          <a:ln>
            <a:noFill/>
          </a:ln>
        </p:spPr>
      </p:pic>
      <p:pic>
        <p:nvPicPr>
          <p:cNvPr id="539" name="Google Shape;539;p50" title="Lower hull showing placement of electric motors and propeller shafts"/>
          <p:cNvPicPr preferRelativeResize="0"/>
          <p:nvPr/>
        </p:nvPicPr>
        <p:blipFill rotWithShape="1">
          <a:blip r:embed="rId7">
            <a:alphaModFix/>
          </a:blip>
          <a:srcRect b="6853" l="0" r="0" t="4376"/>
          <a:stretch/>
        </p:blipFill>
        <p:spPr>
          <a:xfrm>
            <a:off x="1121350" y="2571750"/>
            <a:ext cx="2844273" cy="1893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545" name="Google Shape;545;p51"/>
          <p:cNvSpPr txBox="1"/>
          <p:nvPr>
            <p:ph idx="1" type="body"/>
          </p:nvPr>
        </p:nvSpPr>
        <p:spPr>
          <a:xfrm>
            <a:off x="311700" y="957725"/>
            <a:ext cx="4572000" cy="3351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Cut a piece of ¼ plywood to cover the opening in the main deck. Attach it to the main deck using a ½ hinge at the front. This will be the basis of the sensor deck. The electronics get mounted on the underside of the sensor deck to keep them away from water.</a:t>
            </a:r>
            <a:endParaRPr>
              <a:solidFill>
                <a:schemeClr val="dk1"/>
              </a:solidFill>
            </a:endParaRPr>
          </a:p>
        </p:txBody>
      </p:sp>
      <p:grpSp>
        <p:nvGrpSpPr>
          <p:cNvPr id="546" name="Google Shape;546;p51"/>
          <p:cNvGrpSpPr/>
          <p:nvPr/>
        </p:nvGrpSpPr>
        <p:grpSpPr>
          <a:xfrm>
            <a:off x="311700" y="4500471"/>
            <a:ext cx="8520595" cy="572705"/>
            <a:chOff x="311700" y="4500471"/>
            <a:chExt cx="8520595" cy="572705"/>
          </a:xfrm>
        </p:grpSpPr>
        <p:pic>
          <p:nvPicPr>
            <p:cNvPr id="547" name="Google Shape;547;p5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48" name="Google Shape;548;p5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49" name="Google Shape;549;p51"/>
            <p:cNvGrpSpPr/>
            <p:nvPr/>
          </p:nvGrpSpPr>
          <p:grpSpPr>
            <a:xfrm>
              <a:off x="2976075" y="4602050"/>
              <a:ext cx="3191850" cy="369550"/>
              <a:chOff x="5640450" y="4688200"/>
              <a:chExt cx="3191850" cy="369550"/>
            </a:xfrm>
          </p:grpSpPr>
          <p:pic>
            <p:nvPicPr>
              <p:cNvPr id="550" name="Google Shape;550;p5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51" name="Google Shape;551;p5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52" name="Google Shape;552;p51" title="Sensor deck showing Arduino and relay shield attached underneath"/>
          <p:cNvPicPr preferRelativeResize="0"/>
          <p:nvPr/>
        </p:nvPicPr>
        <p:blipFill rotWithShape="1">
          <a:blip r:embed="rId6">
            <a:alphaModFix/>
          </a:blip>
          <a:srcRect b="0" l="8462" r="40618" t="2893"/>
          <a:stretch/>
        </p:blipFill>
        <p:spPr>
          <a:xfrm>
            <a:off x="5479175" y="334400"/>
            <a:ext cx="3026383" cy="432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Related OVIN Sectors </a:t>
            </a:r>
            <a:endParaRPr/>
          </a:p>
        </p:txBody>
      </p:sp>
      <p:sp>
        <p:nvSpPr>
          <p:cNvPr id="90" name="Google Shape;90;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Connected &amp; Autonomous Vehicles (C/AV)</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Mobility Planning &amp; Infrastructure</a:t>
            </a:r>
            <a:endParaRPr>
              <a:solidFill>
                <a:schemeClr val="dk1"/>
              </a:solidFill>
            </a:endParaRPr>
          </a:p>
        </p:txBody>
      </p:sp>
      <p:grpSp>
        <p:nvGrpSpPr>
          <p:cNvPr id="91" name="Google Shape;91;p16"/>
          <p:cNvGrpSpPr/>
          <p:nvPr/>
        </p:nvGrpSpPr>
        <p:grpSpPr>
          <a:xfrm>
            <a:off x="311700" y="4500471"/>
            <a:ext cx="8520595" cy="572705"/>
            <a:chOff x="311700" y="4500471"/>
            <a:chExt cx="8520595" cy="572705"/>
          </a:xfrm>
        </p:grpSpPr>
        <p:pic>
          <p:nvPicPr>
            <p:cNvPr id="92" name="Google Shape;92;p1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3" name="Google Shape;93;p1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4" name="Google Shape;94;p16"/>
            <p:cNvGrpSpPr/>
            <p:nvPr/>
          </p:nvGrpSpPr>
          <p:grpSpPr>
            <a:xfrm>
              <a:off x="2976075" y="4602050"/>
              <a:ext cx="3191850" cy="369550"/>
              <a:chOff x="5640450" y="4688200"/>
              <a:chExt cx="3191850" cy="369550"/>
            </a:xfrm>
          </p:grpSpPr>
          <p:pic>
            <p:nvPicPr>
              <p:cNvPr id="95" name="Google Shape;95;p1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6" name="Google Shape;96;p1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558" name="Google Shape;558;p52"/>
          <p:cNvSpPr txBox="1"/>
          <p:nvPr>
            <p:ph idx="1" type="body"/>
          </p:nvPr>
        </p:nvSpPr>
        <p:spPr>
          <a:xfrm>
            <a:off x="311700" y="968575"/>
            <a:ext cx="3911400" cy="17073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lang="en">
                <a:solidFill>
                  <a:schemeClr val="dk1"/>
                </a:solidFill>
              </a:rPr>
              <a:t>The top side of the sensor deck will need to be custom built to house sensors. See the suggested layout. Note: only front and side sensors will be used for this project. </a:t>
            </a:r>
            <a:endParaRPr>
              <a:solidFill>
                <a:schemeClr val="dk1"/>
              </a:solidFill>
            </a:endParaRPr>
          </a:p>
        </p:txBody>
      </p:sp>
      <p:grpSp>
        <p:nvGrpSpPr>
          <p:cNvPr id="559" name="Google Shape;559;p52"/>
          <p:cNvGrpSpPr/>
          <p:nvPr/>
        </p:nvGrpSpPr>
        <p:grpSpPr>
          <a:xfrm>
            <a:off x="311700" y="4500471"/>
            <a:ext cx="8520595" cy="572705"/>
            <a:chOff x="311700" y="4500471"/>
            <a:chExt cx="8520595" cy="572705"/>
          </a:xfrm>
        </p:grpSpPr>
        <p:pic>
          <p:nvPicPr>
            <p:cNvPr id="560" name="Google Shape;560;p5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61" name="Google Shape;561;p5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62" name="Google Shape;562;p52"/>
            <p:cNvGrpSpPr/>
            <p:nvPr/>
          </p:nvGrpSpPr>
          <p:grpSpPr>
            <a:xfrm>
              <a:off x="2976075" y="4602050"/>
              <a:ext cx="3191850" cy="369550"/>
              <a:chOff x="5640450" y="4688200"/>
              <a:chExt cx="3191850" cy="369550"/>
            </a:xfrm>
          </p:grpSpPr>
          <p:pic>
            <p:nvPicPr>
              <p:cNvPr id="563" name="Google Shape;563;p5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64" name="Google Shape;564;p5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65" name="Google Shape;565;p52" title="Upper side of sensor deck showing placement of sensors"/>
          <p:cNvPicPr preferRelativeResize="0"/>
          <p:nvPr/>
        </p:nvPicPr>
        <p:blipFill rotWithShape="1">
          <a:blip r:embed="rId6">
            <a:alphaModFix/>
          </a:blip>
          <a:srcRect b="13684" l="19341" r="22834" t="5909"/>
          <a:stretch/>
        </p:blipFill>
        <p:spPr>
          <a:xfrm rot="-5400000">
            <a:off x="1392751" y="1724774"/>
            <a:ext cx="1983375" cy="3677327"/>
          </a:xfrm>
          <a:prstGeom prst="rect">
            <a:avLst/>
          </a:prstGeom>
          <a:noFill/>
          <a:ln>
            <a:noFill/>
          </a:ln>
        </p:spPr>
      </p:pic>
      <p:pic>
        <p:nvPicPr>
          <p:cNvPr id="566" name="Google Shape;566;p52" title="Different view of upper side of sensor deck showing placement of sensors"/>
          <p:cNvPicPr preferRelativeResize="0"/>
          <p:nvPr/>
        </p:nvPicPr>
        <p:blipFill rotWithShape="1">
          <a:blip r:embed="rId7">
            <a:alphaModFix/>
          </a:blip>
          <a:srcRect b="0" l="22960" r="3493" t="4915"/>
          <a:stretch/>
        </p:blipFill>
        <p:spPr>
          <a:xfrm>
            <a:off x="4649982" y="445025"/>
            <a:ext cx="4182317" cy="4055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572" name="Google Shape;572;p53"/>
          <p:cNvSpPr txBox="1"/>
          <p:nvPr>
            <p:ph idx="1" type="body"/>
          </p:nvPr>
        </p:nvSpPr>
        <p:spPr>
          <a:xfrm>
            <a:off x="311700" y="957725"/>
            <a:ext cx="4084800" cy="3481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Cut another piece of ¼ plywood to cover the sensors and attach using a hinge at the back. This will form the base of the navigation deck. The navigation deck is built from ¼ plywood but is for aesthetic purposes only. A suggested configuration is shown.</a:t>
            </a:r>
            <a:endParaRPr>
              <a:solidFill>
                <a:schemeClr val="dk1"/>
              </a:solidFill>
            </a:endParaRPr>
          </a:p>
        </p:txBody>
      </p:sp>
      <p:grpSp>
        <p:nvGrpSpPr>
          <p:cNvPr id="573" name="Google Shape;573;p53"/>
          <p:cNvGrpSpPr/>
          <p:nvPr/>
        </p:nvGrpSpPr>
        <p:grpSpPr>
          <a:xfrm>
            <a:off x="311700" y="4500471"/>
            <a:ext cx="8520595" cy="572705"/>
            <a:chOff x="311700" y="4500471"/>
            <a:chExt cx="8520595" cy="572705"/>
          </a:xfrm>
        </p:grpSpPr>
        <p:pic>
          <p:nvPicPr>
            <p:cNvPr id="574" name="Google Shape;574;p5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75" name="Google Shape;575;p5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76" name="Google Shape;576;p53"/>
            <p:cNvGrpSpPr/>
            <p:nvPr/>
          </p:nvGrpSpPr>
          <p:grpSpPr>
            <a:xfrm>
              <a:off x="2976075" y="4602050"/>
              <a:ext cx="3191850" cy="369550"/>
              <a:chOff x="5640450" y="4688200"/>
              <a:chExt cx="3191850" cy="369550"/>
            </a:xfrm>
          </p:grpSpPr>
          <p:pic>
            <p:nvPicPr>
              <p:cNvPr id="577" name="Google Shape;577;p5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78" name="Google Shape;578;p5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79" name="Google Shape;579;p53" title="Example of completed navigation deck"/>
          <p:cNvPicPr preferRelativeResize="0"/>
          <p:nvPr/>
        </p:nvPicPr>
        <p:blipFill rotWithShape="1">
          <a:blip r:embed="rId6">
            <a:alphaModFix/>
          </a:blip>
          <a:srcRect b="29146" l="20164" r="25146" t="22469"/>
          <a:stretch/>
        </p:blipFill>
        <p:spPr>
          <a:xfrm>
            <a:off x="4664125" y="957727"/>
            <a:ext cx="4360750" cy="28935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grpSp>
        <p:nvGrpSpPr>
          <p:cNvPr id="585" name="Google Shape;585;p54"/>
          <p:cNvGrpSpPr/>
          <p:nvPr/>
        </p:nvGrpSpPr>
        <p:grpSpPr>
          <a:xfrm>
            <a:off x="311700" y="4500471"/>
            <a:ext cx="8520595" cy="572705"/>
            <a:chOff x="311700" y="4500471"/>
            <a:chExt cx="8520595" cy="572705"/>
          </a:xfrm>
        </p:grpSpPr>
        <p:pic>
          <p:nvPicPr>
            <p:cNvPr id="586" name="Google Shape;586;p5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87" name="Google Shape;587;p5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588" name="Google Shape;588;p54"/>
            <p:cNvGrpSpPr/>
            <p:nvPr/>
          </p:nvGrpSpPr>
          <p:grpSpPr>
            <a:xfrm>
              <a:off x="2976075" y="4602050"/>
              <a:ext cx="3191850" cy="369550"/>
              <a:chOff x="5640450" y="4688200"/>
              <a:chExt cx="3191850" cy="369550"/>
            </a:xfrm>
          </p:grpSpPr>
          <p:pic>
            <p:nvPicPr>
              <p:cNvPr id="589" name="Google Shape;589;p5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590" name="Google Shape;590;p5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591" name="Google Shape;591;p54" title="Navigation deck dimensions side view"/>
          <p:cNvPicPr preferRelativeResize="0"/>
          <p:nvPr/>
        </p:nvPicPr>
        <p:blipFill rotWithShape="1">
          <a:blip r:embed="rId6">
            <a:alphaModFix/>
          </a:blip>
          <a:srcRect b="26081" l="0" r="0" t="9518"/>
          <a:stretch/>
        </p:blipFill>
        <p:spPr>
          <a:xfrm>
            <a:off x="1444312" y="1115200"/>
            <a:ext cx="6255374" cy="30212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grpSp>
        <p:nvGrpSpPr>
          <p:cNvPr id="597" name="Google Shape;597;p55"/>
          <p:cNvGrpSpPr/>
          <p:nvPr/>
        </p:nvGrpSpPr>
        <p:grpSpPr>
          <a:xfrm>
            <a:off x="311700" y="4500471"/>
            <a:ext cx="8520595" cy="572705"/>
            <a:chOff x="311700" y="4500471"/>
            <a:chExt cx="8520595" cy="572705"/>
          </a:xfrm>
        </p:grpSpPr>
        <p:pic>
          <p:nvPicPr>
            <p:cNvPr id="598" name="Google Shape;598;p5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599" name="Google Shape;599;p5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00" name="Google Shape;600;p55"/>
            <p:cNvGrpSpPr/>
            <p:nvPr/>
          </p:nvGrpSpPr>
          <p:grpSpPr>
            <a:xfrm>
              <a:off x="2976075" y="4602050"/>
              <a:ext cx="3191850" cy="369550"/>
              <a:chOff x="5640450" y="4688200"/>
              <a:chExt cx="3191850" cy="369550"/>
            </a:xfrm>
          </p:grpSpPr>
          <p:pic>
            <p:nvPicPr>
              <p:cNvPr id="601" name="Google Shape;601;p5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02" name="Google Shape;602;p5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03" name="Google Shape;603;p55" title="Navigation deck dimensions top view"/>
          <p:cNvPicPr preferRelativeResize="0"/>
          <p:nvPr/>
        </p:nvPicPr>
        <p:blipFill rotWithShape="1">
          <a:blip r:embed="rId6">
            <a:alphaModFix/>
          </a:blip>
          <a:srcRect b="29147" l="18122" r="18243" t="19743"/>
          <a:stretch/>
        </p:blipFill>
        <p:spPr>
          <a:xfrm>
            <a:off x="1776715" y="1014738"/>
            <a:ext cx="5590572" cy="3367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the </a:t>
            </a:r>
            <a:r>
              <a:rPr lang="en"/>
              <a:t>ASR Craft</a:t>
            </a:r>
            <a:endParaRPr/>
          </a:p>
        </p:txBody>
      </p:sp>
      <p:sp>
        <p:nvSpPr>
          <p:cNvPr id="609" name="Google Shape;609;p56"/>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Wiring the boat</a:t>
            </a:r>
            <a:endParaRPr>
              <a:solidFill>
                <a:schemeClr val="dk1"/>
              </a:solidFill>
            </a:endParaRPr>
          </a:p>
        </p:txBody>
      </p:sp>
      <p:grpSp>
        <p:nvGrpSpPr>
          <p:cNvPr id="610" name="Google Shape;610;p56"/>
          <p:cNvGrpSpPr/>
          <p:nvPr/>
        </p:nvGrpSpPr>
        <p:grpSpPr>
          <a:xfrm>
            <a:off x="311700" y="4500471"/>
            <a:ext cx="8520595" cy="572705"/>
            <a:chOff x="311700" y="4500471"/>
            <a:chExt cx="8520595" cy="572705"/>
          </a:xfrm>
        </p:grpSpPr>
        <p:pic>
          <p:nvPicPr>
            <p:cNvPr id="611" name="Google Shape;611;p5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12" name="Google Shape;612;p5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13" name="Google Shape;613;p56"/>
            <p:cNvGrpSpPr/>
            <p:nvPr/>
          </p:nvGrpSpPr>
          <p:grpSpPr>
            <a:xfrm>
              <a:off x="2976075" y="4602050"/>
              <a:ext cx="3191850" cy="369550"/>
              <a:chOff x="5640450" y="4688200"/>
              <a:chExt cx="3191850" cy="369550"/>
            </a:xfrm>
          </p:grpSpPr>
          <p:pic>
            <p:nvPicPr>
              <p:cNvPr id="614" name="Google Shape;614;p5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15" name="Google Shape;615;p5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16" name="Google Shape;616;p56" title="Example of completed craft"/>
          <p:cNvPicPr preferRelativeResize="0"/>
          <p:nvPr/>
        </p:nvPicPr>
        <p:blipFill rotWithShape="1">
          <a:blip r:embed="rId6">
            <a:alphaModFix/>
          </a:blip>
          <a:srcRect b="6472" l="0" r="0" t="0"/>
          <a:stretch/>
        </p:blipFill>
        <p:spPr>
          <a:xfrm>
            <a:off x="2870797" y="1104600"/>
            <a:ext cx="3402404" cy="238674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Part 2 </a:t>
            </a:r>
            <a:br>
              <a:rPr lang="en"/>
            </a:br>
            <a:r>
              <a:rPr lang="en" sz="3333"/>
              <a:t>Wiring the Boat</a:t>
            </a:r>
            <a:endParaRPr sz="3333"/>
          </a:p>
        </p:txBody>
      </p:sp>
      <p:grpSp>
        <p:nvGrpSpPr>
          <p:cNvPr id="622" name="Google Shape;622;p57"/>
          <p:cNvGrpSpPr/>
          <p:nvPr/>
        </p:nvGrpSpPr>
        <p:grpSpPr>
          <a:xfrm>
            <a:off x="311695" y="-8"/>
            <a:ext cx="8832305" cy="4941758"/>
            <a:chOff x="311695" y="-8"/>
            <a:chExt cx="8832305" cy="4941758"/>
          </a:xfrm>
        </p:grpSpPr>
        <p:pic>
          <p:nvPicPr>
            <p:cNvPr id="623" name="Google Shape;623;p57"/>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624" name="Google Shape;624;p57"/>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625" name="Google Shape;625;p57"/>
            <p:cNvGrpSpPr/>
            <p:nvPr/>
          </p:nvGrpSpPr>
          <p:grpSpPr>
            <a:xfrm>
              <a:off x="5559900" y="3942850"/>
              <a:ext cx="3584100" cy="998900"/>
              <a:chOff x="5827475" y="4141275"/>
              <a:chExt cx="3584100" cy="998900"/>
            </a:xfrm>
          </p:grpSpPr>
          <p:sp>
            <p:nvSpPr>
              <p:cNvPr id="626" name="Google Shape;626;p57"/>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627" name="Google Shape;627;p57"/>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2: </a:t>
            </a:r>
            <a:r>
              <a:rPr lang="en"/>
              <a:t>Wiring the Boat</a:t>
            </a:r>
            <a:endParaRPr/>
          </a:p>
        </p:txBody>
      </p:sp>
      <p:sp>
        <p:nvSpPr>
          <p:cNvPr id="633" name="Google Shape;633;p58"/>
          <p:cNvSpPr txBox="1"/>
          <p:nvPr>
            <p:ph idx="1" type="body"/>
          </p:nvPr>
        </p:nvSpPr>
        <p:spPr>
          <a:xfrm>
            <a:off x="311700" y="1152475"/>
            <a:ext cx="4341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The ASR Craft runs on a standard battery pack for radio controlled model cars and boats. Any voltage between 7.2 - 12 volts will be appropriate.</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The craft will require a fuse and an on / off switch.</a:t>
            </a:r>
            <a:endParaRPr>
              <a:solidFill>
                <a:schemeClr val="dk1"/>
              </a:solidFill>
            </a:endParaRPr>
          </a:p>
        </p:txBody>
      </p:sp>
      <p:grpSp>
        <p:nvGrpSpPr>
          <p:cNvPr id="634" name="Google Shape;634;p58"/>
          <p:cNvGrpSpPr/>
          <p:nvPr/>
        </p:nvGrpSpPr>
        <p:grpSpPr>
          <a:xfrm>
            <a:off x="311700" y="4500471"/>
            <a:ext cx="8520595" cy="572705"/>
            <a:chOff x="311700" y="4500471"/>
            <a:chExt cx="8520595" cy="572705"/>
          </a:xfrm>
        </p:grpSpPr>
        <p:pic>
          <p:nvPicPr>
            <p:cNvPr id="635" name="Google Shape;635;p5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36" name="Google Shape;636;p5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37" name="Google Shape;637;p58"/>
            <p:cNvGrpSpPr/>
            <p:nvPr/>
          </p:nvGrpSpPr>
          <p:grpSpPr>
            <a:xfrm>
              <a:off x="2976075" y="4602050"/>
              <a:ext cx="3191850" cy="369550"/>
              <a:chOff x="5640450" y="4688200"/>
              <a:chExt cx="3191850" cy="369550"/>
            </a:xfrm>
          </p:grpSpPr>
          <p:pic>
            <p:nvPicPr>
              <p:cNvPr id="638" name="Google Shape;638;p5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39" name="Google Shape;639;p5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40" name="Google Shape;640;p58" title="Rear view of craft"/>
          <p:cNvPicPr preferRelativeResize="0"/>
          <p:nvPr/>
        </p:nvPicPr>
        <p:blipFill rotWithShape="1">
          <a:blip r:embed="rId6">
            <a:alphaModFix/>
          </a:blip>
          <a:srcRect b="12411" l="0" r="0" t="0"/>
          <a:stretch/>
        </p:blipFill>
        <p:spPr>
          <a:xfrm>
            <a:off x="6101925" y="836675"/>
            <a:ext cx="2602598" cy="30395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2: Wiring the Boat</a:t>
            </a:r>
            <a:endParaRPr/>
          </a:p>
        </p:txBody>
      </p:sp>
      <p:sp>
        <p:nvSpPr>
          <p:cNvPr id="646" name="Google Shape;646;p59"/>
          <p:cNvSpPr txBox="1"/>
          <p:nvPr>
            <p:ph idx="1" type="body"/>
          </p:nvPr>
        </p:nvSpPr>
        <p:spPr>
          <a:xfrm>
            <a:off x="311700" y="1050900"/>
            <a:ext cx="4884900" cy="3549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All wires are common 16 gauge automotive type wires.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As shown on the right, the 10 amp fuse will protect the craft by </a:t>
            </a:r>
            <a:r>
              <a:rPr lang="en">
                <a:solidFill>
                  <a:schemeClr val="dk1"/>
                </a:solidFill>
              </a:rPr>
              <a:t>opening</a:t>
            </a:r>
            <a:r>
              <a:rPr lang="en">
                <a:solidFill>
                  <a:schemeClr val="dk1"/>
                </a:solidFill>
              </a:rPr>
              <a:t> the circuit if something goes wrong.</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switch will provide a means of turning the craft on and off.</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Note the two wires that split off to feed the relay shield. More about this when we wire the Arduino in the next section.</a:t>
            </a:r>
            <a:endParaRPr>
              <a:solidFill>
                <a:schemeClr val="dk1"/>
              </a:solidFill>
            </a:endParaRPr>
          </a:p>
        </p:txBody>
      </p:sp>
      <p:grpSp>
        <p:nvGrpSpPr>
          <p:cNvPr id="647" name="Google Shape;647;p59"/>
          <p:cNvGrpSpPr/>
          <p:nvPr/>
        </p:nvGrpSpPr>
        <p:grpSpPr>
          <a:xfrm>
            <a:off x="311700" y="4500471"/>
            <a:ext cx="8520595" cy="572705"/>
            <a:chOff x="311700" y="4500471"/>
            <a:chExt cx="8520595" cy="572705"/>
          </a:xfrm>
        </p:grpSpPr>
        <p:pic>
          <p:nvPicPr>
            <p:cNvPr id="648" name="Google Shape;648;p5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49" name="Google Shape;649;p5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50" name="Google Shape;650;p59"/>
            <p:cNvGrpSpPr/>
            <p:nvPr/>
          </p:nvGrpSpPr>
          <p:grpSpPr>
            <a:xfrm>
              <a:off x="2976075" y="4602050"/>
              <a:ext cx="3191850" cy="369550"/>
              <a:chOff x="5640450" y="4688200"/>
              <a:chExt cx="3191850" cy="369550"/>
            </a:xfrm>
          </p:grpSpPr>
          <p:pic>
            <p:nvPicPr>
              <p:cNvPr id="651" name="Google Shape;651;p5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52" name="Google Shape;652;p5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53" name="Google Shape;653;p59" title="Wiring diagram for battery, fuse, switch and Arduino"/>
          <p:cNvPicPr preferRelativeResize="0"/>
          <p:nvPr/>
        </p:nvPicPr>
        <p:blipFill rotWithShape="1">
          <a:blip r:embed="rId6">
            <a:alphaModFix/>
          </a:blip>
          <a:srcRect b="6331" l="29693" r="3803" t="0"/>
          <a:stretch/>
        </p:blipFill>
        <p:spPr>
          <a:xfrm>
            <a:off x="5309001" y="568725"/>
            <a:ext cx="3722076" cy="39317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2: Wiring the Boat</a:t>
            </a:r>
            <a:endParaRPr/>
          </a:p>
        </p:txBody>
      </p:sp>
      <p:grpSp>
        <p:nvGrpSpPr>
          <p:cNvPr id="659" name="Google Shape;659;p60"/>
          <p:cNvGrpSpPr/>
          <p:nvPr/>
        </p:nvGrpSpPr>
        <p:grpSpPr>
          <a:xfrm>
            <a:off x="311700" y="4500471"/>
            <a:ext cx="8520595" cy="572705"/>
            <a:chOff x="311700" y="4500471"/>
            <a:chExt cx="8520595" cy="572705"/>
          </a:xfrm>
        </p:grpSpPr>
        <p:pic>
          <p:nvPicPr>
            <p:cNvPr id="660" name="Google Shape;660;p6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61" name="Google Shape;661;p6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62" name="Google Shape;662;p60"/>
            <p:cNvGrpSpPr/>
            <p:nvPr/>
          </p:nvGrpSpPr>
          <p:grpSpPr>
            <a:xfrm>
              <a:off x="2976075" y="4602050"/>
              <a:ext cx="3191850" cy="369550"/>
              <a:chOff x="5640450" y="4688200"/>
              <a:chExt cx="3191850" cy="369550"/>
            </a:xfrm>
          </p:grpSpPr>
          <p:pic>
            <p:nvPicPr>
              <p:cNvPr id="663" name="Google Shape;663;p6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64" name="Google Shape;664;p6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65" name="Google Shape;665;p60" title="Lower hull showing battery, fuse and switch"/>
          <p:cNvPicPr preferRelativeResize="0"/>
          <p:nvPr/>
        </p:nvPicPr>
        <p:blipFill>
          <a:blip r:embed="rId6">
            <a:alphaModFix/>
          </a:blip>
          <a:stretch>
            <a:fillRect/>
          </a:stretch>
        </p:blipFill>
        <p:spPr>
          <a:xfrm>
            <a:off x="2250163" y="1017725"/>
            <a:ext cx="4643676" cy="34827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2: Wiring the Boat</a:t>
            </a:r>
            <a:endParaRPr/>
          </a:p>
        </p:txBody>
      </p:sp>
      <p:sp>
        <p:nvSpPr>
          <p:cNvPr id="671" name="Google Shape;671;p61"/>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Wiring the Arduino</a:t>
            </a:r>
            <a:endParaRPr>
              <a:solidFill>
                <a:schemeClr val="dk1"/>
              </a:solidFill>
            </a:endParaRPr>
          </a:p>
        </p:txBody>
      </p:sp>
      <p:grpSp>
        <p:nvGrpSpPr>
          <p:cNvPr id="672" name="Google Shape;672;p61"/>
          <p:cNvGrpSpPr/>
          <p:nvPr/>
        </p:nvGrpSpPr>
        <p:grpSpPr>
          <a:xfrm>
            <a:off x="311700" y="4500471"/>
            <a:ext cx="8520595" cy="572705"/>
            <a:chOff x="311700" y="4500471"/>
            <a:chExt cx="8520595" cy="572705"/>
          </a:xfrm>
        </p:grpSpPr>
        <p:pic>
          <p:nvPicPr>
            <p:cNvPr id="673" name="Google Shape;673;p6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74" name="Google Shape;674;p6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75" name="Google Shape;675;p61"/>
            <p:cNvGrpSpPr/>
            <p:nvPr/>
          </p:nvGrpSpPr>
          <p:grpSpPr>
            <a:xfrm>
              <a:off x="2976075" y="4602050"/>
              <a:ext cx="3191850" cy="369550"/>
              <a:chOff x="5640450" y="4688200"/>
              <a:chExt cx="3191850" cy="369550"/>
            </a:xfrm>
          </p:grpSpPr>
          <p:pic>
            <p:nvPicPr>
              <p:cNvPr id="676" name="Google Shape;676;p6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677" name="Google Shape;677;p6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678" name="Google Shape;678;p61" title="Example of completed craft"/>
          <p:cNvPicPr preferRelativeResize="0"/>
          <p:nvPr/>
        </p:nvPicPr>
        <p:blipFill rotWithShape="1">
          <a:blip r:embed="rId6">
            <a:alphaModFix/>
          </a:blip>
          <a:srcRect b="6942" l="0" r="0" t="0"/>
          <a:stretch/>
        </p:blipFill>
        <p:spPr>
          <a:xfrm>
            <a:off x="2846875" y="1170125"/>
            <a:ext cx="3450255" cy="2408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Prior Knowledge and Related Resources</a:t>
            </a:r>
            <a:endParaRPr/>
          </a:p>
        </p:txBody>
      </p:sp>
      <p:sp>
        <p:nvSpPr>
          <p:cNvPr id="102" name="Google Shape;102;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Skills required:</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Basic woodworking skills to build the craft and apply finish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Basic electrical and soldering skills for wiring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Very basic coding skills to install provided code onto the Arduino</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Basic “tinkering” skills to adjust sensors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Optional skills to enhance the project:</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Advanced coding skills if choosing to alter the provided code to enhance the ASR Craft’s performance</a:t>
            </a:r>
            <a:endParaRPr>
              <a:solidFill>
                <a:schemeClr val="dk1"/>
              </a:solidFill>
            </a:endParaRPr>
          </a:p>
        </p:txBody>
      </p:sp>
      <p:grpSp>
        <p:nvGrpSpPr>
          <p:cNvPr id="103" name="Google Shape;103;p17"/>
          <p:cNvGrpSpPr/>
          <p:nvPr/>
        </p:nvGrpSpPr>
        <p:grpSpPr>
          <a:xfrm>
            <a:off x="311700" y="4500471"/>
            <a:ext cx="8520595" cy="572705"/>
            <a:chOff x="311700" y="4500471"/>
            <a:chExt cx="8520595" cy="572705"/>
          </a:xfrm>
        </p:grpSpPr>
        <p:pic>
          <p:nvPicPr>
            <p:cNvPr id="104" name="Google Shape;104;p1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5" name="Google Shape;105;p1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6" name="Google Shape;106;p17"/>
            <p:cNvGrpSpPr/>
            <p:nvPr/>
          </p:nvGrpSpPr>
          <p:grpSpPr>
            <a:xfrm>
              <a:off x="2976075" y="4602050"/>
              <a:ext cx="3191850" cy="369550"/>
              <a:chOff x="5640450" y="4688200"/>
              <a:chExt cx="3191850" cy="369550"/>
            </a:xfrm>
          </p:grpSpPr>
          <p:pic>
            <p:nvPicPr>
              <p:cNvPr id="107" name="Google Shape;107;p1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8" name="Google Shape;108;p1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6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Part 3 </a:t>
            </a:r>
            <a:br>
              <a:rPr lang="en"/>
            </a:br>
            <a:r>
              <a:rPr lang="en" sz="3333"/>
              <a:t>Wiring the Arduino</a:t>
            </a:r>
            <a:endParaRPr sz="3333"/>
          </a:p>
        </p:txBody>
      </p:sp>
      <p:grpSp>
        <p:nvGrpSpPr>
          <p:cNvPr id="684" name="Google Shape;684;p62"/>
          <p:cNvGrpSpPr/>
          <p:nvPr/>
        </p:nvGrpSpPr>
        <p:grpSpPr>
          <a:xfrm>
            <a:off x="311695" y="-8"/>
            <a:ext cx="8832305" cy="4941758"/>
            <a:chOff x="311695" y="-8"/>
            <a:chExt cx="8832305" cy="4941758"/>
          </a:xfrm>
        </p:grpSpPr>
        <p:pic>
          <p:nvPicPr>
            <p:cNvPr id="685" name="Google Shape;685;p62"/>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686" name="Google Shape;686;p62"/>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687" name="Google Shape;687;p62"/>
            <p:cNvGrpSpPr/>
            <p:nvPr/>
          </p:nvGrpSpPr>
          <p:grpSpPr>
            <a:xfrm>
              <a:off x="5559900" y="3942850"/>
              <a:ext cx="3584100" cy="998900"/>
              <a:chOff x="5827475" y="4141275"/>
              <a:chExt cx="3584100" cy="998900"/>
            </a:xfrm>
          </p:grpSpPr>
          <p:sp>
            <p:nvSpPr>
              <p:cNvPr id="688" name="Google Shape;688;p62"/>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689" name="Google Shape;689;p62"/>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3"/>
          <p:cNvSpPr txBox="1"/>
          <p:nvPr>
            <p:ph type="title"/>
          </p:nvPr>
        </p:nvSpPr>
        <p:spPr>
          <a:xfrm>
            <a:off x="311700" y="349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a:t>
            </a:r>
            <a:r>
              <a:rPr lang="en"/>
              <a:t>Part 3: Wiring the Arduino</a:t>
            </a:r>
            <a:endParaRPr/>
          </a:p>
        </p:txBody>
      </p:sp>
      <p:sp>
        <p:nvSpPr>
          <p:cNvPr id="695" name="Google Shape;695;p63"/>
          <p:cNvSpPr txBox="1"/>
          <p:nvPr>
            <p:ph idx="1" type="body"/>
          </p:nvPr>
        </p:nvSpPr>
        <p:spPr>
          <a:xfrm>
            <a:off x="311700" y="1152475"/>
            <a:ext cx="38277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Using jumper wires make the following connections from the Arduino to the relay shield</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VCC pin on relay shield to 5V pin on Arduino - this powers the relay shield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GND pin on relay shield to GND pin on Arduino - this grounds the relay shield</a:t>
            </a:r>
            <a:endParaRPr>
              <a:solidFill>
                <a:schemeClr val="dk1"/>
              </a:solidFill>
            </a:endParaRPr>
          </a:p>
        </p:txBody>
      </p:sp>
      <p:grpSp>
        <p:nvGrpSpPr>
          <p:cNvPr id="696" name="Google Shape;696;p63"/>
          <p:cNvGrpSpPr/>
          <p:nvPr/>
        </p:nvGrpSpPr>
        <p:grpSpPr>
          <a:xfrm>
            <a:off x="311700" y="4500471"/>
            <a:ext cx="8520595" cy="572705"/>
            <a:chOff x="311700" y="4500471"/>
            <a:chExt cx="8520595" cy="572705"/>
          </a:xfrm>
        </p:grpSpPr>
        <p:pic>
          <p:nvPicPr>
            <p:cNvPr id="697" name="Google Shape;697;p6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698" name="Google Shape;698;p6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699" name="Google Shape;699;p63"/>
            <p:cNvGrpSpPr/>
            <p:nvPr/>
          </p:nvGrpSpPr>
          <p:grpSpPr>
            <a:xfrm>
              <a:off x="2976075" y="4602050"/>
              <a:ext cx="3191850" cy="369550"/>
              <a:chOff x="5640450" y="4688200"/>
              <a:chExt cx="3191850" cy="369550"/>
            </a:xfrm>
          </p:grpSpPr>
          <p:pic>
            <p:nvPicPr>
              <p:cNvPr id="700" name="Google Shape;700;p6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01" name="Google Shape;701;p6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02" name="Google Shape;702;p63" title="Wiring diagram between Arduino and relay shield"/>
          <p:cNvPicPr preferRelativeResize="0"/>
          <p:nvPr/>
        </p:nvPicPr>
        <p:blipFill rotWithShape="1">
          <a:blip r:embed="rId6">
            <a:alphaModFix/>
          </a:blip>
          <a:srcRect b="0" l="7141" r="4253" t="5240"/>
          <a:stretch/>
        </p:blipFill>
        <p:spPr>
          <a:xfrm>
            <a:off x="4280925" y="734150"/>
            <a:ext cx="4780925" cy="38347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64"/>
          <p:cNvSpPr txBox="1"/>
          <p:nvPr>
            <p:ph type="title"/>
          </p:nvPr>
        </p:nvSpPr>
        <p:spPr>
          <a:xfrm>
            <a:off x="311700" y="327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 3: Wiring the Arduino</a:t>
            </a:r>
            <a:endParaRPr/>
          </a:p>
        </p:txBody>
      </p:sp>
      <p:sp>
        <p:nvSpPr>
          <p:cNvPr id="708" name="Google Shape;708;p64"/>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Using jumper wires make the following connections from the Arduino to the relay shield</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IN1 pin on relay shield to pin 45 on Arduino - this is how Arduino will turn on right motor forward relay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IN2 pin on relay shield to pin 47 on Arduino - this is how Arduino will turn on right motor reverse relay</a:t>
            </a:r>
            <a:endParaRPr>
              <a:solidFill>
                <a:schemeClr val="dk1"/>
              </a:solidFill>
            </a:endParaRPr>
          </a:p>
        </p:txBody>
      </p:sp>
      <p:grpSp>
        <p:nvGrpSpPr>
          <p:cNvPr id="709" name="Google Shape;709;p64"/>
          <p:cNvGrpSpPr/>
          <p:nvPr/>
        </p:nvGrpSpPr>
        <p:grpSpPr>
          <a:xfrm>
            <a:off x="311700" y="4500471"/>
            <a:ext cx="8520595" cy="572705"/>
            <a:chOff x="311700" y="4500471"/>
            <a:chExt cx="8520595" cy="572705"/>
          </a:xfrm>
        </p:grpSpPr>
        <p:pic>
          <p:nvPicPr>
            <p:cNvPr id="710" name="Google Shape;710;p6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11" name="Google Shape;711;p6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12" name="Google Shape;712;p64"/>
            <p:cNvGrpSpPr/>
            <p:nvPr/>
          </p:nvGrpSpPr>
          <p:grpSpPr>
            <a:xfrm>
              <a:off x="2976075" y="4602050"/>
              <a:ext cx="3191850" cy="369550"/>
              <a:chOff x="5640450" y="4688200"/>
              <a:chExt cx="3191850" cy="369550"/>
            </a:xfrm>
          </p:grpSpPr>
          <p:pic>
            <p:nvPicPr>
              <p:cNvPr id="713" name="Google Shape;713;p6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14" name="Google Shape;714;p6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15" name="Google Shape;715;p64" title="Wiring diagram between Arduino and relay shield"/>
          <p:cNvPicPr preferRelativeResize="0"/>
          <p:nvPr/>
        </p:nvPicPr>
        <p:blipFill rotWithShape="1">
          <a:blip r:embed="rId6">
            <a:alphaModFix/>
          </a:blip>
          <a:srcRect b="0" l="7141" r="4253" t="5240"/>
          <a:stretch/>
        </p:blipFill>
        <p:spPr>
          <a:xfrm>
            <a:off x="4312875" y="741300"/>
            <a:ext cx="4748976" cy="38091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65"/>
          <p:cNvSpPr txBox="1"/>
          <p:nvPr>
            <p:ph type="title"/>
          </p:nvPr>
        </p:nvSpPr>
        <p:spPr>
          <a:xfrm>
            <a:off x="311700" y="3385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a:t>
            </a:r>
            <a:r>
              <a:rPr lang="en"/>
              <a:t>Part 3: Wiring the Arduino</a:t>
            </a:r>
            <a:endParaRPr/>
          </a:p>
        </p:txBody>
      </p:sp>
      <p:sp>
        <p:nvSpPr>
          <p:cNvPr id="721" name="Google Shape;721;p65"/>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Using jumper wires make the following connections from the Arduino to the relay shield</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IN3 pin on relay shield to pin 49 on Arduino - this is how Arduino will turn on left motor forward relay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IN4 pin on relay shield to pin 51 on Arduino - this is how Arduino will turn on left motor reverse relay</a:t>
            </a:r>
            <a:endParaRPr>
              <a:solidFill>
                <a:schemeClr val="dk1"/>
              </a:solidFill>
            </a:endParaRPr>
          </a:p>
        </p:txBody>
      </p:sp>
      <p:grpSp>
        <p:nvGrpSpPr>
          <p:cNvPr id="722" name="Google Shape;722;p65"/>
          <p:cNvGrpSpPr/>
          <p:nvPr/>
        </p:nvGrpSpPr>
        <p:grpSpPr>
          <a:xfrm>
            <a:off x="311700" y="4500471"/>
            <a:ext cx="8520595" cy="572705"/>
            <a:chOff x="311700" y="4500471"/>
            <a:chExt cx="8520595" cy="572705"/>
          </a:xfrm>
        </p:grpSpPr>
        <p:pic>
          <p:nvPicPr>
            <p:cNvPr id="723" name="Google Shape;723;p6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24" name="Google Shape;724;p6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25" name="Google Shape;725;p65"/>
            <p:cNvGrpSpPr/>
            <p:nvPr/>
          </p:nvGrpSpPr>
          <p:grpSpPr>
            <a:xfrm>
              <a:off x="2976075" y="4602050"/>
              <a:ext cx="3191850" cy="369550"/>
              <a:chOff x="5640450" y="4688200"/>
              <a:chExt cx="3191850" cy="369550"/>
            </a:xfrm>
          </p:grpSpPr>
          <p:pic>
            <p:nvPicPr>
              <p:cNvPr id="726" name="Google Shape;726;p6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27" name="Google Shape;727;p6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28" name="Google Shape;728;p65" title="Wiring diagram between Arduino and relay shield"/>
          <p:cNvPicPr preferRelativeResize="0"/>
          <p:nvPr/>
        </p:nvPicPr>
        <p:blipFill rotWithShape="1">
          <a:blip r:embed="rId6">
            <a:alphaModFix/>
          </a:blip>
          <a:srcRect b="0" l="7141" r="4253" t="5240"/>
          <a:stretch/>
        </p:blipFill>
        <p:spPr>
          <a:xfrm>
            <a:off x="4376775" y="725550"/>
            <a:ext cx="4706376" cy="37749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66"/>
          <p:cNvSpPr txBox="1"/>
          <p:nvPr>
            <p:ph type="title"/>
          </p:nvPr>
        </p:nvSpPr>
        <p:spPr>
          <a:xfrm>
            <a:off x="311700" y="3385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a:t>
            </a:r>
            <a:r>
              <a:rPr lang="en"/>
              <a:t>Part 3: Wiring the Arduino</a:t>
            </a:r>
            <a:endParaRPr/>
          </a:p>
        </p:txBody>
      </p:sp>
      <p:sp>
        <p:nvSpPr>
          <p:cNvPr id="734" name="Google Shape;734;p66"/>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Using standard 16 gauge automotive wire, connect the center terminal of the bottom relay to one side of the right motor.</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Connect the center terminal of the second from bottom relay to the other side of the right motor.</a:t>
            </a:r>
            <a:endParaRPr>
              <a:solidFill>
                <a:schemeClr val="dk1"/>
              </a:solidFill>
            </a:endParaRPr>
          </a:p>
        </p:txBody>
      </p:sp>
      <p:grpSp>
        <p:nvGrpSpPr>
          <p:cNvPr id="735" name="Google Shape;735;p66"/>
          <p:cNvGrpSpPr/>
          <p:nvPr/>
        </p:nvGrpSpPr>
        <p:grpSpPr>
          <a:xfrm>
            <a:off x="311700" y="4500471"/>
            <a:ext cx="8520595" cy="572705"/>
            <a:chOff x="311700" y="4500471"/>
            <a:chExt cx="8520595" cy="572705"/>
          </a:xfrm>
        </p:grpSpPr>
        <p:pic>
          <p:nvPicPr>
            <p:cNvPr id="736" name="Google Shape;736;p6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37" name="Google Shape;737;p6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38" name="Google Shape;738;p66"/>
            <p:cNvGrpSpPr/>
            <p:nvPr/>
          </p:nvGrpSpPr>
          <p:grpSpPr>
            <a:xfrm>
              <a:off x="2976075" y="4602050"/>
              <a:ext cx="3191850" cy="369550"/>
              <a:chOff x="5640450" y="4688200"/>
              <a:chExt cx="3191850" cy="369550"/>
            </a:xfrm>
          </p:grpSpPr>
          <p:pic>
            <p:nvPicPr>
              <p:cNvPr id="739" name="Google Shape;739;p6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40" name="Google Shape;740;p6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41" name="Google Shape;741;p66" title="Wiring between relay shield and drive motors"/>
          <p:cNvPicPr preferRelativeResize="0"/>
          <p:nvPr/>
        </p:nvPicPr>
        <p:blipFill rotWithShape="1">
          <a:blip r:embed="rId6">
            <a:alphaModFix/>
          </a:blip>
          <a:srcRect b="0" l="20102" r="0" t="9755"/>
          <a:stretch/>
        </p:blipFill>
        <p:spPr>
          <a:xfrm>
            <a:off x="4648055" y="751075"/>
            <a:ext cx="4246320" cy="35969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67"/>
          <p:cNvSpPr txBox="1"/>
          <p:nvPr>
            <p:ph type="title"/>
          </p:nvPr>
        </p:nvSpPr>
        <p:spPr>
          <a:xfrm>
            <a:off x="311700" y="3172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a:t>
            </a:r>
            <a:r>
              <a:rPr lang="en"/>
              <a:t>Part 3: Wiring the Arduino</a:t>
            </a:r>
            <a:endParaRPr/>
          </a:p>
        </p:txBody>
      </p:sp>
      <p:sp>
        <p:nvSpPr>
          <p:cNvPr id="747" name="Google Shape;747;p67"/>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Connect the center terminal of the top relay to one side of the left motor.</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Connect the center terminal of the second from top relay to the other side of the left motor.</a:t>
            </a:r>
            <a:endParaRPr>
              <a:solidFill>
                <a:schemeClr val="dk1"/>
              </a:solidFill>
            </a:endParaRPr>
          </a:p>
        </p:txBody>
      </p:sp>
      <p:grpSp>
        <p:nvGrpSpPr>
          <p:cNvPr id="748" name="Google Shape;748;p67"/>
          <p:cNvGrpSpPr/>
          <p:nvPr/>
        </p:nvGrpSpPr>
        <p:grpSpPr>
          <a:xfrm>
            <a:off x="311700" y="4500471"/>
            <a:ext cx="8520595" cy="572705"/>
            <a:chOff x="311700" y="4500471"/>
            <a:chExt cx="8520595" cy="572705"/>
          </a:xfrm>
        </p:grpSpPr>
        <p:pic>
          <p:nvPicPr>
            <p:cNvPr id="749" name="Google Shape;749;p6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50" name="Google Shape;750;p6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51" name="Google Shape;751;p67"/>
            <p:cNvGrpSpPr/>
            <p:nvPr/>
          </p:nvGrpSpPr>
          <p:grpSpPr>
            <a:xfrm>
              <a:off x="2976075" y="4602050"/>
              <a:ext cx="3191850" cy="369550"/>
              <a:chOff x="5640450" y="4688200"/>
              <a:chExt cx="3191850" cy="369550"/>
            </a:xfrm>
          </p:grpSpPr>
          <p:pic>
            <p:nvPicPr>
              <p:cNvPr id="752" name="Google Shape;752;p6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53" name="Google Shape;753;p6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54" name="Google Shape;754;p67" title="Wiring between relay shield and drive motors"/>
          <p:cNvPicPr preferRelativeResize="0"/>
          <p:nvPr/>
        </p:nvPicPr>
        <p:blipFill rotWithShape="1">
          <a:blip r:embed="rId6">
            <a:alphaModFix/>
          </a:blip>
          <a:srcRect b="0" l="20102" r="0" t="9755"/>
          <a:stretch/>
        </p:blipFill>
        <p:spPr>
          <a:xfrm>
            <a:off x="4648055" y="751075"/>
            <a:ext cx="4246320" cy="359699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68"/>
          <p:cNvSpPr txBox="1"/>
          <p:nvPr>
            <p:ph type="title"/>
          </p:nvPr>
        </p:nvSpPr>
        <p:spPr>
          <a:xfrm>
            <a:off x="311700" y="327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a:t>
            </a:r>
            <a:r>
              <a:rPr lang="en"/>
              <a:t>Part 3: Wiring the Arduino</a:t>
            </a:r>
            <a:endParaRPr/>
          </a:p>
        </p:txBody>
      </p:sp>
      <p:sp>
        <p:nvSpPr>
          <p:cNvPr id="760" name="Google Shape;760;p68"/>
          <p:cNvSpPr txBox="1"/>
          <p:nvPr>
            <p:ph idx="1" type="body"/>
          </p:nvPr>
        </p:nvSpPr>
        <p:spPr>
          <a:xfrm>
            <a:off x="311700" y="1017725"/>
            <a:ext cx="3827700" cy="359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Connect the top terminal on each individual relay to battery+ as shown</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Connect the bottom terminal of each individual relay battery- as shown</a:t>
            </a:r>
            <a:endParaRPr>
              <a:solidFill>
                <a:schemeClr val="dk1"/>
              </a:solidFill>
            </a:endParaRPr>
          </a:p>
        </p:txBody>
      </p:sp>
      <p:grpSp>
        <p:nvGrpSpPr>
          <p:cNvPr id="761" name="Google Shape;761;p68"/>
          <p:cNvGrpSpPr/>
          <p:nvPr/>
        </p:nvGrpSpPr>
        <p:grpSpPr>
          <a:xfrm>
            <a:off x="311700" y="4500471"/>
            <a:ext cx="8520595" cy="572705"/>
            <a:chOff x="311700" y="4500471"/>
            <a:chExt cx="8520595" cy="572705"/>
          </a:xfrm>
        </p:grpSpPr>
        <p:pic>
          <p:nvPicPr>
            <p:cNvPr id="762" name="Google Shape;762;p6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63" name="Google Shape;763;p6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64" name="Google Shape;764;p68"/>
            <p:cNvGrpSpPr/>
            <p:nvPr/>
          </p:nvGrpSpPr>
          <p:grpSpPr>
            <a:xfrm>
              <a:off x="2976075" y="4602050"/>
              <a:ext cx="3191850" cy="369550"/>
              <a:chOff x="5640450" y="4688200"/>
              <a:chExt cx="3191850" cy="369550"/>
            </a:xfrm>
          </p:grpSpPr>
          <p:pic>
            <p:nvPicPr>
              <p:cNvPr id="765" name="Google Shape;765;p6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66" name="Google Shape;766;p6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67" name="Google Shape;767;p68" title="Wiring between relay shield and drive motors"/>
          <p:cNvPicPr preferRelativeResize="0"/>
          <p:nvPr/>
        </p:nvPicPr>
        <p:blipFill rotWithShape="1">
          <a:blip r:embed="rId6">
            <a:alphaModFix/>
          </a:blip>
          <a:srcRect b="0" l="20102" r="0" t="9755"/>
          <a:stretch/>
        </p:blipFill>
        <p:spPr>
          <a:xfrm>
            <a:off x="4648055" y="751075"/>
            <a:ext cx="4246320" cy="359699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69"/>
          <p:cNvSpPr txBox="1"/>
          <p:nvPr>
            <p:ph type="title"/>
          </p:nvPr>
        </p:nvSpPr>
        <p:spPr>
          <a:xfrm>
            <a:off x="311700" y="349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a:t>
            </a:r>
            <a:r>
              <a:rPr lang="en"/>
              <a:t>Part 3: Wiring the Arduino</a:t>
            </a:r>
            <a:endParaRPr/>
          </a:p>
        </p:txBody>
      </p:sp>
      <p:sp>
        <p:nvSpPr>
          <p:cNvPr id="773" name="Google Shape;773;p69"/>
          <p:cNvSpPr txBox="1"/>
          <p:nvPr>
            <p:ph idx="1" type="body"/>
          </p:nvPr>
        </p:nvSpPr>
        <p:spPr>
          <a:xfrm>
            <a:off x="202325" y="1017725"/>
            <a:ext cx="4427100" cy="3827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Next we have to connect the sensors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Using jumper wires make the following connections from the Arduino to the front sensor</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Arduino pin 37 to front sensor + pin - this is how Arduino power sensor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Arduino pin 39 to front sensor signal pin - this is how Arduino receive signal from the sensor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Arduino pin 41 to front sensor - pin - this is how Arduino ground sensor</a:t>
            </a:r>
            <a:endParaRPr>
              <a:solidFill>
                <a:schemeClr val="dk1"/>
              </a:solidFill>
            </a:endParaRPr>
          </a:p>
        </p:txBody>
      </p:sp>
      <p:grpSp>
        <p:nvGrpSpPr>
          <p:cNvPr id="774" name="Google Shape;774;p69"/>
          <p:cNvGrpSpPr/>
          <p:nvPr/>
        </p:nvGrpSpPr>
        <p:grpSpPr>
          <a:xfrm>
            <a:off x="311700" y="4500471"/>
            <a:ext cx="8520595" cy="572705"/>
            <a:chOff x="311700" y="4500471"/>
            <a:chExt cx="8520595" cy="572705"/>
          </a:xfrm>
        </p:grpSpPr>
        <p:pic>
          <p:nvPicPr>
            <p:cNvPr id="775" name="Google Shape;775;p6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76" name="Google Shape;776;p6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77" name="Google Shape;777;p69"/>
            <p:cNvGrpSpPr/>
            <p:nvPr/>
          </p:nvGrpSpPr>
          <p:grpSpPr>
            <a:xfrm>
              <a:off x="2976075" y="4602050"/>
              <a:ext cx="3191850" cy="369550"/>
              <a:chOff x="5640450" y="4688200"/>
              <a:chExt cx="3191850" cy="369550"/>
            </a:xfrm>
          </p:grpSpPr>
          <p:pic>
            <p:nvPicPr>
              <p:cNvPr id="778" name="Google Shape;778;p6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79" name="Google Shape;779;p6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80" name="Google Shape;780;p69" title="Wiring between Arduino and front sensor"/>
          <p:cNvPicPr preferRelativeResize="0"/>
          <p:nvPr/>
        </p:nvPicPr>
        <p:blipFill rotWithShape="1">
          <a:blip r:embed="rId6">
            <a:alphaModFix/>
          </a:blip>
          <a:srcRect b="0" l="0" r="7646" t="0"/>
          <a:stretch/>
        </p:blipFill>
        <p:spPr>
          <a:xfrm>
            <a:off x="4781825" y="829100"/>
            <a:ext cx="4189649" cy="340252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70"/>
          <p:cNvSpPr txBox="1"/>
          <p:nvPr>
            <p:ph type="title"/>
          </p:nvPr>
        </p:nvSpPr>
        <p:spPr>
          <a:xfrm>
            <a:off x="311700" y="327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a:t>
            </a:r>
            <a:r>
              <a:rPr lang="en"/>
              <a:t>Part 3: Wiring the Arduino</a:t>
            </a:r>
            <a:endParaRPr/>
          </a:p>
        </p:txBody>
      </p:sp>
      <p:sp>
        <p:nvSpPr>
          <p:cNvPr id="786" name="Google Shape;786;p70"/>
          <p:cNvSpPr txBox="1"/>
          <p:nvPr>
            <p:ph idx="1" type="body"/>
          </p:nvPr>
        </p:nvSpPr>
        <p:spPr>
          <a:xfrm>
            <a:off x="202325" y="1017725"/>
            <a:ext cx="4427100" cy="3827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Using jumper wires make the following connections from the Arduino to the left front sensor</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Arduino pin 32 to front sensor + pin - this is how Arduino power sensor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Arduino pin 34 to front sensor signal pin - this is how Arduino receive signal from the sensor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Arduino pin 36 to front sensor - pin - this is how Arduino ground sensor</a:t>
            </a:r>
            <a:endParaRPr>
              <a:solidFill>
                <a:schemeClr val="dk1"/>
              </a:solidFill>
            </a:endParaRPr>
          </a:p>
        </p:txBody>
      </p:sp>
      <p:grpSp>
        <p:nvGrpSpPr>
          <p:cNvPr id="787" name="Google Shape;787;p70"/>
          <p:cNvGrpSpPr/>
          <p:nvPr/>
        </p:nvGrpSpPr>
        <p:grpSpPr>
          <a:xfrm>
            <a:off x="311700" y="4500471"/>
            <a:ext cx="8520595" cy="572705"/>
            <a:chOff x="311700" y="4500471"/>
            <a:chExt cx="8520595" cy="572705"/>
          </a:xfrm>
        </p:grpSpPr>
        <p:pic>
          <p:nvPicPr>
            <p:cNvPr id="788" name="Google Shape;788;p7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789" name="Google Shape;789;p7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790" name="Google Shape;790;p70"/>
            <p:cNvGrpSpPr/>
            <p:nvPr/>
          </p:nvGrpSpPr>
          <p:grpSpPr>
            <a:xfrm>
              <a:off x="2976075" y="4602050"/>
              <a:ext cx="3191850" cy="369550"/>
              <a:chOff x="5640450" y="4688200"/>
              <a:chExt cx="3191850" cy="369550"/>
            </a:xfrm>
          </p:grpSpPr>
          <p:pic>
            <p:nvPicPr>
              <p:cNvPr id="791" name="Google Shape;791;p7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792" name="Google Shape;792;p7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793" name="Google Shape;793;p70" title="Wiring between Arduino and left sensor"/>
          <p:cNvPicPr preferRelativeResize="0"/>
          <p:nvPr/>
        </p:nvPicPr>
        <p:blipFill rotWithShape="1">
          <a:blip r:embed="rId6">
            <a:alphaModFix/>
          </a:blip>
          <a:srcRect b="0" l="0" r="7646" t="0"/>
          <a:stretch/>
        </p:blipFill>
        <p:spPr>
          <a:xfrm>
            <a:off x="4781825" y="755250"/>
            <a:ext cx="4254350" cy="34550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71"/>
          <p:cNvSpPr txBox="1"/>
          <p:nvPr>
            <p:ph type="title"/>
          </p:nvPr>
        </p:nvSpPr>
        <p:spPr>
          <a:xfrm>
            <a:off x="311700" y="349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a:t>
            </a:r>
            <a:r>
              <a:rPr lang="en"/>
              <a:t>Part 3: Wiring the Arduino</a:t>
            </a:r>
            <a:endParaRPr/>
          </a:p>
        </p:txBody>
      </p:sp>
      <p:sp>
        <p:nvSpPr>
          <p:cNvPr id="799" name="Google Shape;799;p71"/>
          <p:cNvSpPr txBox="1"/>
          <p:nvPr>
            <p:ph idx="1" type="body"/>
          </p:nvPr>
        </p:nvSpPr>
        <p:spPr>
          <a:xfrm>
            <a:off x="74550" y="1017725"/>
            <a:ext cx="4632300" cy="3827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Continue making connections to sensors as shown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Arduino pin 29 to R sensor for power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Arduino pin 31 to R sensor for signal</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Arduino pin 33 to R sensor for ground</a:t>
            </a:r>
            <a:endParaRPr>
              <a:solidFill>
                <a:schemeClr val="dk1"/>
              </a:solidFill>
            </a:endParaRPr>
          </a:p>
        </p:txBody>
      </p:sp>
      <p:grpSp>
        <p:nvGrpSpPr>
          <p:cNvPr id="800" name="Google Shape;800;p71"/>
          <p:cNvGrpSpPr/>
          <p:nvPr/>
        </p:nvGrpSpPr>
        <p:grpSpPr>
          <a:xfrm>
            <a:off x="311700" y="4500471"/>
            <a:ext cx="8520595" cy="572705"/>
            <a:chOff x="311700" y="4500471"/>
            <a:chExt cx="8520595" cy="572705"/>
          </a:xfrm>
        </p:grpSpPr>
        <p:pic>
          <p:nvPicPr>
            <p:cNvPr id="801" name="Google Shape;801;p7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02" name="Google Shape;802;p7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03" name="Google Shape;803;p71"/>
            <p:cNvGrpSpPr/>
            <p:nvPr/>
          </p:nvGrpSpPr>
          <p:grpSpPr>
            <a:xfrm>
              <a:off x="2976075" y="4602050"/>
              <a:ext cx="3191850" cy="369550"/>
              <a:chOff x="5640450" y="4688200"/>
              <a:chExt cx="3191850" cy="369550"/>
            </a:xfrm>
          </p:grpSpPr>
          <p:pic>
            <p:nvPicPr>
              <p:cNvPr id="804" name="Google Shape;804;p7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05" name="Google Shape;805;p7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06" name="Google Shape;806;p71" title="Wiring between Arduino and right sensor"/>
          <p:cNvPicPr preferRelativeResize="0"/>
          <p:nvPr/>
        </p:nvPicPr>
        <p:blipFill rotWithShape="1">
          <a:blip r:embed="rId6">
            <a:alphaModFix/>
          </a:blip>
          <a:srcRect b="0" l="0" r="7535" t="0"/>
          <a:stretch/>
        </p:blipFill>
        <p:spPr>
          <a:xfrm>
            <a:off x="4859250" y="741950"/>
            <a:ext cx="4230826" cy="3431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Planning Notes and Teacher Guide</a:t>
            </a:r>
            <a:endParaRPr/>
          </a:p>
        </p:txBody>
      </p:sp>
      <p:sp>
        <p:nvSpPr>
          <p:cNvPr id="114" name="Google Shape;114;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Building of the craft is fairly straightforward and is detailed in </a:t>
            </a:r>
            <a:r>
              <a:rPr lang="en" u="sng">
                <a:solidFill>
                  <a:schemeClr val="hlink"/>
                </a:solidFill>
                <a:hlinkClick action="ppaction://hlinksldjump" r:id="rId3"/>
              </a:rPr>
              <a:t>section 2</a:t>
            </a:r>
            <a:r>
              <a:rPr lang="en">
                <a:solidFill>
                  <a:schemeClr val="dk1"/>
                </a:solidFill>
              </a:rPr>
              <a:t>. It is suggested that room be left on the sensor deck for modification and expansion so different sensors can be used.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Lessons in section 2 range from basic electricity up to coding. It is suggested to consider your audience and the level of complexity they are comfortable with. The coding section could be a good introduction to programming, but might overwhelm some students.</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Note that e</a:t>
            </a:r>
            <a:r>
              <a:rPr lang="en">
                <a:solidFill>
                  <a:schemeClr val="dk1"/>
                </a:solidFill>
              </a:rPr>
              <a:t>xtensive</a:t>
            </a:r>
            <a:r>
              <a:rPr lang="en">
                <a:solidFill>
                  <a:schemeClr val="dk1"/>
                </a:solidFill>
              </a:rPr>
              <a:t> adjustments and tinkering with the sensors will be necessary. Try and limit any motion or </a:t>
            </a:r>
            <a:r>
              <a:rPr lang="en">
                <a:solidFill>
                  <a:schemeClr val="dk1"/>
                </a:solidFill>
              </a:rPr>
              <a:t>interference</a:t>
            </a:r>
            <a:r>
              <a:rPr lang="en">
                <a:solidFill>
                  <a:schemeClr val="dk1"/>
                </a:solidFill>
              </a:rPr>
              <a:t> within the area that the craft is operating.</a:t>
            </a:r>
            <a:endParaRPr>
              <a:solidFill>
                <a:schemeClr val="dk1"/>
              </a:solidFill>
            </a:endParaRPr>
          </a:p>
        </p:txBody>
      </p:sp>
      <p:grpSp>
        <p:nvGrpSpPr>
          <p:cNvPr id="115" name="Google Shape;115;p18"/>
          <p:cNvGrpSpPr/>
          <p:nvPr/>
        </p:nvGrpSpPr>
        <p:grpSpPr>
          <a:xfrm>
            <a:off x="311700" y="4500471"/>
            <a:ext cx="8520595" cy="572705"/>
            <a:chOff x="311700" y="4500471"/>
            <a:chExt cx="8520595" cy="572705"/>
          </a:xfrm>
        </p:grpSpPr>
        <p:pic>
          <p:nvPicPr>
            <p:cNvPr id="116" name="Google Shape;116;p18"/>
            <p:cNvPicPr preferRelativeResize="0"/>
            <p:nvPr/>
          </p:nvPicPr>
          <p:blipFill rotWithShape="1">
            <a:blip r:embed="rId4">
              <a:alphaModFix/>
            </a:blip>
            <a:srcRect b="0" l="0" r="0" t="0"/>
            <a:stretch/>
          </p:blipFill>
          <p:spPr>
            <a:xfrm>
              <a:off x="6933197" y="4500471"/>
              <a:ext cx="1899098" cy="572700"/>
            </a:xfrm>
            <a:prstGeom prst="rect">
              <a:avLst/>
            </a:prstGeom>
            <a:noFill/>
            <a:ln>
              <a:noFill/>
            </a:ln>
          </p:spPr>
        </p:pic>
        <p:pic>
          <p:nvPicPr>
            <p:cNvPr id="117" name="Google Shape;117;p18"/>
            <p:cNvPicPr preferRelativeResize="0"/>
            <p:nvPr/>
          </p:nvPicPr>
          <p:blipFill rotWithShape="1">
            <a:blip r:embed="rId5">
              <a:alphaModFix/>
            </a:blip>
            <a:srcRect b="0" l="0" r="0" t="0"/>
            <a:stretch/>
          </p:blipFill>
          <p:spPr>
            <a:xfrm>
              <a:off x="311700" y="4500475"/>
              <a:ext cx="948941" cy="572701"/>
            </a:xfrm>
            <a:prstGeom prst="rect">
              <a:avLst/>
            </a:prstGeom>
            <a:noFill/>
            <a:ln>
              <a:noFill/>
            </a:ln>
          </p:spPr>
        </p:pic>
        <p:grpSp>
          <p:nvGrpSpPr>
            <p:cNvPr id="118" name="Google Shape;118;p18"/>
            <p:cNvGrpSpPr/>
            <p:nvPr/>
          </p:nvGrpSpPr>
          <p:grpSpPr>
            <a:xfrm>
              <a:off x="2976075" y="4602050"/>
              <a:ext cx="3191850" cy="369550"/>
              <a:chOff x="5640450" y="4688200"/>
              <a:chExt cx="3191850" cy="369550"/>
            </a:xfrm>
          </p:grpSpPr>
          <p:pic>
            <p:nvPicPr>
              <p:cNvPr id="119" name="Google Shape;119;p18"/>
              <p:cNvPicPr preferRelativeResize="0"/>
              <p:nvPr/>
            </p:nvPicPr>
            <p:blipFill rotWithShape="1">
              <a:blip r:embed="rId6">
                <a:alphaModFix/>
              </a:blip>
              <a:srcRect b="0" l="0" r="0" t="0"/>
              <a:stretch/>
            </p:blipFill>
            <p:spPr>
              <a:xfrm>
                <a:off x="5640450" y="4688200"/>
                <a:ext cx="1764459" cy="369550"/>
              </a:xfrm>
              <a:prstGeom prst="rect">
                <a:avLst/>
              </a:prstGeom>
              <a:noFill/>
              <a:ln>
                <a:noFill/>
              </a:ln>
            </p:spPr>
          </p:pic>
          <p:sp>
            <p:nvSpPr>
              <p:cNvPr id="120" name="Google Shape;120;p1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 Part</a:t>
            </a:r>
            <a:r>
              <a:rPr lang="en"/>
              <a:t> 3: Wiring the Arduino</a:t>
            </a:r>
            <a:endParaRPr/>
          </a:p>
        </p:txBody>
      </p:sp>
      <p:sp>
        <p:nvSpPr>
          <p:cNvPr id="812" name="Google Shape;812;p72"/>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Uploading the code</a:t>
            </a:r>
            <a:endParaRPr>
              <a:solidFill>
                <a:schemeClr val="dk1"/>
              </a:solidFill>
            </a:endParaRPr>
          </a:p>
        </p:txBody>
      </p:sp>
      <p:grpSp>
        <p:nvGrpSpPr>
          <p:cNvPr id="813" name="Google Shape;813;p72"/>
          <p:cNvGrpSpPr/>
          <p:nvPr/>
        </p:nvGrpSpPr>
        <p:grpSpPr>
          <a:xfrm>
            <a:off x="311700" y="4500471"/>
            <a:ext cx="8520595" cy="572705"/>
            <a:chOff x="311700" y="4500471"/>
            <a:chExt cx="8520595" cy="572705"/>
          </a:xfrm>
        </p:grpSpPr>
        <p:pic>
          <p:nvPicPr>
            <p:cNvPr id="814" name="Google Shape;814;p7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15" name="Google Shape;815;p7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16" name="Google Shape;816;p72"/>
            <p:cNvGrpSpPr/>
            <p:nvPr/>
          </p:nvGrpSpPr>
          <p:grpSpPr>
            <a:xfrm>
              <a:off x="2976075" y="4602050"/>
              <a:ext cx="3191850" cy="369550"/>
              <a:chOff x="5640450" y="4688200"/>
              <a:chExt cx="3191850" cy="369550"/>
            </a:xfrm>
          </p:grpSpPr>
          <p:pic>
            <p:nvPicPr>
              <p:cNvPr id="817" name="Google Shape;817;p7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18" name="Google Shape;818;p7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19" name="Google Shape;819;p72" title="Example of completed craft"/>
          <p:cNvPicPr preferRelativeResize="0"/>
          <p:nvPr/>
        </p:nvPicPr>
        <p:blipFill rotWithShape="1">
          <a:blip r:embed="rId6">
            <a:alphaModFix/>
          </a:blip>
          <a:srcRect b="6942" l="0" r="0" t="0"/>
          <a:stretch/>
        </p:blipFill>
        <p:spPr>
          <a:xfrm>
            <a:off x="2846875" y="1170125"/>
            <a:ext cx="3450255" cy="24080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7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Building Part 4 </a:t>
            </a:r>
            <a:br>
              <a:rPr lang="en"/>
            </a:br>
            <a:r>
              <a:rPr lang="en" sz="3333"/>
              <a:t>Uploading the Code</a:t>
            </a:r>
            <a:endParaRPr sz="3333"/>
          </a:p>
        </p:txBody>
      </p:sp>
      <p:grpSp>
        <p:nvGrpSpPr>
          <p:cNvPr id="825" name="Google Shape;825;p73"/>
          <p:cNvGrpSpPr/>
          <p:nvPr/>
        </p:nvGrpSpPr>
        <p:grpSpPr>
          <a:xfrm>
            <a:off x="311695" y="-8"/>
            <a:ext cx="8832305" cy="4941758"/>
            <a:chOff x="311695" y="-8"/>
            <a:chExt cx="8832305" cy="4941758"/>
          </a:xfrm>
        </p:grpSpPr>
        <p:pic>
          <p:nvPicPr>
            <p:cNvPr id="826" name="Google Shape;826;p7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827" name="Google Shape;827;p7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828" name="Google Shape;828;p73"/>
            <p:cNvGrpSpPr/>
            <p:nvPr/>
          </p:nvGrpSpPr>
          <p:grpSpPr>
            <a:xfrm>
              <a:off x="5559900" y="3942850"/>
              <a:ext cx="3584100" cy="998900"/>
              <a:chOff x="5827475" y="4141275"/>
              <a:chExt cx="3584100" cy="998900"/>
            </a:xfrm>
          </p:grpSpPr>
          <p:sp>
            <p:nvSpPr>
              <p:cNvPr id="829" name="Google Shape;829;p7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830" name="Google Shape;830;p7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836" name="Google Shape;836;p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You will need the Arduino environment on your computer. Instructions on how to install it and the environment itself can be found at:</a:t>
            </a:r>
            <a:endParaRPr>
              <a:solidFill>
                <a:schemeClr val="dk1"/>
              </a:solidFill>
            </a:endParaRPr>
          </a:p>
          <a:p>
            <a:pPr indent="0" lvl="0" marL="0" rtl="0" algn="ctr">
              <a:lnSpc>
                <a:spcPct val="115000"/>
              </a:lnSpc>
              <a:spcBef>
                <a:spcPts val="1200"/>
              </a:spcBef>
              <a:spcAft>
                <a:spcPts val="0"/>
              </a:spcAft>
              <a:buSzPts val="1800"/>
              <a:buNone/>
            </a:pPr>
            <a:r>
              <a:rPr lang="en">
                <a:solidFill>
                  <a:schemeClr val="dk1"/>
                </a:solidFill>
              </a:rPr>
              <a:t> </a:t>
            </a:r>
            <a:r>
              <a:rPr b="1" lang="en" u="sng">
                <a:solidFill>
                  <a:schemeClr val="hlink"/>
                </a:solidFill>
                <a:hlinkClick r:id="rId3"/>
              </a:rPr>
              <a:t>https://www.arduino.cc/en/Guide</a:t>
            </a:r>
            <a:endParaRPr b="1">
              <a:solidFill>
                <a:schemeClr val="dk1"/>
              </a:solidFill>
            </a:endParaRPr>
          </a:p>
          <a:p>
            <a:pPr indent="0" lvl="0" marL="0" rtl="0" algn="l">
              <a:lnSpc>
                <a:spcPct val="115000"/>
              </a:lnSpc>
              <a:spcBef>
                <a:spcPts val="1200"/>
              </a:spcBef>
              <a:spcAft>
                <a:spcPts val="0"/>
              </a:spcAft>
              <a:buSzPts val="1800"/>
              <a:buNone/>
            </a:pPr>
            <a:r>
              <a:rPr lang="en">
                <a:solidFill>
                  <a:schemeClr val="dk1"/>
                </a:solidFill>
              </a:rPr>
              <a:t>Next you will need to copy the code from this Google Doc:</a:t>
            </a:r>
            <a:endParaRPr>
              <a:solidFill>
                <a:schemeClr val="dk1"/>
              </a:solidFill>
            </a:endParaRPr>
          </a:p>
          <a:p>
            <a:pPr indent="0" lvl="0" marL="0" rtl="0" algn="ctr">
              <a:lnSpc>
                <a:spcPct val="115000"/>
              </a:lnSpc>
              <a:spcBef>
                <a:spcPts val="1200"/>
              </a:spcBef>
              <a:spcAft>
                <a:spcPts val="0"/>
              </a:spcAft>
              <a:buSzPts val="1800"/>
              <a:buNone/>
            </a:pPr>
            <a:r>
              <a:rPr lang="en" u="sng">
                <a:solidFill>
                  <a:schemeClr val="hlink"/>
                </a:solidFill>
                <a:hlinkClick r:id="rId4"/>
              </a:rPr>
              <a:t>Programmable Model Boat Code</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Finally, paste the code into the Arduino environment and save it as PMB Code</a:t>
            </a:r>
            <a:endParaRPr>
              <a:solidFill>
                <a:schemeClr val="dk1"/>
              </a:solidFill>
            </a:endParaRPr>
          </a:p>
        </p:txBody>
      </p:sp>
      <p:grpSp>
        <p:nvGrpSpPr>
          <p:cNvPr id="837" name="Google Shape;837;p74"/>
          <p:cNvGrpSpPr/>
          <p:nvPr/>
        </p:nvGrpSpPr>
        <p:grpSpPr>
          <a:xfrm>
            <a:off x="311700" y="4500471"/>
            <a:ext cx="8520595" cy="572705"/>
            <a:chOff x="311700" y="4500471"/>
            <a:chExt cx="8520595" cy="572705"/>
          </a:xfrm>
        </p:grpSpPr>
        <p:pic>
          <p:nvPicPr>
            <p:cNvPr id="838" name="Google Shape;838;p74"/>
            <p:cNvPicPr preferRelativeResize="0"/>
            <p:nvPr/>
          </p:nvPicPr>
          <p:blipFill rotWithShape="1">
            <a:blip r:embed="rId5">
              <a:alphaModFix/>
            </a:blip>
            <a:srcRect b="0" l="0" r="0" t="0"/>
            <a:stretch/>
          </p:blipFill>
          <p:spPr>
            <a:xfrm>
              <a:off x="6933197" y="4500471"/>
              <a:ext cx="1899098" cy="572700"/>
            </a:xfrm>
            <a:prstGeom prst="rect">
              <a:avLst/>
            </a:prstGeom>
            <a:noFill/>
            <a:ln>
              <a:noFill/>
            </a:ln>
          </p:spPr>
        </p:pic>
        <p:pic>
          <p:nvPicPr>
            <p:cNvPr id="839" name="Google Shape;839;p74"/>
            <p:cNvPicPr preferRelativeResize="0"/>
            <p:nvPr/>
          </p:nvPicPr>
          <p:blipFill rotWithShape="1">
            <a:blip r:embed="rId6">
              <a:alphaModFix/>
            </a:blip>
            <a:srcRect b="0" l="0" r="0" t="0"/>
            <a:stretch/>
          </p:blipFill>
          <p:spPr>
            <a:xfrm>
              <a:off x="311700" y="4500475"/>
              <a:ext cx="948941" cy="572701"/>
            </a:xfrm>
            <a:prstGeom prst="rect">
              <a:avLst/>
            </a:prstGeom>
            <a:noFill/>
            <a:ln>
              <a:noFill/>
            </a:ln>
          </p:spPr>
        </p:pic>
        <p:grpSp>
          <p:nvGrpSpPr>
            <p:cNvPr id="840" name="Google Shape;840;p74"/>
            <p:cNvGrpSpPr/>
            <p:nvPr/>
          </p:nvGrpSpPr>
          <p:grpSpPr>
            <a:xfrm>
              <a:off x="2976075" y="4602050"/>
              <a:ext cx="3191850" cy="369550"/>
              <a:chOff x="5640450" y="4688200"/>
              <a:chExt cx="3191850" cy="369550"/>
            </a:xfrm>
          </p:grpSpPr>
          <p:pic>
            <p:nvPicPr>
              <p:cNvPr id="841" name="Google Shape;841;p74"/>
              <p:cNvPicPr preferRelativeResize="0"/>
              <p:nvPr/>
            </p:nvPicPr>
            <p:blipFill rotWithShape="1">
              <a:blip r:embed="rId7">
                <a:alphaModFix/>
              </a:blip>
              <a:srcRect b="0" l="0" r="0" t="0"/>
              <a:stretch/>
            </p:blipFill>
            <p:spPr>
              <a:xfrm>
                <a:off x="5640450" y="4688200"/>
                <a:ext cx="1764459" cy="369550"/>
              </a:xfrm>
              <a:prstGeom prst="rect">
                <a:avLst/>
              </a:prstGeom>
              <a:noFill/>
              <a:ln>
                <a:noFill/>
              </a:ln>
            </p:spPr>
          </p:pic>
          <p:sp>
            <p:nvSpPr>
              <p:cNvPr id="842" name="Google Shape;842;p7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848" name="Google Shape;848;p75"/>
          <p:cNvSpPr txBox="1"/>
          <p:nvPr>
            <p:ph idx="1" type="body"/>
          </p:nvPr>
        </p:nvSpPr>
        <p:spPr>
          <a:xfrm>
            <a:off x="311700" y="1152475"/>
            <a:ext cx="400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Under “Tools” you must select the type of Arduino that is being used. This project used an Arduino Mega 2560 or equivalent.</a:t>
            </a:r>
            <a:endParaRPr>
              <a:solidFill>
                <a:schemeClr val="dk1"/>
              </a:solidFill>
            </a:endParaRPr>
          </a:p>
        </p:txBody>
      </p:sp>
      <p:grpSp>
        <p:nvGrpSpPr>
          <p:cNvPr id="849" name="Google Shape;849;p75"/>
          <p:cNvGrpSpPr/>
          <p:nvPr/>
        </p:nvGrpSpPr>
        <p:grpSpPr>
          <a:xfrm>
            <a:off x="311700" y="4500471"/>
            <a:ext cx="8520595" cy="572705"/>
            <a:chOff x="311700" y="4500471"/>
            <a:chExt cx="8520595" cy="572705"/>
          </a:xfrm>
        </p:grpSpPr>
        <p:pic>
          <p:nvPicPr>
            <p:cNvPr id="850" name="Google Shape;850;p7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51" name="Google Shape;851;p7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52" name="Google Shape;852;p75"/>
            <p:cNvGrpSpPr/>
            <p:nvPr/>
          </p:nvGrpSpPr>
          <p:grpSpPr>
            <a:xfrm>
              <a:off x="2976075" y="4602050"/>
              <a:ext cx="3191850" cy="369550"/>
              <a:chOff x="5640450" y="4688200"/>
              <a:chExt cx="3191850" cy="369550"/>
            </a:xfrm>
          </p:grpSpPr>
          <p:pic>
            <p:nvPicPr>
              <p:cNvPr id="853" name="Google Shape;853;p7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54" name="Google Shape;854;p7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55" name="Google Shape;855;p75" title="Code Screenshot"/>
          <p:cNvPicPr preferRelativeResize="0"/>
          <p:nvPr/>
        </p:nvPicPr>
        <p:blipFill rotWithShape="1">
          <a:blip r:embed="rId6">
            <a:alphaModFix/>
          </a:blip>
          <a:srcRect b="31365" l="0" r="28850" t="0"/>
          <a:stretch/>
        </p:blipFill>
        <p:spPr>
          <a:xfrm>
            <a:off x="4366250" y="1105400"/>
            <a:ext cx="4466050" cy="3510550"/>
          </a:xfrm>
          <a:prstGeom prst="rect">
            <a:avLst/>
          </a:prstGeom>
          <a:noFill/>
          <a:ln>
            <a:noFill/>
          </a:ln>
        </p:spPr>
      </p:pic>
      <p:sp>
        <p:nvSpPr>
          <p:cNvPr id="856" name="Google Shape;856;p75"/>
          <p:cNvSpPr/>
          <p:nvPr/>
        </p:nvSpPr>
        <p:spPr>
          <a:xfrm rot="8700912">
            <a:off x="5575413" y="1026411"/>
            <a:ext cx="585497" cy="234366"/>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862" name="Google Shape;862;p76"/>
          <p:cNvSpPr txBox="1"/>
          <p:nvPr>
            <p:ph idx="1" type="body"/>
          </p:nvPr>
        </p:nvSpPr>
        <p:spPr>
          <a:xfrm>
            <a:off x="311700" y="1152475"/>
            <a:ext cx="400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Next you must verify the code to make sure there are no syntax errors. This is done by clicking on the checkmark on the top left in the Arduino environment.</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It will take a few seconds for the verification process to complete.</a:t>
            </a:r>
            <a:endParaRPr>
              <a:solidFill>
                <a:schemeClr val="dk1"/>
              </a:solidFill>
            </a:endParaRPr>
          </a:p>
        </p:txBody>
      </p:sp>
      <p:grpSp>
        <p:nvGrpSpPr>
          <p:cNvPr id="863" name="Google Shape;863;p76"/>
          <p:cNvGrpSpPr/>
          <p:nvPr/>
        </p:nvGrpSpPr>
        <p:grpSpPr>
          <a:xfrm>
            <a:off x="311700" y="4500471"/>
            <a:ext cx="8520595" cy="572705"/>
            <a:chOff x="311700" y="4500471"/>
            <a:chExt cx="8520595" cy="572705"/>
          </a:xfrm>
        </p:grpSpPr>
        <p:pic>
          <p:nvPicPr>
            <p:cNvPr id="864" name="Google Shape;864;p7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65" name="Google Shape;865;p7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66" name="Google Shape;866;p76"/>
            <p:cNvGrpSpPr/>
            <p:nvPr/>
          </p:nvGrpSpPr>
          <p:grpSpPr>
            <a:xfrm>
              <a:off x="2976075" y="4602050"/>
              <a:ext cx="3191850" cy="369550"/>
              <a:chOff x="5640450" y="4688200"/>
              <a:chExt cx="3191850" cy="369550"/>
            </a:xfrm>
          </p:grpSpPr>
          <p:pic>
            <p:nvPicPr>
              <p:cNvPr id="867" name="Google Shape;867;p7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68" name="Google Shape;868;p7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69" name="Google Shape;869;p76" title="Code Screenshot"/>
          <p:cNvPicPr preferRelativeResize="0"/>
          <p:nvPr/>
        </p:nvPicPr>
        <p:blipFill rotWithShape="1">
          <a:blip r:embed="rId6">
            <a:alphaModFix/>
          </a:blip>
          <a:srcRect b="31365" l="0" r="28850" t="0"/>
          <a:stretch/>
        </p:blipFill>
        <p:spPr>
          <a:xfrm>
            <a:off x="4366250" y="1105400"/>
            <a:ext cx="4466050" cy="3510550"/>
          </a:xfrm>
          <a:prstGeom prst="rect">
            <a:avLst/>
          </a:prstGeom>
          <a:noFill/>
          <a:ln>
            <a:noFill/>
          </a:ln>
        </p:spPr>
      </p:pic>
      <p:sp>
        <p:nvSpPr>
          <p:cNvPr id="870" name="Google Shape;870;p76"/>
          <p:cNvSpPr/>
          <p:nvPr/>
        </p:nvSpPr>
        <p:spPr>
          <a:xfrm rot="-2040942">
            <a:off x="3711750" y="1910433"/>
            <a:ext cx="585606" cy="234226"/>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876" name="Google Shape;876;p77"/>
          <p:cNvSpPr txBox="1"/>
          <p:nvPr>
            <p:ph idx="1" type="body"/>
          </p:nvPr>
        </p:nvSpPr>
        <p:spPr>
          <a:xfrm>
            <a:off x="311700" y="1152475"/>
            <a:ext cx="400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Using the cable that came with your Arduino, connect it to a USB port on your computer.</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Under “Tools” you must select the port that the Arduino is connected to. The Arduino should show up at the top of the list.</a:t>
            </a:r>
            <a:endParaRPr>
              <a:solidFill>
                <a:schemeClr val="dk1"/>
              </a:solidFill>
            </a:endParaRPr>
          </a:p>
        </p:txBody>
      </p:sp>
      <p:grpSp>
        <p:nvGrpSpPr>
          <p:cNvPr id="877" name="Google Shape;877;p77"/>
          <p:cNvGrpSpPr/>
          <p:nvPr/>
        </p:nvGrpSpPr>
        <p:grpSpPr>
          <a:xfrm>
            <a:off x="311700" y="4500471"/>
            <a:ext cx="8520595" cy="572705"/>
            <a:chOff x="311700" y="4500471"/>
            <a:chExt cx="8520595" cy="572705"/>
          </a:xfrm>
        </p:grpSpPr>
        <p:pic>
          <p:nvPicPr>
            <p:cNvPr id="878" name="Google Shape;878;p7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79" name="Google Shape;879;p7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80" name="Google Shape;880;p77"/>
            <p:cNvGrpSpPr/>
            <p:nvPr/>
          </p:nvGrpSpPr>
          <p:grpSpPr>
            <a:xfrm>
              <a:off x="2976075" y="4602050"/>
              <a:ext cx="3191850" cy="369550"/>
              <a:chOff x="5640450" y="4688200"/>
              <a:chExt cx="3191850" cy="369550"/>
            </a:xfrm>
          </p:grpSpPr>
          <p:pic>
            <p:nvPicPr>
              <p:cNvPr id="881" name="Google Shape;881;p7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82" name="Google Shape;882;p7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83" name="Google Shape;883;p77" title="Code Screenshot"/>
          <p:cNvPicPr preferRelativeResize="0"/>
          <p:nvPr/>
        </p:nvPicPr>
        <p:blipFill rotWithShape="1">
          <a:blip r:embed="rId6">
            <a:alphaModFix/>
          </a:blip>
          <a:srcRect b="31365" l="0" r="28850" t="0"/>
          <a:stretch/>
        </p:blipFill>
        <p:spPr>
          <a:xfrm>
            <a:off x="4366250" y="1105400"/>
            <a:ext cx="4466050" cy="3510550"/>
          </a:xfrm>
          <a:prstGeom prst="rect">
            <a:avLst/>
          </a:prstGeom>
          <a:noFill/>
          <a:ln>
            <a:noFill/>
          </a:ln>
        </p:spPr>
      </p:pic>
      <p:sp>
        <p:nvSpPr>
          <p:cNvPr id="884" name="Google Shape;884;p77"/>
          <p:cNvSpPr/>
          <p:nvPr/>
        </p:nvSpPr>
        <p:spPr>
          <a:xfrm rot="8700912">
            <a:off x="5575413" y="1026411"/>
            <a:ext cx="585497" cy="234366"/>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890" name="Google Shape;890;p78"/>
          <p:cNvSpPr txBox="1"/>
          <p:nvPr>
            <p:ph idx="1" type="body"/>
          </p:nvPr>
        </p:nvSpPr>
        <p:spPr>
          <a:xfrm>
            <a:off x="311700" y="1152475"/>
            <a:ext cx="400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Finally, you can upload the code to your Arduino by clicking on the right arrow at the top of the Arduino environment.</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A progress bar will appear and the RX and TX LEDs on the Arduino will flash rapidly.</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A message will appear to let you know the code is done uploading</a:t>
            </a:r>
            <a:endParaRPr>
              <a:solidFill>
                <a:schemeClr val="dk1"/>
              </a:solidFill>
            </a:endParaRPr>
          </a:p>
        </p:txBody>
      </p:sp>
      <p:grpSp>
        <p:nvGrpSpPr>
          <p:cNvPr id="891" name="Google Shape;891;p78"/>
          <p:cNvGrpSpPr/>
          <p:nvPr/>
        </p:nvGrpSpPr>
        <p:grpSpPr>
          <a:xfrm>
            <a:off x="311700" y="4500471"/>
            <a:ext cx="8520595" cy="572705"/>
            <a:chOff x="311700" y="4500471"/>
            <a:chExt cx="8520595" cy="572705"/>
          </a:xfrm>
        </p:grpSpPr>
        <p:pic>
          <p:nvPicPr>
            <p:cNvPr id="892" name="Google Shape;892;p7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893" name="Google Shape;893;p7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894" name="Google Shape;894;p78"/>
            <p:cNvGrpSpPr/>
            <p:nvPr/>
          </p:nvGrpSpPr>
          <p:grpSpPr>
            <a:xfrm>
              <a:off x="2976075" y="4602050"/>
              <a:ext cx="3191850" cy="369550"/>
              <a:chOff x="5640450" y="4688200"/>
              <a:chExt cx="3191850" cy="369550"/>
            </a:xfrm>
          </p:grpSpPr>
          <p:pic>
            <p:nvPicPr>
              <p:cNvPr id="895" name="Google Shape;895;p7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896" name="Google Shape;896;p7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897" name="Google Shape;897;p78" title="Code Screenshot"/>
          <p:cNvPicPr preferRelativeResize="0"/>
          <p:nvPr/>
        </p:nvPicPr>
        <p:blipFill rotWithShape="1">
          <a:blip r:embed="rId6">
            <a:alphaModFix/>
          </a:blip>
          <a:srcRect b="31365" l="0" r="28850" t="0"/>
          <a:stretch/>
        </p:blipFill>
        <p:spPr>
          <a:xfrm>
            <a:off x="4366250" y="1105400"/>
            <a:ext cx="4466050" cy="3510550"/>
          </a:xfrm>
          <a:prstGeom prst="rect">
            <a:avLst/>
          </a:prstGeom>
          <a:noFill/>
          <a:ln>
            <a:noFill/>
          </a:ln>
        </p:spPr>
      </p:pic>
      <p:sp>
        <p:nvSpPr>
          <p:cNvPr id="898" name="Google Shape;898;p78"/>
          <p:cNvSpPr/>
          <p:nvPr/>
        </p:nvSpPr>
        <p:spPr>
          <a:xfrm rot="7921851">
            <a:off x="4755468" y="1143694"/>
            <a:ext cx="585634" cy="234294"/>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4: Uploading the Code</a:t>
            </a:r>
            <a:endParaRPr/>
          </a:p>
        </p:txBody>
      </p:sp>
      <p:sp>
        <p:nvSpPr>
          <p:cNvPr id="904" name="Google Shape;904;p79"/>
          <p:cNvSpPr txBox="1"/>
          <p:nvPr>
            <p:ph idx="1" type="body"/>
          </p:nvPr>
        </p:nvSpPr>
        <p:spPr>
          <a:xfrm>
            <a:off x="311700" y="1152475"/>
            <a:ext cx="47997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Once the Arduino is installed in the ASR Craft and powered up, the program will automatically start.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The program begins with a short delay to allow time put the craft in the water, but it should soon navigate away.</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Students are encouraged to alter the program to try and find navigational efficiencies!</a:t>
            </a:r>
            <a:endParaRPr>
              <a:solidFill>
                <a:schemeClr val="dk1"/>
              </a:solidFill>
            </a:endParaRPr>
          </a:p>
        </p:txBody>
      </p:sp>
      <p:grpSp>
        <p:nvGrpSpPr>
          <p:cNvPr id="905" name="Google Shape;905;p79"/>
          <p:cNvGrpSpPr/>
          <p:nvPr/>
        </p:nvGrpSpPr>
        <p:grpSpPr>
          <a:xfrm>
            <a:off x="311700" y="4500471"/>
            <a:ext cx="8520595" cy="572705"/>
            <a:chOff x="311700" y="4500471"/>
            <a:chExt cx="8520595" cy="572705"/>
          </a:xfrm>
        </p:grpSpPr>
        <p:pic>
          <p:nvPicPr>
            <p:cNvPr id="906" name="Google Shape;906;p7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07" name="Google Shape;907;p7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08" name="Google Shape;908;p79"/>
            <p:cNvGrpSpPr/>
            <p:nvPr/>
          </p:nvGrpSpPr>
          <p:grpSpPr>
            <a:xfrm>
              <a:off x="2976075" y="4602050"/>
              <a:ext cx="3191850" cy="369550"/>
              <a:chOff x="5640450" y="4688200"/>
              <a:chExt cx="3191850" cy="369550"/>
            </a:xfrm>
          </p:grpSpPr>
          <p:pic>
            <p:nvPicPr>
              <p:cNvPr id="909" name="Google Shape;909;p7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10" name="Google Shape;910;p7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11" name="Google Shape;911;p79" title="Picture of Arduino"/>
          <p:cNvPicPr preferRelativeResize="0"/>
          <p:nvPr/>
        </p:nvPicPr>
        <p:blipFill>
          <a:blip r:embed="rId6">
            <a:alphaModFix/>
          </a:blip>
          <a:stretch>
            <a:fillRect/>
          </a:stretch>
        </p:blipFill>
        <p:spPr>
          <a:xfrm rot="5400000">
            <a:off x="5489950" y="1545750"/>
            <a:ext cx="3886175" cy="20232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8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3: </a:t>
            </a:r>
            <a:br>
              <a:rPr lang="en"/>
            </a:br>
            <a:r>
              <a:rPr lang="en"/>
              <a:t>Student Lesson</a:t>
            </a:r>
            <a:endParaRPr/>
          </a:p>
        </p:txBody>
      </p:sp>
      <p:grpSp>
        <p:nvGrpSpPr>
          <p:cNvPr id="917" name="Google Shape;917;p80"/>
          <p:cNvGrpSpPr/>
          <p:nvPr/>
        </p:nvGrpSpPr>
        <p:grpSpPr>
          <a:xfrm>
            <a:off x="311695" y="-8"/>
            <a:ext cx="8832305" cy="4941758"/>
            <a:chOff x="311695" y="-8"/>
            <a:chExt cx="8832305" cy="4941758"/>
          </a:xfrm>
        </p:grpSpPr>
        <p:pic>
          <p:nvPicPr>
            <p:cNvPr id="918" name="Google Shape;918;p80"/>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919" name="Google Shape;919;p80"/>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920" name="Google Shape;920;p80"/>
            <p:cNvGrpSpPr/>
            <p:nvPr/>
          </p:nvGrpSpPr>
          <p:grpSpPr>
            <a:xfrm>
              <a:off x="5559900" y="3942850"/>
              <a:ext cx="3584100" cy="998900"/>
              <a:chOff x="5827475" y="4141275"/>
              <a:chExt cx="3584100" cy="998900"/>
            </a:xfrm>
          </p:grpSpPr>
          <p:sp>
            <p:nvSpPr>
              <p:cNvPr id="921" name="Google Shape;921;p80"/>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922" name="Google Shape;922;p80"/>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8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Lesson 1</a:t>
            </a:r>
            <a:r>
              <a:rPr lang="en"/>
              <a:t> </a:t>
            </a:r>
            <a:br>
              <a:rPr lang="en"/>
            </a:br>
            <a:r>
              <a:rPr lang="en" sz="3333"/>
              <a:t>Basic Electricity and Moving the ASR Craft</a:t>
            </a:r>
            <a:endParaRPr sz="3333"/>
          </a:p>
        </p:txBody>
      </p:sp>
      <p:grpSp>
        <p:nvGrpSpPr>
          <p:cNvPr id="928" name="Google Shape;928;p81"/>
          <p:cNvGrpSpPr/>
          <p:nvPr/>
        </p:nvGrpSpPr>
        <p:grpSpPr>
          <a:xfrm>
            <a:off x="311695" y="-8"/>
            <a:ext cx="8832305" cy="4941758"/>
            <a:chOff x="311695" y="-8"/>
            <a:chExt cx="8832305" cy="4941758"/>
          </a:xfrm>
        </p:grpSpPr>
        <p:pic>
          <p:nvPicPr>
            <p:cNvPr id="929" name="Google Shape;929;p81"/>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930" name="Google Shape;930;p81"/>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931" name="Google Shape;931;p81"/>
            <p:cNvGrpSpPr/>
            <p:nvPr/>
          </p:nvGrpSpPr>
          <p:grpSpPr>
            <a:xfrm>
              <a:off x="5559900" y="3942850"/>
              <a:ext cx="3584100" cy="998900"/>
              <a:chOff x="5827475" y="4141275"/>
              <a:chExt cx="3584100" cy="998900"/>
            </a:xfrm>
          </p:grpSpPr>
          <p:sp>
            <p:nvSpPr>
              <p:cNvPr id="932" name="Google Shape;932;p81"/>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933" name="Google Shape;933;p81"/>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Tools</a:t>
            </a:r>
            <a:endParaRPr/>
          </a:p>
        </p:txBody>
      </p:sp>
      <p:sp>
        <p:nvSpPr>
          <p:cNvPr id="126" name="Google Shape;126;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Woodworking tools:</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Hand saws or band saw, measuring tape, glue, clamps, paint brushes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Electronic tools:</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Variety of small screwdrivers, soldering tools, wire strippers, pliers</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Programming tools:</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Laptop with internet access, cable to connect to Arduino</a:t>
            </a:r>
            <a:endParaRPr>
              <a:solidFill>
                <a:schemeClr val="dk1"/>
              </a:solidFill>
            </a:endParaRPr>
          </a:p>
        </p:txBody>
      </p:sp>
      <p:grpSp>
        <p:nvGrpSpPr>
          <p:cNvPr id="127" name="Google Shape;127;p19"/>
          <p:cNvGrpSpPr/>
          <p:nvPr/>
        </p:nvGrpSpPr>
        <p:grpSpPr>
          <a:xfrm>
            <a:off x="311700" y="4500471"/>
            <a:ext cx="8520595" cy="572705"/>
            <a:chOff x="311700" y="4500471"/>
            <a:chExt cx="8520595" cy="572705"/>
          </a:xfrm>
        </p:grpSpPr>
        <p:pic>
          <p:nvPicPr>
            <p:cNvPr id="128" name="Google Shape;128;p1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9" name="Google Shape;129;p1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0" name="Google Shape;130;p19"/>
            <p:cNvGrpSpPr/>
            <p:nvPr/>
          </p:nvGrpSpPr>
          <p:grpSpPr>
            <a:xfrm>
              <a:off x="2976075" y="4602050"/>
              <a:ext cx="3191850" cy="369550"/>
              <a:chOff x="5640450" y="4688200"/>
              <a:chExt cx="3191850" cy="369550"/>
            </a:xfrm>
          </p:grpSpPr>
          <p:pic>
            <p:nvPicPr>
              <p:cNvPr id="131" name="Google Shape;131;p1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2" name="Google Shape;132;p1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 </a:t>
            </a:r>
            <a:r>
              <a:rPr lang="en"/>
              <a:t>Basic Electricity and Moving the ASR Craft</a:t>
            </a:r>
            <a:endParaRPr/>
          </a:p>
        </p:txBody>
      </p:sp>
      <p:sp>
        <p:nvSpPr>
          <p:cNvPr id="939" name="Google Shape;939;p82"/>
          <p:cNvSpPr txBox="1"/>
          <p:nvPr>
            <p:ph idx="1" type="body"/>
          </p:nvPr>
        </p:nvSpPr>
        <p:spPr>
          <a:xfrm>
            <a:off x="311700" y="1306650"/>
            <a:ext cx="53460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In this lesson students will learn: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B</a:t>
            </a:r>
            <a:r>
              <a:rPr lang="en">
                <a:solidFill>
                  <a:schemeClr val="dk1"/>
                </a:solidFill>
              </a:rPr>
              <a:t>asic electricity and how to make a motor spin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change the direction of the motor by reversing polarity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incorporate relays to drive the motor</a:t>
            </a:r>
            <a:endParaRPr>
              <a:solidFill>
                <a:schemeClr val="dk1"/>
              </a:solidFill>
            </a:endParaRPr>
          </a:p>
        </p:txBody>
      </p:sp>
      <p:grpSp>
        <p:nvGrpSpPr>
          <p:cNvPr id="940" name="Google Shape;940;p82"/>
          <p:cNvGrpSpPr/>
          <p:nvPr/>
        </p:nvGrpSpPr>
        <p:grpSpPr>
          <a:xfrm>
            <a:off x="311700" y="4500471"/>
            <a:ext cx="8520595" cy="572705"/>
            <a:chOff x="311700" y="4500471"/>
            <a:chExt cx="8520595" cy="572705"/>
          </a:xfrm>
        </p:grpSpPr>
        <p:pic>
          <p:nvPicPr>
            <p:cNvPr id="941" name="Google Shape;941;p8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42" name="Google Shape;942;p8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43" name="Google Shape;943;p82"/>
            <p:cNvGrpSpPr/>
            <p:nvPr/>
          </p:nvGrpSpPr>
          <p:grpSpPr>
            <a:xfrm>
              <a:off x="2976075" y="4602050"/>
              <a:ext cx="3191850" cy="369550"/>
              <a:chOff x="5640450" y="4688200"/>
              <a:chExt cx="3191850" cy="369550"/>
            </a:xfrm>
          </p:grpSpPr>
          <p:pic>
            <p:nvPicPr>
              <p:cNvPr id="944" name="Google Shape;944;p8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45" name="Google Shape;945;p8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 Basic Electricity and Moving the ASR Craft</a:t>
            </a:r>
            <a:endParaRPr/>
          </a:p>
        </p:txBody>
      </p:sp>
      <p:sp>
        <p:nvSpPr>
          <p:cNvPr id="951" name="Google Shape;951;p83"/>
          <p:cNvSpPr txBox="1"/>
          <p:nvPr>
            <p:ph idx="1" type="body"/>
          </p:nvPr>
        </p:nvSpPr>
        <p:spPr>
          <a:xfrm>
            <a:off x="311700" y="1306650"/>
            <a:ext cx="4448400" cy="290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 ASR Craft will use a small electric motor attached to a propeller to power move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If the battery is connected to the motor as shown, the motor will rotate in one direction, presumably driving the ASR Craft forward</a:t>
            </a:r>
            <a:endParaRPr>
              <a:solidFill>
                <a:schemeClr val="dk1"/>
              </a:solidFill>
            </a:endParaRPr>
          </a:p>
        </p:txBody>
      </p:sp>
      <p:grpSp>
        <p:nvGrpSpPr>
          <p:cNvPr id="952" name="Google Shape;952;p83"/>
          <p:cNvGrpSpPr/>
          <p:nvPr/>
        </p:nvGrpSpPr>
        <p:grpSpPr>
          <a:xfrm>
            <a:off x="311700" y="4500471"/>
            <a:ext cx="8520595" cy="572705"/>
            <a:chOff x="311700" y="4500471"/>
            <a:chExt cx="8520595" cy="572705"/>
          </a:xfrm>
        </p:grpSpPr>
        <p:pic>
          <p:nvPicPr>
            <p:cNvPr id="953" name="Google Shape;953;p8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54" name="Google Shape;954;p8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55" name="Google Shape;955;p83"/>
            <p:cNvGrpSpPr/>
            <p:nvPr/>
          </p:nvGrpSpPr>
          <p:grpSpPr>
            <a:xfrm>
              <a:off x="2976075" y="4602050"/>
              <a:ext cx="3191850" cy="369550"/>
              <a:chOff x="5640450" y="4688200"/>
              <a:chExt cx="3191850" cy="369550"/>
            </a:xfrm>
          </p:grpSpPr>
          <p:pic>
            <p:nvPicPr>
              <p:cNvPr id="956" name="Google Shape;956;p8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57" name="Google Shape;957;p8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58" name="Google Shape;958;p83" title="Basic motor wiring diagram"/>
          <p:cNvPicPr preferRelativeResize="0"/>
          <p:nvPr/>
        </p:nvPicPr>
        <p:blipFill rotWithShape="1">
          <a:blip r:embed="rId6">
            <a:alphaModFix/>
          </a:blip>
          <a:srcRect b="39042" l="28376" r="42384" t="0"/>
          <a:stretch/>
        </p:blipFill>
        <p:spPr>
          <a:xfrm>
            <a:off x="6123200" y="1161225"/>
            <a:ext cx="2043895" cy="319573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 Basic Electricity and Moving the ASR Craft</a:t>
            </a:r>
            <a:endParaRPr/>
          </a:p>
        </p:txBody>
      </p:sp>
      <p:sp>
        <p:nvSpPr>
          <p:cNvPr id="964" name="Google Shape;964;p84"/>
          <p:cNvSpPr txBox="1"/>
          <p:nvPr>
            <p:ph idx="1" type="body"/>
          </p:nvPr>
        </p:nvSpPr>
        <p:spPr>
          <a:xfrm>
            <a:off x="311700" y="1573350"/>
            <a:ext cx="4448400" cy="2512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the battery is connected to the motor as shown, the motor will rotate in the other direction, </a:t>
            </a:r>
            <a:r>
              <a:rPr lang="en">
                <a:solidFill>
                  <a:schemeClr val="dk1"/>
                </a:solidFill>
              </a:rPr>
              <a:t>presumably</a:t>
            </a:r>
            <a:r>
              <a:rPr lang="en">
                <a:solidFill>
                  <a:schemeClr val="dk1"/>
                </a:solidFill>
              </a:rPr>
              <a:t> driving the ASR Craft backwards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Commonly</a:t>
            </a:r>
            <a:r>
              <a:rPr lang="en">
                <a:solidFill>
                  <a:schemeClr val="dk1"/>
                </a:solidFill>
              </a:rPr>
              <a:t> called “Switching or </a:t>
            </a:r>
            <a:r>
              <a:rPr lang="en">
                <a:solidFill>
                  <a:schemeClr val="dk1"/>
                </a:solidFill>
              </a:rPr>
              <a:t>reversing</a:t>
            </a:r>
            <a:r>
              <a:rPr lang="en">
                <a:solidFill>
                  <a:schemeClr val="dk1"/>
                </a:solidFill>
              </a:rPr>
              <a:t> polarity”</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grpSp>
        <p:nvGrpSpPr>
          <p:cNvPr id="965" name="Google Shape;965;p84"/>
          <p:cNvGrpSpPr/>
          <p:nvPr/>
        </p:nvGrpSpPr>
        <p:grpSpPr>
          <a:xfrm>
            <a:off x="311700" y="4500471"/>
            <a:ext cx="8520595" cy="572705"/>
            <a:chOff x="311700" y="4500471"/>
            <a:chExt cx="8520595" cy="572705"/>
          </a:xfrm>
        </p:grpSpPr>
        <p:pic>
          <p:nvPicPr>
            <p:cNvPr id="966" name="Google Shape;966;p8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67" name="Google Shape;967;p8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68" name="Google Shape;968;p84"/>
            <p:cNvGrpSpPr/>
            <p:nvPr/>
          </p:nvGrpSpPr>
          <p:grpSpPr>
            <a:xfrm>
              <a:off x="2976075" y="4602050"/>
              <a:ext cx="3191850" cy="369550"/>
              <a:chOff x="5640450" y="4688200"/>
              <a:chExt cx="3191850" cy="369550"/>
            </a:xfrm>
          </p:grpSpPr>
          <p:pic>
            <p:nvPicPr>
              <p:cNvPr id="969" name="Google Shape;969;p8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70" name="Google Shape;970;p8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71" name="Google Shape;971;p84" title="Basic motor wiring diagram"/>
          <p:cNvPicPr preferRelativeResize="0"/>
          <p:nvPr/>
        </p:nvPicPr>
        <p:blipFill rotWithShape="1">
          <a:blip r:embed="rId6">
            <a:alphaModFix/>
          </a:blip>
          <a:srcRect b="37999" l="25502" r="41603" t="0"/>
          <a:stretch/>
        </p:blipFill>
        <p:spPr>
          <a:xfrm>
            <a:off x="6208400" y="1162988"/>
            <a:ext cx="2258143" cy="319222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8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ASR Craft</a:t>
            </a:r>
            <a:endParaRPr/>
          </a:p>
        </p:txBody>
      </p:sp>
      <p:sp>
        <p:nvSpPr>
          <p:cNvPr id="977" name="Google Shape;977;p85"/>
          <p:cNvSpPr txBox="1"/>
          <p:nvPr>
            <p:ph idx="1" type="body"/>
          </p:nvPr>
        </p:nvSpPr>
        <p:spPr>
          <a:xfrm>
            <a:off x="311700" y="1718250"/>
            <a:ext cx="4448400" cy="170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a:solidFill>
                  <a:schemeClr val="dk1"/>
                </a:solidFill>
              </a:rPr>
              <a:t>Next we need to install a device that will allow the small current available from an Arduino to control the larger current going to the motor.</a:t>
            </a:r>
            <a:endParaRPr>
              <a:solidFill>
                <a:schemeClr val="dk1"/>
              </a:solidFill>
            </a:endParaRPr>
          </a:p>
        </p:txBody>
      </p:sp>
      <p:grpSp>
        <p:nvGrpSpPr>
          <p:cNvPr id="978" name="Google Shape;978;p85"/>
          <p:cNvGrpSpPr/>
          <p:nvPr/>
        </p:nvGrpSpPr>
        <p:grpSpPr>
          <a:xfrm>
            <a:off x="311700" y="4500471"/>
            <a:ext cx="8520595" cy="572705"/>
            <a:chOff x="311700" y="4500471"/>
            <a:chExt cx="8520595" cy="572705"/>
          </a:xfrm>
        </p:grpSpPr>
        <p:pic>
          <p:nvPicPr>
            <p:cNvPr id="979" name="Google Shape;979;p8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80" name="Google Shape;980;p8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81" name="Google Shape;981;p85"/>
            <p:cNvGrpSpPr/>
            <p:nvPr/>
          </p:nvGrpSpPr>
          <p:grpSpPr>
            <a:xfrm>
              <a:off x="2976075" y="4602050"/>
              <a:ext cx="3191850" cy="369550"/>
              <a:chOff x="5640450" y="4688200"/>
              <a:chExt cx="3191850" cy="369550"/>
            </a:xfrm>
          </p:grpSpPr>
          <p:pic>
            <p:nvPicPr>
              <p:cNvPr id="982" name="Google Shape;982;p8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83" name="Google Shape;983;p8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84" name="Google Shape;984;p85" title="Basic motor wiring diagram"/>
          <p:cNvPicPr preferRelativeResize="0"/>
          <p:nvPr/>
        </p:nvPicPr>
        <p:blipFill rotWithShape="1">
          <a:blip r:embed="rId6">
            <a:alphaModFix/>
          </a:blip>
          <a:srcRect b="37999" l="25502" r="41603" t="0"/>
          <a:stretch/>
        </p:blipFill>
        <p:spPr>
          <a:xfrm>
            <a:off x="6208400" y="1162988"/>
            <a:ext cx="2258143" cy="319222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8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ASR Craft</a:t>
            </a:r>
            <a:endParaRPr/>
          </a:p>
        </p:txBody>
      </p:sp>
      <p:sp>
        <p:nvSpPr>
          <p:cNvPr id="990" name="Google Shape;990;p86"/>
          <p:cNvSpPr txBox="1"/>
          <p:nvPr>
            <p:ph idx="1" type="body"/>
          </p:nvPr>
        </p:nvSpPr>
        <p:spPr>
          <a:xfrm>
            <a:off x="311700" y="1111250"/>
            <a:ext cx="55773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A relay is an electrically controlled switch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When “at rest” a spring holds the switch contacts to the right as shown in the top Diagram</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When power is applied to the coil it produces a magnetic field which physically </a:t>
            </a:r>
            <a:r>
              <a:rPr lang="en">
                <a:solidFill>
                  <a:schemeClr val="dk1"/>
                </a:solidFill>
              </a:rPr>
              <a:t>pulls the switch contacts to the left as shown in the bottom diagram</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Important to note that the magnetic coil and switch portions of the relay are electrically isolated from each other, they do not touch</a:t>
            </a:r>
            <a:endParaRPr>
              <a:solidFill>
                <a:schemeClr val="dk1"/>
              </a:solidFill>
            </a:endParaRPr>
          </a:p>
        </p:txBody>
      </p:sp>
      <p:grpSp>
        <p:nvGrpSpPr>
          <p:cNvPr id="991" name="Google Shape;991;p86"/>
          <p:cNvGrpSpPr/>
          <p:nvPr/>
        </p:nvGrpSpPr>
        <p:grpSpPr>
          <a:xfrm>
            <a:off x="311700" y="4500471"/>
            <a:ext cx="8520595" cy="572705"/>
            <a:chOff x="311700" y="4500471"/>
            <a:chExt cx="8520595" cy="572705"/>
          </a:xfrm>
        </p:grpSpPr>
        <p:pic>
          <p:nvPicPr>
            <p:cNvPr id="992" name="Google Shape;992;p8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993" name="Google Shape;993;p8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994" name="Google Shape;994;p86"/>
            <p:cNvGrpSpPr/>
            <p:nvPr/>
          </p:nvGrpSpPr>
          <p:grpSpPr>
            <a:xfrm>
              <a:off x="2976075" y="4602050"/>
              <a:ext cx="3191850" cy="369550"/>
              <a:chOff x="5640450" y="4688200"/>
              <a:chExt cx="3191850" cy="369550"/>
            </a:xfrm>
          </p:grpSpPr>
          <p:pic>
            <p:nvPicPr>
              <p:cNvPr id="995" name="Google Shape;995;p8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996" name="Google Shape;996;p8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997" name="Google Shape;997;p86" title="Unenergized relay"/>
          <p:cNvPicPr preferRelativeResize="0"/>
          <p:nvPr/>
        </p:nvPicPr>
        <p:blipFill rotWithShape="1">
          <a:blip r:embed="rId6">
            <a:alphaModFix/>
          </a:blip>
          <a:srcRect b="40742" l="30206" r="42359" t="21717"/>
          <a:stretch/>
        </p:blipFill>
        <p:spPr>
          <a:xfrm>
            <a:off x="6591775" y="1111250"/>
            <a:ext cx="1703825" cy="1748675"/>
          </a:xfrm>
          <a:prstGeom prst="rect">
            <a:avLst/>
          </a:prstGeom>
          <a:noFill/>
          <a:ln>
            <a:noFill/>
          </a:ln>
        </p:spPr>
      </p:pic>
      <p:pic>
        <p:nvPicPr>
          <p:cNvPr id="998" name="Google Shape;998;p86" title="Energized relay"/>
          <p:cNvPicPr preferRelativeResize="0"/>
          <p:nvPr/>
        </p:nvPicPr>
        <p:blipFill rotWithShape="1">
          <a:blip r:embed="rId7">
            <a:alphaModFix/>
          </a:blip>
          <a:srcRect b="43477" l="33022" r="43219" t="21606"/>
          <a:stretch/>
        </p:blipFill>
        <p:spPr>
          <a:xfrm>
            <a:off x="6688924" y="2859925"/>
            <a:ext cx="1509526" cy="16639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ASR Craft</a:t>
            </a:r>
            <a:endParaRPr/>
          </a:p>
        </p:txBody>
      </p:sp>
      <p:sp>
        <p:nvSpPr>
          <p:cNvPr id="1004" name="Google Shape;1004;p87"/>
          <p:cNvSpPr txBox="1"/>
          <p:nvPr>
            <p:ph idx="1" type="body"/>
          </p:nvPr>
        </p:nvSpPr>
        <p:spPr>
          <a:xfrm>
            <a:off x="311700" y="1111250"/>
            <a:ext cx="55773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Relays can seem complex, however if you follow the path of current flow from the positive side of the battery through the circuit and back to the negative side of the battery we can understand how (and if) the circuit is working.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next slide will illustrate how we can use two relays to easily control one motor</a:t>
            </a:r>
            <a:endParaRPr>
              <a:solidFill>
                <a:schemeClr val="dk1"/>
              </a:solidFill>
            </a:endParaRPr>
          </a:p>
        </p:txBody>
      </p:sp>
      <p:grpSp>
        <p:nvGrpSpPr>
          <p:cNvPr id="1005" name="Google Shape;1005;p87"/>
          <p:cNvGrpSpPr/>
          <p:nvPr/>
        </p:nvGrpSpPr>
        <p:grpSpPr>
          <a:xfrm>
            <a:off x="311700" y="4500471"/>
            <a:ext cx="8520595" cy="572705"/>
            <a:chOff x="311700" y="4500471"/>
            <a:chExt cx="8520595" cy="572705"/>
          </a:xfrm>
        </p:grpSpPr>
        <p:pic>
          <p:nvPicPr>
            <p:cNvPr id="1006" name="Google Shape;1006;p8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07" name="Google Shape;1007;p8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08" name="Google Shape;1008;p87"/>
            <p:cNvGrpSpPr/>
            <p:nvPr/>
          </p:nvGrpSpPr>
          <p:grpSpPr>
            <a:xfrm>
              <a:off x="2976075" y="4602050"/>
              <a:ext cx="3191850" cy="369550"/>
              <a:chOff x="5640450" y="4688200"/>
              <a:chExt cx="3191850" cy="369550"/>
            </a:xfrm>
          </p:grpSpPr>
          <p:pic>
            <p:nvPicPr>
              <p:cNvPr id="1009" name="Google Shape;1009;p8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10" name="Google Shape;1010;p8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11" name="Google Shape;1011;p87" title="Unenergized relay"/>
          <p:cNvPicPr preferRelativeResize="0"/>
          <p:nvPr/>
        </p:nvPicPr>
        <p:blipFill rotWithShape="1">
          <a:blip r:embed="rId6">
            <a:alphaModFix/>
          </a:blip>
          <a:srcRect b="40742" l="30206" r="42359" t="21717"/>
          <a:stretch/>
        </p:blipFill>
        <p:spPr>
          <a:xfrm>
            <a:off x="6591775" y="1111250"/>
            <a:ext cx="1703825" cy="1748675"/>
          </a:xfrm>
          <a:prstGeom prst="rect">
            <a:avLst/>
          </a:prstGeom>
          <a:noFill/>
          <a:ln>
            <a:noFill/>
          </a:ln>
        </p:spPr>
      </p:pic>
      <p:pic>
        <p:nvPicPr>
          <p:cNvPr id="1012" name="Google Shape;1012;p87" title="Energized relay"/>
          <p:cNvPicPr preferRelativeResize="0"/>
          <p:nvPr/>
        </p:nvPicPr>
        <p:blipFill rotWithShape="1">
          <a:blip r:embed="rId7">
            <a:alphaModFix/>
          </a:blip>
          <a:srcRect b="43477" l="33022" r="43219" t="21606"/>
          <a:stretch/>
        </p:blipFill>
        <p:spPr>
          <a:xfrm>
            <a:off x="6688924" y="2859925"/>
            <a:ext cx="1509526" cy="16639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8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ASR Craft</a:t>
            </a:r>
            <a:endParaRPr/>
          </a:p>
        </p:txBody>
      </p:sp>
      <p:sp>
        <p:nvSpPr>
          <p:cNvPr id="1018" name="Google Shape;1018;p88"/>
          <p:cNvSpPr txBox="1"/>
          <p:nvPr>
            <p:ph idx="1" type="body"/>
          </p:nvPr>
        </p:nvSpPr>
        <p:spPr>
          <a:xfrm>
            <a:off x="311700" y="1111250"/>
            <a:ext cx="3948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In the diagram to the right we can see the relays are fed both battery + and battery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switch part of both relays are aligned to feed battery - to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the motor has battery - on both sides it will not turn</a:t>
            </a:r>
            <a:endParaRPr>
              <a:solidFill>
                <a:schemeClr val="dk1"/>
              </a:solidFill>
            </a:endParaRPr>
          </a:p>
        </p:txBody>
      </p:sp>
      <p:grpSp>
        <p:nvGrpSpPr>
          <p:cNvPr id="1019" name="Google Shape;1019;p88"/>
          <p:cNvGrpSpPr/>
          <p:nvPr/>
        </p:nvGrpSpPr>
        <p:grpSpPr>
          <a:xfrm>
            <a:off x="311700" y="4500471"/>
            <a:ext cx="8520595" cy="572705"/>
            <a:chOff x="311700" y="4500471"/>
            <a:chExt cx="8520595" cy="572705"/>
          </a:xfrm>
        </p:grpSpPr>
        <p:pic>
          <p:nvPicPr>
            <p:cNvPr id="1020" name="Google Shape;1020;p8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21" name="Google Shape;1021;p8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22" name="Google Shape;1022;p88"/>
            <p:cNvGrpSpPr/>
            <p:nvPr/>
          </p:nvGrpSpPr>
          <p:grpSpPr>
            <a:xfrm>
              <a:off x="2976075" y="4602050"/>
              <a:ext cx="3191850" cy="369550"/>
              <a:chOff x="5640450" y="4688200"/>
              <a:chExt cx="3191850" cy="369550"/>
            </a:xfrm>
          </p:grpSpPr>
          <p:pic>
            <p:nvPicPr>
              <p:cNvPr id="1023" name="Google Shape;1023;p8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24" name="Google Shape;1024;p8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25" name="Google Shape;1025;p88" title="Wiring diagram with 2 relays controlling one motor"/>
          <p:cNvPicPr preferRelativeResize="0"/>
          <p:nvPr/>
        </p:nvPicPr>
        <p:blipFill rotWithShape="1">
          <a:blip r:embed="rId6">
            <a:alphaModFix/>
          </a:blip>
          <a:srcRect b="15239" l="0" r="9148" t="0"/>
          <a:stretch/>
        </p:blipFill>
        <p:spPr>
          <a:xfrm>
            <a:off x="4572000" y="1170125"/>
            <a:ext cx="4501046" cy="314969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8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ASR Craft</a:t>
            </a:r>
            <a:endParaRPr/>
          </a:p>
        </p:txBody>
      </p:sp>
      <p:sp>
        <p:nvSpPr>
          <p:cNvPr id="1031" name="Google Shape;1031;p89"/>
          <p:cNvSpPr txBox="1"/>
          <p:nvPr>
            <p:ph idx="1" type="body"/>
          </p:nvPr>
        </p:nvSpPr>
        <p:spPr>
          <a:xfrm>
            <a:off x="311700" y="1111250"/>
            <a:ext cx="4260300" cy="33891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In the diagram to the right relay 2 has been energized and the switch inside has flipped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is now feeding battery+ to one side of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Relay #1 is not energized so it continues to feed battery- to the other side of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the motor has battery+ on one side and battery- on the other side it will rotate in one direction</a:t>
            </a:r>
            <a:endParaRPr>
              <a:solidFill>
                <a:schemeClr val="dk1"/>
              </a:solidFill>
            </a:endParaRPr>
          </a:p>
        </p:txBody>
      </p:sp>
      <p:grpSp>
        <p:nvGrpSpPr>
          <p:cNvPr id="1032" name="Google Shape;1032;p89"/>
          <p:cNvGrpSpPr/>
          <p:nvPr/>
        </p:nvGrpSpPr>
        <p:grpSpPr>
          <a:xfrm>
            <a:off x="311700" y="4500471"/>
            <a:ext cx="8520595" cy="572705"/>
            <a:chOff x="311700" y="4500471"/>
            <a:chExt cx="8520595" cy="572705"/>
          </a:xfrm>
        </p:grpSpPr>
        <p:pic>
          <p:nvPicPr>
            <p:cNvPr id="1033" name="Google Shape;1033;p8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34" name="Google Shape;1034;p8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35" name="Google Shape;1035;p89"/>
            <p:cNvGrpSpPr/>
            <p:nvPr/>
          </p:nvGrpSpPr>
          <p:grpSpPr>
            <a:xfrm>
              <a:off x="2976075" y="4602050"/>
              <a:ext cx="3191850" cy="369550"/>
              <a:chOff x="5640450" y="4688200"/>
              <a:chExt cx="3191850" cy="369550"/>
            </a:xfrm>
          </p:grpSpPr>
          <p:pic>
            <p:nvPicPr>
              <p:cNvPr id="1036" name="Google Shape;1036;p8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37" name="Google Shape;1037;p8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38" name="Google Shape;1038;p89" title="Wiring diagram with 2 relays controlling one motor"/>
          <p:cNvPicPr preferRelativeResize="0"/>
          <p:nvPr/>
        </p:nvPicPr>
        <p:blipFill rotWithShape="1">
          <a:blip r:embed="rId6">
            <a:alphaModFix/>
          </a:blip>
          <a:srcRect b="4122" l="0" r="6829" t="0"/>
          <a:stretch/>
        </p:blipFill>
        <p:spPr>
          <a:xfrm>
            <a:off x="4544625" y="1017725"/>
            <a:ext cx="4512746" cy="34827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9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ASR Craft</a:t>
            </a:r>
            <a:endParaRPr/>
          </a:p>
        </p:txBody>
      </p:sp>
      <p:sp>
        <p:nvSpPr>
          <p:cNvPr id="1044" name="Google Shape;1044;p90"/>
          <p:cNvSpPr txBox="1"/>
          <p:nvPr>
            <p:ph idx="1" type="body"/>
          </p:nvPr>
        </p:nvSpPr>
        <p:spPr>
          <a:xfrm>
            <a:off x="311700" y="1111250"/>
            <a:ext cx="4260300" cy="33891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In the diagram to the right relay #1 has been energized and the switch inside has flipped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is now feeding battery+ to the other side of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Relay #2 is not energized so it continues to feed battery- to the other side of the motor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the motor has battery+ on one side and battery- on the other side it will rotate, but this time in the opposite direction</a:t>
            </a:r>
            <a:endParaRPr>
              <a:solidFill>
                <a:schemeClr val="dk1"/>
              </a:solidFill>
            </a:endParaRPr>
          </a:p>
        </p:txBody>
      </p:sp>
      <p:grpSp>
        <p:nvGrpSpPr>
          <p:cNvPr id="1045" name="Google Shape;1045;p90"/>
          <p:cNvGrpSpPr/>
          <p:nvPr/>
        </p:nvGrpSpPr>
        <p:grpSpPr>
          <a:xfrm>
            <a:off x="311700" y="4500471"/>
            <a:ext cx="8520595" cy="572705"/>
            <a:chOff x="311700" y="4500471"/>
            <a:chExt cx="8520595" cy="572705"/>
          </a:xfrm>
        </p:grpSpPr>
        <p:pic>
          <p:nvPicPr>
            <p:cNvPr id="1046" name="Google Shape;1046;p9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47" name="Google Shape;1047;p9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48" name="Google Shape;1048;p90"/>
            <p:cNvGrpSpPr/>
            <p:nvPr/>
          </p:nvGrpSpPr>
          <p:grpSpPr>
            <a:xfrm>
              <a:off x="2976075" y="4602050"/>
              <a:ext cx="3191850" cy="369550"/>
              <a:chOff x="5640450" y="4688200"/>
              <a:chExt cx="3191850" cy="369550"/>
            </a:xfrm>
          </p:grpSpPr>
          <p:pic>
            <p:nvPicPr>
              <p:cNvPr id="1049" name="Google Shape;1049;p9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50" name="Google Shape;1050;p9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51" name="Google Shape;1051;p90" title="Wiring diagram with 2 relays controlling one motor"/>
          <p:cNvPicPr preferRelativeResize="0"/>
          <p:nvPr/>
        </p:nvPicPr>
        <p:blipFill rotWithShape="1">
          <a:blip r:embed="rId6">
            <a:alphaModFix/>
          </a:blip>
          <a:srcRect b="5802" l="0" r="7927" t="0"/>
          <a:stretch/>
        </p:blipFill>
        <p:spPr>
          <a:xfrm>
            <a:off x="4548337" y="1111250"/>
            <a:ext cx="4416689" cy="3389099"/>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9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a:t>
            </a:r>
            <a:r>
              <a:rPr lang="en"/>
              <a:t>: Basic Electricity and Moving the ASR Craft</a:t>
            </a:r>
            <a:endParaRPr/>
          </a:p>
        </p:txBody>
      </p:sp>
      <p:sp>
        <p:nvSpPr>
          <p:cNvPr id="1057" name="Google Shape;1057;p91"/>
          <p:cNvSpPr txBox="1"/>
          <p:nvPr>
            <p:ph idx="1" type="body"/>
          </p:nvPr>
        </p:nvSpPr>
        <p:spPr>
          <a:xfrm>
            <a:off x="311700" y="1111250"/>
            <a:ext cx="5343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By turning the relays on or off we can make the motor spin in one direction, or the other direction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Once the motor is connected to a propeller, this will give us the ability to drive the craft forwards or backwards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However, we still need to steer the craft</a:t>
            </a:r>
            <a:endParaRPr>
              <a:solidFill>
                <a:schemeClr val="dk1"/>
              </a:solidFill>
            </a:endParaRPr>
          </a:p>
        </p:txBody>
      </p:sp>
      <p:grpSp>
        <p:nvGrpSpPr>
          <p:cNvPr id="1058" name="Google Shape;1058;p91"/>
          <p:cNvGrpSpPr/>
          <p:nvPr/>
        </p:nvGrpSpPr>
        <p:grpSpPr>
          <a:xfrm>
            <a:off x="311700" y="4500471"/>
            <a:ext cx="8520595" cy="572705"/>
            <a:chOff x="311700" y="4500471"/>
            <a:chExt cx="8520595" cy="572705"/>
          </a:xfrm>
        </p:grpSpPr>
        <p:pic>
          <p:nvPicPr>
            <p:cNvPr id="1059" name="Google Shape;1059;p9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60" name="Google Shape;1060;p9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61" name="Google Shape;1061;p91"/>
            <p:cNvGrpSpPr/>
            <p:nvPr/>
          </p:nvGrpSpPr>
          <p:grpSpPr>
            <a:xfrm>
              <a:off x="2976075" y="4602050"/>
              <a:ext cx="3191850" cy="369550"/>
              <a:chOff x="5640450" y="4688200"/>
              <a:chExt cx="3191850" cy="369550"/>
            </a:xfrm>
          </p:grpSpPr>
          <p:pic>
            <p:nvPicPr>
              <p:cNvPr id="1062" name="Google Shape;1062;p9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63" name="Google Shape;1063;p9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64" name="Google Shape;1064;p91" title="Electric motors showing direction with different polarity"/>
          <p:cNvPicPr preferRelativeResize="0"/>
          <p:nvPr/>
        </p:nvPicPr>
        <p:blipFill rotWithShape="1">
          <a:blip r:embed="rId6">
            <a:alphaModFix/>
          </a:blip>
          <a:srcRect b="6472" l="24717" r="40601" t="0"/>
          <a:stretch/>
        </p:blipFill>
        <p:spPr>
          <a:xfrm>
            <a:off x="6176450" y="1017725"/>
            <a:ext cx="1757100" cy="3553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Materials</a:t>
            </a:r>
            <a:endParaRPr/>
          </a:p>
        </p:txBody>
      </p:sp>
      <p:sp>
        <p:nvSpPr>
          <p:cNvPr id="138" name="Google Shape;138;p20"/>
          <p:cNvSpPr txBox="1"/>
          <p:nvPr>
            <p:ph idx="1" type="body"/>
          </p:nvPr>
        </p:nvSpPr>
        <p:spPr>
          <a:xfrm>
            <a:off x="311700" y="1152475"/>
            <a:ext cx="37722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Construction</a:t>
            </a:r>
            <a:r>
              <a:rPr lang="en">
                <a:solidFill>
                  <a:schemeClr val="dk1"/>
                </a:solidFill>
              </a:rPr>
              <a:t> materials (</a:t>
            </a:r>
            <a:r>
              <a:rPr lang="en">
                <a:solidFill>
                  <a:schemeClr val="dk1"/>
                </a:solidFill>
              </a:rPr>
              <a:t>available</a:t>
            </a:r>
            <a:r>
              <a:rPr lang="en">
                <a:solidFill>
                  <a:schemeClr val="dk1"/>
                </a:solidFill>
              </a:rPr>
              <a:t> at any home improvement center):</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Approx 3 feet 1x6 pine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2’ x 4’ sheet ¼ plywood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Spar urethane finish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Paint as desired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Silicone sealant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Wood glue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Six inches 1” angle aluminum</a:t>
            </a:r>
            <a:endParaRPr>
              <a:solidFill>
                <a:schemeClr val="dk1"/>
              </a:solidFill>
            </a:endParaRPr>
          </a:p>
        </p:txBody>
      </p:sp>
      <p:grpSp>
        <p:nvGrpSpPr>
          <p:cNvPr id="139" name="Google Shape;139;p20"/>
          <p:cNvGrpSpPr/>
          <p:nvPr/>
        </p:nvGrpSpPr>
        <p:grpSpPr>
          <a:xfrm>
            <a:off x="311700" y="4500471"/>
            <a:ext cx="8520595" cy="572705"/>
            <a:chOff x="311700" y="4500471"/>
            <a:chExt cx="8520595" cy="572705"/>
          </a:xfrm>
        </p:grpSpPr>
        <p:pic>
          <p:nvPicPr>
            <p:cNvPr id="140" name="Google Shape;140;p2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1" name="Google Shape;141;p2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2" name="Google Shape;142;p20"/>
            <p:cNvGrpSpPr/>
            <p:nvPr/>
          </p:nvGrpSpPr>
          <p:grpSpPr>
            <a:xfrm>
              <a:off x="2976075" y="4602050"/>
              <a:ext cx="3191850" cy="369550"/>
              <a:chOff x="5640450" y="4688200"/>
              <a:chExt cx="3191850" cy="369550"/>
            </a:xfrm>
          </p:grpSpPr>
          <p:pic>
            <p:nvPicPr>
              <p:cNvPr id="143" name="Google Shape;143;p2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44" name="Google Shape;144;p2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45" name="Google Shape;145;p20"/>
          <p:cNvSpPr txBox="1"/>
          <p:nvPr/>
        </p:nvSpPr>
        <p:spPr>
          <a:xfrm>
            <a:off x="4222725" y="1467300"/>
            <a:ext cx="5172600" cy="220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sz="1800">
                <a:solidFill>
                  <a:schemeClr val="dk1"/>
                </a:solidFill>
              </a:rPr>
              <a:t>12” x 18” balsa wood 1/16” thick</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Three ½” hinges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Various fasteners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2 part epoxy</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Masking tape</a:t>
            </a:r>
            <a:endParaRPr sz="1800">
              <a:solidFill>
                <a:schemeClr val="dk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9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1: Basic Electricity and Moving the ASR Craft</a:t>
            </a:r>
            <a:endParaRPr/>
          </a:p>
        </p:txBody>
      </p:sp>
      <p:sp>
        <p:nvSpPr>
          <p:cNvPr id="1070" name="Google Shape;1070;p92"/>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Basic electricity and steering the ASR Craft</a:t>
            </a:r>
            <a:endParaRPr>
              <a:solidFill>
                <a:schemeClr val="dk1"/>
              </a:solidFill>
            </a:endParaRPr>
          </a:p>
        </p:txBody>
      </p:sp>
      <p:grpSp>
        <p:nvGrpSpPr>
          <p:cNvPr id="1071" name="Google Shape;1071;p92"/>
          <p:cNvGrpSpPr/>
          <p:nvPr/>
        </p:nvGrpSpPr>
        <p:grpSpPr>
          <a:xfrm>
            <a:off x="311700" y="4500471"/>
            <a:ext cx="8520595" cy="572705"/>
            <a:chOff x="311700" y="4500471"/>
            <a:chExt cx="8520595" cy="572705"/>
          </a:xfrm>
        </p:grpSpPr>
        <p:pic>
          <p:nvPicPr>
            <p:cNvPr id="1072" name="Google Shape;1072;p9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73" name="Google Shape;1073;p9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74" name="Google Shape;1074;p92"/>
            <p:cNvGrpSpPr/>
            <p:nvPr/>
          </p:nvGrpSpPr>
          <p:grpSpPr>
            <a:xfrm>
              <a:off x="2976075" y="4602050"/>
              <a:ext cx="3191850" cy="369550"/>
              <a:chOff x="5640450" y="4688200"/>
              <a:chExt cx="3191850" cy="369550"/>
            </a:xfrm>
          </p:grpSpPr>
          <p:pic>
            <p:nvPicPr>
              <p:cNvPr id="1075" name="Google Shape;1075;p9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76" name="Google Shape;1076;p9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077" name="Google Shape;1077;p92" title="Example of completed craft"/>
          <p:cNvPicPr preferRelativeResize="0"/>
          <p:nvPr/>
        </p:nvPicPr>
        <p:blipFill rotWithShape="1">
          <a:blip r:embed="rId6">
            <a:alphaModFix/>
          </a:blip>
          <a:srcRect b="6942" l="0" r="0" t="0"/>
          <a:stretch/>
        </p:blipFill>
        <p:spPr>
          <a:xfrm>
            <a:off x="2846875" y="1170125"/>
            <a:ext cx="3450255" cy="240809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9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Lesson 2 </a:t>
            </a:r>
            <a:br>
              <a:rPr lang="en"/>
            </a:br>
            <a:r>
              <a:rPr lang="en" sz="3333"/>
              <a:t>Basic Electricity and Steering the ASR Craft</a:t>
            </a:r>
            <a:endParaRPr sz="3333"/>
          </a:p>
        </p:txBody>
      </p:sp>
      <p:grpSp>
        <p:nvGrpSpPr>
          <p:cNvPr id="1083" name="Google Shape;1083;p93"/>
          <p:cNvGrpSpPr/>
          <p:nvPr/>
        </p:nvGrpSpPr>
        <p:grpSpPr>
          <a:xfrm>
            <a:off x="311695" y="-8"/>
            <a:ext cx="8832305" cy="4941758"/>
            <a:chOff x="311695" y="-8"/>
            <a:chExt cx="8832305" cy="4941758"/>
          </a:xfrm>
        </p:grpSpPr>
        <p:pic>
          <p:nvPicPr>
            <p:cNvPr id="1084" name="Google Shape;1084;p9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085" name="Google Shape;1085;p9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086" name="Google Shape;1086;p93"/>
            <p:cNvGrpSpPr/>
            <p:nvPr/>
          </p:nvGrpSpPr>
          <p:grpSpPr>
            <a:xfrm>
              <a:off x="5559900" y="3942850"/>
              <a:ext cx="3584100" cy="998900"/>
              <a:chOff x="5827475" y="4141275"/>
              <a:chExt cx="3584100" cy="998900"/>
            </a:xfrm>
          </p:grpSpPr>
          <p:sp>
            <p:nvSpPr>
              <p:cNvPr id="1087" name="Google Shape;1087;p9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088" name="Google Shape;1088;p9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9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 Basic Electricity and Steering the ASR Craft</a:t>
            </a:r>
            <a:endParaRPr/>
          </a:p>
        </p:txBody>
      </p:sp>
      <p:sp>
        <p:nvSpPr>
          <p:cNvPr id="1094" name="Google Shape;1094;p94"/>
          <p:cNvSpPr txBox="1"/>
          <p:nvPr>
            <p:ph idx="1" type="body"/>
          </p:nvPr>
        </p:nvSpPr>
        <p:spPr>
          <a:xfrm>
            <a:off x="311700" y="1306650"/>
            <a:ext cx="53460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In this lesson students will learn: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How to use 2 electric motors to drive the craft forwards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steer the craft left and right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spin the craft on its own axis</a:t>
            </a:r>
            <a:endParaRPr>
              <a:solidFill>
                <a:schemeClr val="dk1"/>
              </a:solidFill>
            </a:endParaRPr>
          </a:p>
        </p:txBody>
      </p:sp>
      <p:grpSp>
        <p:nvGrpSpPr>
          <p:cNvPr id="1095" name="Google Shape;1095;p94"/>
          <p:cNvGrpSpPr/>
          <p:nvPr/>
        </p:nvGrpSpPr>
        <p:grpSpPr>
          <a:xfrm>
            <a:off x="311700" y="4500471"/>
            <a:ext cx="8520595" cy="572705"/>
            <a:chOff x="311700" y="4500471"/>
            <a:chExt cx="8520595" cy="572705"/>
          </a:xfrm>
        </p:grpSpPr>
        <p:pic>
          <p:nvPicPr>
            <p:cNvPr id="1096" name="Google Shape;1096;p9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97" name="Google Shape;1097;p9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98" name="Google Shape;1098;p94"/>
            <p:cNvGrpSpPr/>
            <p:nvPr/>
          </p:nvGrpSpPr>
          <p:grpSpPr>
            <a:xfrm>
              <a:off x="2976075" y="4602050"/>
              <a:ext cx="3191850" cy="369550"/>
              <a:chOff x="5640450" y="4688200"/>
              <a:chExt cx="3191850" cy="369550"/>
            </a:xfrm>
          </p:grpSpPr>
          <p:pic>
            <p:nvPicPr>
              <p:cNvPr id="1099" name="Google Shape;1099;p9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00" name="Google Shape;1100;p9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01" name="Google Shape;1101;p94" title="Example of completed craft"/>
          <p:cNvPicPr preferRelativeResize="0"/>
          <p:nvPr/>
        </p:nvPicPr>
        <p:blipFill>
          <a:blip r:embed="rId6">
            <a:alphaModFix/>
          </a:blip>
          <a:stretch>
            <a:fillRect/>
          </a:stretch>
        </p:blipFill>
        <p:spPr>
          <a:xfrm>
            <a:off x="6233175" y="982775"/>
            <a:ext cx="2383461" cy="3177948"/>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9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a:t>
            </a:r>
            <a:r>
              <a:rPr lang="en"/>
              <a:t>: Basic Electricity and Steering the ASR Craft</a:t>
            </a:r>
            <a:endParaRPr/>
          </a:p>
        </p:txBody>
      </p:sp>
      <p:sp>
        <p:nvSpPr>
          <p:cNvPr id="1107" name="Google Shape;1107;p95"/>
          <p:cNvSpPr txBox="1"/>
          <p:nvPr>
            <p:ph idx="1" type="body"/>
          </p:nvPr>
        </p:nvSpPr>
        <p:spPr>
          <a:xfrm>
            <a:off x="311700" y="1111250"/>
            <a:ext cx="4491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 ASR craft has been constructed with 2 motors and 2 propellers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One motor / propeller is on the left side of the craft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One motor / propeller is on the right side of the craft</a:t>
            </a:r>
            <a:endParaRPr>
              <a:solidFill>
                <a:schemeClr val="dk1"/>
              </a:solidFill>
            </a:endParaRPr>
          </a:p>
        </p:txBody>
      </p:sp>
      <p:grpSp>
        <p:nvGrpSpPr>
          <p:cNvPr id="1108" name="Google Shape;1108;p95"/>
          <p:cNvGrpSpPr/>
          <p:nvPr/>
        </p:nvGrpSpPr>
        <p:grpSpPr>
          <a:xfrm>
            <a:off x="311700" y="4500471"/>
            <a:ext cx="8520595" cy="572705"/>
            <a:chOff x="311700" y="4500471"/>
            <a:chExt cx="8520595" cy="572705"/>
          </a:xfrm>
        </p:grpSpPr>
        <p:pic>
          <p:nvPicPr>
            <p:cNvPr id="1109" name="Google Shape;1109;p9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10" name="Google Shape;1110;p9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11" name="Google Shape;1111;p95"/>
            <p:cNvGrpSpPr/>
            <p:nvPr/>
          </p:nvGrpSpPr>
          <p:grpSpPr>
            <a:xfrm>
              <a:off x="2976075" y="4602050"/>
              <a:ext cx="3191850" cy="369550"/>
              <a:chOff x="5640450" y="4688200"/>
              <a:chExt cx="3191850" cy="369550"/>
            </a:xfrm>
          </p:grpSpPr>
          <p:pic>
            <p:nvPicPr>
              <p:cNvPr id="1112" name="Google Shape;1112;p9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13" name="Google Shape;1113;p9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14" name="Google Shape;1114;p95" title="Rear view of completed craft"/>
          <p:cNvPicPr preferRelativeResize="0"/>
          <p:nvPr/>
        </p:nvPicPr>
        <p:blipFill>
          <a:blip r:embed="rId6">
            <a:alphaModFix/>
          </a:blip>
          <a:stretch>
            <a:fillRect/>
          </a:stretch>
        </p:blipFill>
        <p:spPr>
          <a:xfrm>
            <a:off x="6126500" y="1111250"/>
            <a:ext cx="2383461" cy="317794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9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a:t>
            </a:r>
            <a:r>
              <a:rPr lang="en"/>
              <a:t>: Basic Electricity and Steering the ASR Craft</a:t>
            </a:r>
            <a:endParaRPr/>
          </a:p>
        </p:txBody>
      </p:sp>
      <p:sp>
        <p:nvSpPr>
          <p:cNvPr id="1120" name="Google Shape;1120;p96"/>
          <p:cNvSpPr txBox="1"/>
          <p:nvPr>
            <p:ph idx="1" type="body"/>
          </p:nvPr>
        </p:nvSpPr>
        <p:spPr>
          <a:xfrm>
            <a:off x="311700" y="1111250"/>
            <a:ext cx="4491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we power both motors as shown on the top right, the craft will move forward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If we power both motors as shown on the bottom right, the craft will move backwards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still need to add steering</a:t>
            </a:r>
            <a:endParaRPr>
              <a:solidFill>
                <a:schemeClr val="dk1"/>
              </a:solidFill>
            </a:endParaRPr>
          </a:p>
        </p:txBody>
      </p:sp>
      <p:grpSp>
        <p:nvGrpSpPr>
          <p:cNvPr id="1121" name="Google Shape;1121;p96"/>
          <p:cNvGrpSpPr/>
          <p:nvPr/>
        </p:nvGrpSpPr>
        <p:grpSpPr>
          <a:xfrm>
            <a:off x="311700" y="4500471"/>
            <a:ext cx="8520595" cy="572705"/>
            <a:chOff x="311700" y="4500471"/>
            <a:chExt cx="8520595" cy="572705"/>
          </a:xfrm>
        </p:grpSpPr>
        <p:pic>
          <p:nvPicPr>
            <p:cNvPr id="1122" name="Google Shape;1122;p9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23" name="Google Shape;1123;p9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24" name="Google Shape;1124;p96"/>
            <p:cNvGrpSpPr/>
            <p:nvPr/>
          </p:nvGrpSpPr>
          <p:grpSpPr>
            <a:xfrm>
              <a:off x="2976075" y="4602050"/>
              <a:ext cx="3191850" cy="369550"/>
              <a:chOff x="5640450" y="4688200"/>
              <a:chExt cx="3191850" cy="369550"/>
            </a:xfrm>
          </p:grpSpPr>
          <p:pic>
            <p:nvPicPr>
              <p:cNvPr id="1125" name="Google Shape;1125;p9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26" name="Google Shape;1126;p9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27" name="Google Shape;1127;p96" title="Diagram showing electric motors driving craft forward"/>
          <p:cNvPicPr preferRelativeResize="0"/>
          <p:nvPr/>
        </p:nvPicPr>
        <p:blipFill rotWithShape="1">
          <a:blip r:embed="rId6">
            <a:alphaModFix/>
          </a:blip>
          <a:srcRect b="56339" l="26559" r="9595" t="0"/>
          <a:stretch/>
        </p:blipFill>
        <p:spPr>
          <a:xfrm>
            <a:off x="5335175" y="1170125"/>
            <a:ext cx="3497124" cy="1793624"/>
          </a:xfrm>
          <a:prstGeom prst="rect">
            <a:avLst/>
          </a:prstGeom>
          <a:noFill/>
          <a:ln>
            <a:noFill/>
          </a:ln>
        </p:spPr>
      </p:pic>
      <p:pic>
        <p:nvPicPr>
          <p:cNvPr id="1128" name="Google Shape;1128;p96" title="Diagram showing electric motors driving craft backwards"/>
          <p:cNvPicPr preferRelativeResize="0"/>
          <p:nvPr/>
        </p:nvPicPr>
        <p:blipFill rotWithShape="1">
          <a:blip r:embed="rId7">
            <a:alphaModFix/>
          </a:blip>
          <a:srcRect b="57747" l="25242" r="9330" t="0"/>
          <a:stretch/>
        </p:blipFill>
        <p:spPr>
          <a:xfrm>
            <a:off x="5171725" y="2898200"/>
            <a:ext cx="3703176" cy="1793624"/>
          </a:xfrm>
          <a:prstGeom prst="rect">
            <a:avLst/>
          </a:prstGeom>
          <a:noFill/>
          <a:ln>
            <a:noFill/>
          </a:ln>
        </p:spPr>
      </p:pic>
      <p:cxnSp>
        <p:nvCxnSpPr>
          <p:cNvPr id="1129" name="Google Shape;1129;p96"/>
          <p:cNvCxnSpPr>
            <a:stCxn id="1120" idx="3"/>
          </p:cNvCxnSpPr>
          <p:nvPr/>
        </p:nvCxnSpPr>
        <p:spPr>
          <a:xfrm flipH="1" rot="10800000">
            <a:off x="4802700" y="2790200"/>
            <a:ext cx="4238400" cy="15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9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a:t>
            </a:r>
            <a:r>
              <a:rPr lang="en"/>
              <a:t>: Basic Electricity and Steering the ASR Craft</a:t>
            </a:r>
            <a:endParaRPr/>
          </a:p>
        </p:txBody>
      </p:sp>
      <p:sp>
        <p:nvSpPr>
          <p:cNvPr id="1135" name="Google Shape;1135;p97"/>
          <p:cNvSpPr txBox="1"/>
          <p:nvPr>
            <p:ph idx="1" type="body"/>
          </p:nvPr>
        </p:nvSpPr>
        <p:spPr>
          <a:xfrm>
            <a:off x="311700" y="1111250"/>
            <a:ext cx="4491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we only power the motor on the right, it will gently turn the craft to the left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If we only power the motor on the left, it will gently turn the craft to the right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is how we can make the craft complete gentle turns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However, there is a way to make it turn more abruptly</a:t>
            </a:r>
            <a:endParaRPr>
              <a:solidFill>
                <a:schemeClr val="dk1"/>
              </a:solidFill>
            </a:endParaRPr>
          </a:p>
        </p:txBody>
      </p:sp>
      <p:grpSp>
        <p:nvGrpSpPr>
          <p:cNvPr id="1136" name="Google Shape;1136;p97"/>
          <p:cNvGrpSpPr/>
          <p:nvPr/>
        </p:nvGrpSpPr>
        <p:grpSpPr>
          <a:xfrm>
            <a:off x="311700" y="4500471"/>
            <a:ext cx="8520595" cy="572705"/>
            <a:chOff x="311700" y="4500471"/>
            <a:chExt cx="8520595" cy="572705"/>
          </a:xfrm>
        </p:grpSpPr>
        <p:pic>
          <p:nvPicPr>
            <p:cNvPr id="1137" name="Google Shape;1137;p9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38" name="Google Shape;1138;p9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39" name="Google Shape;1139;p97"/>
            <p:cNvGrpSpPr/>
            <p:nvPr/>
          </p:nvGrpSpPr>
          <p:grpSpPr>
            <a:xfrm>
              <a:off x="2976075" y="4602050"/>
              <a:ext cx="3191850" cy="369550"/>
              <a:chOff x="5640450" y="4688200"/>
              <a:chExt cx="3191850" cy="369550"/>
            </a:xfrm>
          </p:grpSpPr>
          <p:pic>
            <p:nvPicPr>
              <p:cNvPr id="1140" name="Google Shape;1140;p9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41" name="Google Shape;1141;p9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42" name="Google Shape;1142;p97" title="Diagram showing electric motor driving craft to the left"/>
          <p:cNvPicPr preferRelativeResize="0"/>
          <p:nvPr/>
        </p:nvPicPr>
        <p:blipFill rotWithShape="1">
          <a:blip r:embed="rId6">
            <a:alphaModFix/>
          </a:blip>
          <a:srcRect b="56691" l="32106" r="0" t="0"/>
          <a:stretch/>
        </p:blipFill>
        <p:spPr>
          <a:xfrm>
            <a:off x="5665300" y="1170125"/>
            <a:ext cx="3326299" cy="1591301"/>
          </a:xfrm>
          <a:prstGeom prst="rect">
            <a:avLst/>
          </a:prstGeom>
          <a:noFill/>
          <a:ln>
            <a:noFill/>
          </a:ln>
        </p:spPr>
      </p:pic>
      <p:pic>
        <p:nvPicPr>
          <p:cNvPr id="1143" name="Google Shape;1143;p97" title="Diagram showing electric motors driving craft to the right"/>
          <p:cNvPicPr preferRelativeResize="0"/>
          <p:nvPr/>
        </p:nvPicPr>
        <p:blipFill rotWithShape="1">
          <a:blip r:embed="rId7">
            <a:alphaModFix/>
          </a:blip>
          <a:srcRect b="59626" l="20292" r="15266" t="0"/>
          <a:stretch/>
        </p:blipFill>
        <p:spPr>
          <a:xfrm>
            <a:off x="5039375" y="2913825"/>
            <a:ext cx="3249374" cy="1526825"/>
          </a:xfrm>
          <a:prstGeom prst="rect">
            <a:avLst/>
          </a:prstGeom>
          <a:noFill/>
          <a:ln>
            <a:noFill/>
          </a:ln>
        </p:spPr>
      </p:pic>
      <p:cxnSp>
        <p:nvCxnSpPr>
          <p:cNvPr id="1144" name="Google Shape;1144;p97"/>
          <p:cNvCxnSpPr/>
          <p:nvPr/>
        </p:nvCxnSpPr>
        <p:spPr>
          <a:xfrm flipH="1" rot="10800000">
            <a:off x="4962450" y="2694350"/>
            <a:ext cx="4057200" cy="10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9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a:t>
            </a:r>
            <a:r>
              <a:rPr lang="en"/>
              <a:t>: Basic Electricity and Steering the ASR Craft</a:t>
            </a:r>
            <a:endParaRPr/>
          </a:p>
        </p:txBody>
      </p:sp>
      <p:sp>
        <p:nvSpPr>
          <p:cNvPr id="1150" name="Google Shape;1150;p98"/>
          <p:cNvSpPr txBox="1"/>
          <p:nvPr>
            <p:ph idx="1" type="body"/>
          </p:nvPr>
        </p:nvSpPr>
        <p:spPr>
          <a:xfrm>
            <a:off x="311700" y="1111250"/>
            <a:ext cx="44910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we power the left motor in the forward direction, and the right motor in the backward direction, the craft will spin clockwise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If we power the left motor in the backward direction, and the right motor in the forward direction, the craft will spin counter clockwise</a:t>
            </a:r>
            <a:endParaRPr>
              <a:solidFill>
                <a:schemeClr val="dk1"/>
              </a:solidFill>
            </a:endParaRPr>
          </a:p>
        </p:txBody>
      </p:sp>
      <p:grpSp>
        <p:nvGrpSpPr>
          <p:cNvPr id="1151" name="Google Shape;1151;p98"/>
          <p:cNvGrpSpPr/>
          <p:nvPr/>
        </p:nvGrpSpPr>
        <p:grpSpPr>
          <a:xfrm>
            <a:off x="311700" y="4500471"/>
            <a:ext cx="8520595" cy="572705"/>
            <a:chOff x="311700" y="4500471"/>
            <a:chExt cx="8520595" cy="572705"/>
          </a:xfrm>
        </p:grpSpPr>
        <p:pic>
          <p:nvPicPr>
            <p:cNvPr id="1152" name="Google Shape;1152;p9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53" name="Google Shape;1153;p9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54" name="Google Shape;1154;p98"/>
            <p:cNvGrpSpPr/>
            <p:nvPr/>
          </p:nvGrpSpPr>
          <p:grpSpPr>
            <a:xfrm>
              <a:off x="2976075" y="4602050"/>
              <a:ext cx="3191850" cy="369550"/>
              <a:chOff x="5640450" y="4688200"/>
              <a:chExt cx="3191850" cy="369550"/>
            </a:xfrm>
          </p:grpSpPr>
          <p:pic>
            <p:nvPicPr>
              <p:cNvPr id="1155" name="Google Shape;1155;p9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56" name="Google Shape;1156;p9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cxnSp>
        <p:nvCxnSpPr>
          <p:cNvPr id="1157" name="Google Shape;1157;p98"/>
          <p:cNvCxnSpPr/>
          <p:nvPr/>
        </p:nvCxnSpPr>
        <p:spPr>
          <a:xfrm flipH="1" rot="10800000">
            <a:off x="4962450" y="2694350"/>
            <a:ext cx="4057200" cy="10500"/>
          </a:xfrm>
          <a:prstGeom prst="straightConnector1">
            <a:avLst/>
          </a:prstGeom>
          <a:noFill/>
          <a:ln cap="flat" cmpd="sng" w="9525">
            <a:solidFill>
              <a:schemeClr val="dk2"/>
            </a:solidFill>
            <a:prstDash val="solid"/>
            <a:round/>
            <a:headEnd len="med" w="med" type="none"/>
            <a:tailEnd len="med" w="med" type="none"/>
          </a:ln>
        </p:spPr>
      </p:cxnSp>
      <p:pic>
        <p:nvPicPr>
          <p:cNvPr id="1158" name="Google Shape;1158;p98" title="Diagram showing electric motors pivoting craft to the right"/>
          <p:cNvPicPr preferRelativeResize="0"/>
          <p:nvPr/>
        </p:nvPicPr>
        <p:blipFill rotWithShape="1">
          <a:blip r:embed="rId6">
            <a:alphaModFix/>
          </a:blip>
          <a:srcRect b="60248" l="23398" r="8896" t="0"/>
          <a:stretch/>
        </p:blipFill>
        <p:spPr>
          <a:xfrm>
            <a:off x="5202062" y="996125"/>
            <a:ext cx="3577975" cy="1575625"/>
          </a:xfrm>
          <a:prstGeom prst="rect">
            <a:avLst/>
          </a:prstGeom>
          <a:noFill/>
          <a:ln>
            <a:noFill/>
          </a:ln>
        </p:spPr>
      </p:pic>
      <p:pic>
        <p:nvPicPr>
          <p:cNvPr id="1159" name="Google Shape;1159;p98" title="Diagram showing electric motors pivoting craft to the left"/>
          <p:cNvPicPr preferRelativeResize="0"/>
          <p:nvPr/>
        </p:nvPicPr>
        <p:blipFill rotWithShape="1">
          <a:blip r:embed="rId7">
            <a:alphaModFix/>
          </a:blip>
          <a:srcRect b="60248" l="24330" r="8900" t="0"/>
          <a:stretch/>
        </p:blipFill>
        <p:spPr>
          <a:xfrm>
            <a:off x="5202050" y="2827444"/>
            <a:ext cx="3577999" cy="1597631"/>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9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2: Basic Electricity and Steering the ASR Craft</a:t>
            </a:r>
            <a:endParaRPr/>
          </a:p>
        </p:txBody>
      </p:sp>
      <p:sp>
        <p:nvSpPr>
          <p:cNvPr id="1165" name="Google Shape;1165;p99"/>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Sensing </a:t>
            </a:r>
            <a:r>
              <a:rPr lang="en">
                <a:solidFill>
                  <a:schemeClr val="dk1"/>
                </a:solidFill>
              </a:rPr>
              <a:t>hardware</a:t>
            </a:r>
            <a:r>
              <a:rPr lang="en">
                <a:solidFill>
                  <a:schemeClr val="dk1"/>
                </a:solidFill>
              </a:rPr>
              <a:t> and Logic for the ASR Craft</a:t>
            </a:r>
            <a:endParaRPr>
              <a:solidFill>
                <a:schemeClr val="dk1"/>
              </a:solidFill>
            </a:endParaRPr>
          </a:p>
        </p:txBody>
      </p:sp>
      <p:grpSp>
        <p:nvGrpSpPr>
          <p:cNvPr id="1166" name="Google Shape;1166;p99"/>
          <p:cNvGrpSpPr/>
          <p:nvPr/>
        </p:nvGrpSpPr>
        <p:grpSpPr>
          <a:xfrm>
            <a:off x="311700" y="4500471"/>
            <a:ext cx="8520595" cy="572705"/>
            <a:chOff x="311700" y="4500471"/>
            <a:chExt cx="8520595" cy="572705"/>
          </a:xfrm>
        </p:grpSpPr>
        <p:pic>
          <p:nvPicPr>
            <p:cNvPr id="1167" name="Google Shape;1167;p9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68" name="Google Shape;1168;p9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69" name="Google Shape;1169;p99"/>
            <p:cNvGrpSpPr/>
            <p:nvPr/>
          </p:nvGrpSpPr>
          <p:grpSpPr>
            <a:xfrm>
              <a:off x="2976075" y="4602050"/>
              <a:ext cx="3191850" cy="369550"/>
              <a:chOff x="5640450" y="4688200"/>
              <a:chExt cx="3191850" cy="369550"/>
            </a:xfrm>
          </p:grpSpPr>
          <p:pic>
            <p:nvPicPr>
              <p:cNvPr id="1170" name="Google Shape;1170;p9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71" name="Google Shape;1171;p9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172" name="Google Shape;1172;p99" title="Example of completed craft"/>
          <p:cNvPicPr preferRelativeResize="0"/>
          <p:nvPr/>
        </p:nvPicPr>
        <p:blipFill rotWithShape="1">
          <a:blip r:embed="rId6">
            <a:alphaModFix/>
          </a:blip>
          <a:srcRect b="6942" l="0" r="0" t="0"/>
          <a:stretch/>
        </p:blipFill>
        <p:spPr>
          <a:xfrm>
            <a:off x="2846875" y="1170125"/>
            <a:ext cx="3450255" cy="2408099"/>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10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Lesson 3 </a:t>
            </a:r>
            <a:br>
              <a:rPr lang="en"/>
            </a:br>
            <a:r>
              <a:rPr lang="en" sz="3333"/>
              <a:t>Sensing Hardware and Logic for the</a:t>
            </a:r>
            <a:r>
              <a:rPr lang="en" sz="3333"/>
              <a:t> ASR Craft</a:t>
            </a:r>
            <a:endParaRPr sz="3333"/>
          </a:p>
        </p:txBody>
      </p:sp>
      <p:grpSp>
        <p:nvGrpSpPr>
          <p:cNvPr id="1178" name="Google Shape;1178;p100"/>
          <p:cNvGrpSpPr/>
          <p:nvPr/>
        </p:nvGrpSpPr>
        <p:grpSpPr>
          <a:xfrm>
            <a:off x="311695" y="-8"/>
            <a:ext cx="8832305" cy="4941758"/>
            <a:chOff x="311695" y="-8"/>
            <a:chExt cx="8832305" cy="4941758"/>
          </a:xfrm>
        </p:grpSpPr>
        <p:pic>
          <p:nvPicPr>
            <p:cNvPr id="1179" name="Google Shape;1179;p100"/>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180" name="Google Shape;1180;p100"/>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181" name="Google Shape;1181;p100"/>
            <p:cNvGrpSpPr/>
            <p:nvPr/>
          </p:nvGrpSpPr>
          <p:grpSpPr>
            <a:xfrm>
              <a:off x="5559900" y="3942850"/>
              <a:ext cx="3584100" cy="998900"/>
              <a:chOff x="5827475" y="4141275"/>
              <a:chExt cx="3584100" cy="998900"/>
            </a:xfrm>
          </p:grpSpPr>
          <p:sp>
            <p:nvSpPr>
              <p:cNvPr id="1182" name="Google Shape;1182;p100"/>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183" name="Google Shape;1183;p100"/>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10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Sensing Hardware and Logic for the ASR Craft</a:t>
            </a:r>
            <a:endParaRPr/>
          </a:p>
        </p:txBody>
      </p:sp>
      <p:sp>
        <p:nvSpPr>
          <p:cNvPr id="1189" name="Google Shape;1189;p101"/>
          <p:cNvSpPr txBox="1"/>
          <p:nvPr>
            <p:ph idx="1" type="body"/>
          </p:nvPr>
        </p:nvSpPr>
        <p:spPr>
          <a:xfrm>
            <a:off x="311700" y="1306650"/>
            <a:ext cx="5346000" cy="290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dk1"/>
                </a:solidFill>
              </a:rPr>
              <a:t>In this lesson students will learn:</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How to </a:t>
            </a:r>
            <a:r>
              <a:rPr lang="en">
                <a:solidFill>
                  <a:schemeClr val="dk1"/>
                </a:solidFill>
              </a:rPr>
              <a:t>interpret</a:t>
            </a:r>
            <a:r>
              <a:rPr lang="en">
                <a:solidFill>
                  <a:schemeClr val="dk1"/>
                </a:solidFill>
              </a:rPr>
              <a:t> sensors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apply basic logic</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to implement this into the craft</a:t>
            </a:r>
            <a:endParaRPr>
              <a:solidFill>
                <a:schemeClr val="dk1"/>
              </a:solidFill>
            </a:endParaRPr>
          </a:p>
        </p:txBody>
      </p:sp>
      <p:grpSp>
        <p:nvGrpSpPr>
          <p:cNvPr id="1190" name="Google Shape;1190;p101"/>
          <p:cNvGrpSpPr/>
          <p:nvPr/>
        </p:nvGrpSpPr>
        <p:grpSpPr>
          <a:xfrm>
            <a:off x="311700" y="4500471"/>
            <a:ext cx="8520595" cy="572705"/>
            <a:chOff x="311700" y="4500471"/>
            <a:chExt cx="8520595" cy="572705"/>
          </a:xfrm>
        </p:grpSpPr>
        <p:pic>
          <p:nvPicPr>
            <p:cNvPr id="1191" name="Google Shape;1191;p10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92" name="Google Shape;1192;p10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93" name="Google Shape;1193;p101"/>
            <p:cNvGrpSpPr/>
            <p:nvPr/>
          </p:nvGrpSpPr>
          <p:grpSpPr>
            <a:xfrm>
              <a:off x="2976075" y="4602050"/>
              <a:ext cx="3191850" cy="369550"/>
              <a:chOff x="5640450" y="4688200"/>
              <a:chExt cx="3191850" cy="369550"/>
            </a:xfrm>
          </p:grpSpPr>
          <p:pic>
            <p:nvPicPr>
              <p:cNvPr id="1194" name="Google Shape;1194;p10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95" name="Google Shape;1195;p10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Materials</a:t>
            </a:r>
            <a:endParaRPr/>
          </a:p>
        </p:txBody>
      </p:sp>
      <p:sp>
        <p:nvSpPr>
          <p:cNvPr id="151" name="Google Shape;151;p21"/>
          <p:cNvSpPr txBox="1"/>
          <p:nvPr>
            <p:ph idx="1" type="body"/>
          </p:nvPr>
        </p:nvSpPr>
        <p:spPr>
          <a:xfrm>
            <a:off x="5085600" y="1485825"/>
            <a:ext cx="4058400" cy="341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On / off switch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 surplus brushed motors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16 gauge automotive type wire (2 colours)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Solder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Automotive vacuum line</a:t>
            </a:r>
            <a:endParaRPr>
              <a:solidFill>
                <a:schemeClr val="dk1"/>
              </a:solidFill>
            </a:endParaRPr>
          </a:p>
        </p:txBody>
      </p:sp>
      <p:grpSp>
        <p:nvGrpSpPr>
          <p:cNvPr id="152" name="Google Shape;152;p21"/>
          <p:cNvGrpSpPr/>
          <p:nvPr/>
        </p:nvGrpSpPr>
        <p:grpSpPr>
          <a:xfrm>
            <a:off x="311700" y="4500471"/>
            <a:ext cx="8520595" cy="572705"/>
            <a:chOff x="311700" y="4500471"/>
            <a:chExt cx="8520595" cy="572705"/>
          </a:xfrm>
        </p:grpSpPr>
        <p:pic>
          <p:nvPicPr>
            <p:cNvPr id="153" name="Google Shape;153;p2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4" name="Google Shape;154;p2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5" name="Google Shape;155;p21"/>
            <p:cNvGrpSpPr/>
            <p:nvPr/>
          </p:nvGrpSpPr>
          <p:grpSpPr>
            <a:xfrm>
              <a:off x="2976075" y="4602050"/>
              <a:ext cx="3191850" cy="369550"/>
              <a:chOff x="5640450" y="4688200"/>
              <a:chExt cx="3191850" cy="369550"/>
            </a:xfrm>
          </p:grpSpPr>
          <p:pic>
            <p:nvPicPr>
              <p:cNvPr id="156" name="Google Shape;156;p2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7" name="Google Shape;157;p21"/>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58" name="Google Shape;158;p21"/>
          <p:cNvSpPr txBox="1"/>
          <p:nvPr/>
        </p:nvSpPr>
        <p:spPr>
          <a:xfrm>
            <a:off x="171775" y="1148700"/>
            <a:ext cx="5172600" cy="348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Electronics and </a:t>
            </a:r>
            <a:r>
              <a:rPr lang="en" sz="1800">
                <a:solidFill>
                  <a:schemeClr val="dk1"/>
                </a:solidFill>
              </a:rPr>
              <a:t>Miscellaneous</a:t>
            </a:r>
            <a:r>
              <a:rPr lang="en" sz="1800">
                <a:solidFill>
                  <a:schemeClr val="dk1"/>
                </a:solidFill>
              </a:rPr>
              <a:t> (available on Amazon):</a:t>
            </a:r>
            <a:endParaRPr sz="18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sz="1800">
                <a:solidFill>
                  <a:schemeClr val="dk1"/>
                </a:solidFill>
              </a:rPr>
              <a:t>Arduino 2560 or equivalent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4 channel relay shield with optocoupler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3 PIR motion sensors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Breadboard jumper wires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7.2 - 12v R/C battery and charger</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Propeller shafts and propellers (consider having these machined by a Manufacturing program within the school)</a:t>
            </a:r>
            <a:endParaRPr sz="1800">
              <a:solidFill>
                <a:schemeClr val="dk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a:t>
            </a:r>
            <a:r>
              <a:rPr lang="en"/>
              <a:t> 3: </a:t>
            </a:r>
            <a:r>
              <a:rPr lang="en"/>
              <a:t>Sensing Hardware and Logic for</a:t>
            </a:r>
            <a:r>
              <a:rPr lang="en"/>
              <a:t> the ASR Craft</a:t>
            </a:r>
            <a:endParaRPr/>
          </a:p>
        </p:txBody>
      </p:sp>
      <p:sp>
        <p:nvSpPr>
          <p:cNvPr id="1201" name="Google Shape;1201;p102"/>
          <p:cNvSpPr txBox="1"/>
          <p:nvPr>
            <p:ph idx="1" type="body"/>
          </p:nvPr>
        </p:nvSpPr>
        <p:spPr>
          <a:xfrm>
            <a:off x="311700" y="1111250"/>
            <a:ext cx="54414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Warm blooded animals - including humans - radiate heat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 PIR sensor can detect warm blooded animals and movement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When this is detected it can send a signal to an Arduino to let it know it “sees” something</a:t>
            </a:r>
            <a:endParaRPr>
              <a:solidFill>
                <a:schemeClr val="dk1"/>
              </a:solidFill>
            </a:endParaRPr>
          </a:p>
        </p:txBody>
      </p:sp>
      <p:grpSp>
        <p:nvGrpSpPr>
          <p:cNvPr id="1202" name="Google Shape;1202;p102"/>
          <p:cNvGrpSpPr/>
          <p:nvPr/>
        </p:nvGrpSpPr>
        <p:grpSpPr>
          <a:xfrm>
            <a:off x="311700" y="4500471"/>
            <a:ext cx="8520595" cy="572705"/>
            <a:chOff x="311700" y="4500471"/>
            <a:chExt cx="8520595" cy="572705"/>
          </a:xfrm>
        </p:grpSpPr>
        <p:pic>
          <p:nvPicPr>
            <p:cNvPr id="1203" name="Google Shape;1203;p10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04" name="Google Shape;1204;p10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05" name="Google Shape;1205;p102"/>
            <p:cNvGrpSpPr/>
            <p:nvPr/>
          </p:nvGrpSpPr>
          <p:grpSpPr>
            <a:xfrm>
              <a:off x="2976075" y="4602050"/>
              <a:ext cx="3191850" cy="369550"/>
              <a:chOff x="5640450" y="4688200"/>
              <a:chExt cx="3191850" cy="369550"/>
            </a:xfrm>
          </p:grpSpPr>
          <p:pic>
            <p:nvPicPr>
              <p:cNvPr id="1206" name="Google Shape;1206;p10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07" name="Google Shape;1207;p102"/>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208" name="Google Shape;1208;p102" title="Picture of PIR sensor"/>
          <p:cNvPicPr preferRelativeResize="0"/>
          <p:nvPr/>
        </p:nvPicPr>
        <p:blipFill rotWithShape="1">
          <a:blip r:embed="rId6">
            <a:alphaModFix/>
          </a:blip>
          <a:srcRect b="0" l="51858" r="0" t="0"/>
          <a:stretch/>
        </p:blipFill>
        <p:spPr>
          <a:xfrm>
            <a:off x="5753100" y="1271588"/>
            <a:ext cx="3209925" cy="260032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10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a:t>
            </a:r>
            <a:r>
              <a:rPr lang="en"/>
              <a:t>Sensing Hardware and Logic for</a:t>
            </a:r>
            <a:r>
              <a:rPr lang="en"/>
              <a:t> the ASR Craft</a:t>
            </a:r>
            <a:endParaRPr/>
          </a:p>
        </p:txBody>
      </p:sp>
      <p:sp>
        <p:nvSpPr>
          <p:cNvPr id="1214" name="Google Shape;1214;p103"/>
          <p:cNvSpPr txBox="1"/>
          <p:nvPr>
            <p:ph idx="1" type="body"/>
          </p:nvPr>
        </p:nvSpPr>
        <p:spPr>
          <a:xfrm>
            <a:off x="311700" y="1111250"/>
            <a:ext cx="47748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For the PIR sensor to function we need to supply it with 3.3 - 5 volts of power from a battery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also need to supply a path back to the negative side of the battery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sensor will require a short warm up period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Once functional, if the sensor “sees” something it will send a 5 volt signal out on the output terminal</a:t>
            </a:r>
            <a:endParaRPr>
              <a:solidFill>
                <a:schemeClr val="dk1"/>
              </a:solidFill>
            </a:endParaRPr>
          </a:p>
        </p:txBody>
      </p:sp>
      <p:grpSp>
        <p:nvGrpSpPr>
          <p:cNvPr id="1215" name="Google Shape;1215;p103"/>
          <p:cNvGrpSpPr/>
          <p:nvPr/>
        </p:nvGrpSpPr>
        <p:grpSpPr>
          <a:xfrm>
            <a:off x="311700" y="4500471"/>
            <a:ext cx="8520595" cy="572705"/>
            <a:chOff x="311700" y="4500471"/>
            <a:chExt cx="8520595" cy="572705"/>
          </a:xfrm>
        </p:grpSpPr>
        <p:pic>
          <p:nvPicPr>
            <p:cNvPr id="1216" name="Google Shape;1216;p10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17" name="Google Shape;1217;p10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18" name="Google Shape;1218;p103"/>
            <p:cNvGrpSpPr/>
            <p:nvPr/>
          </p:nvGrpSpPr>
          <p:grpSpPr>
            <a:xfrm>
              <a:off x="2976075" y="4602050"/>
              <a:ext cx="3191850" cy="369550"/>
              <a:chOff x="5640450" y="4688200"/>
              <a:chExt cx="3191850" cy="369550"/>
            </a:xfrm>
          </p:grpSpPr>
          <p:pic>
            <p:nvPicPr>
              <p:cNvPr id="1219" name="Google Shape;1219;p10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20" name="Google Shape;1220;p103"/>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221" name="Google Shape;1221;p103" title="Picture of PIR sensor"/>
          <p:cNvPicPr preferRelativeResize="0"/>
          <p:nvPr/>
        </p:nvPicPr>
        <p:blipFill>
          <a:blip r:embed="rId6">
            <a:alphaModFix/>
          </a:blip>
          <a:stretch>
            <a:fillRect/>
          </a:stretch>
        </p:blipFill>
        <p:spPr>
          <a:xfrm>
            <a:off x="5048250" y="1405825"/>
            <a:ext cx="3933824" cy="25849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10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a:t>
            </a:r>
            <a:r>
              <a:rPr lang="en"/>
              <a:t>Sensing Hardware and Logic for</a:t>
            </a:r>
            <a:r>
              <a:rPr lang="en"/>
              <a:t> the ASR Craft</a:t>
            </a:r>
            <a:endParaRPr/>
          </a:p>
        </p:txBody>
      </p:sp>
      <p:sp>
        <p:nvSpPr>
          <p:cNvPr id="1227" name="Google Shape;1227;p104"/>
          <p:cNvSpPr txBox="1"/>
          <p:nvPr>
            <p:ph idx="1" type="body"/>
          </p:nvPr>
        </p:nvSpPr>
        <p:spPr>
          <a:xfrm>
            <a:off x="311700" y="1111250"/>
            <a:ext cx="47748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 sensor has 2 adjustments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One adjustment will set a delay, meaning if it “sees” something we can set the time it takes to generate the 5 volt signal from .3 seconds to 5 minutes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other adjustment will adjust how far the sensor can see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Extensive “tinkering” with these adjustments will be needed to fine tune the ASR craft</a:t>
            </a:r>
            <a:endParaRPr>
              <a:solidFill>
                <a:schemeClr val="dk1"/>
              </a:solidFill>
            </a:endParaRPr>
          </a:p>
        </p:txBody>
      </p:sp>
      <p:grpSp>
        <p:nvGrpSpPr>
          <p:cNvPr id="1228" name="Google Shape;1228;p104"/>
          <p:cNvGrpSpPr/>
          <p:nvPr/>
        </p:nvGrpSpPr>
        <p:grpSpPr>
          <a:xfrm>
            <a:off x="311700" y="4500471"/>
            <a:ext cx="8520595" cy="572705"/>
            <a:chOff x="311700" y="4500471"/>
            <a:chExt cx="8520595" cy="572705"/>
          </a:xfrm>
        </p:grpSpPr>
        <p:pic>
          <p:nvPicPr>
            <p:cNvPr id="1229" name="Google Shape;1229;p10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30" name="Google Shape;1230;p10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31" name="Google Shape;1231;p104"/>
            <p:cNvGrpSpPr/>
            <p:nvPr/>
          </p:nvGrpSpPr>
          <p:grpSpPr>
            <a:xfrm>
              <a:off x="2976075" y="4602050"/>
              <a:ext cx="3191850" cy="369550"/>
              <a:chOff x="5640450" y="4688200"/>
              <a:chExt cx="3191850" cy="369550"/>
            </a:xfrm>
          </p:grpSpPr>
          <p:pic>
            <p:nvPicPr>
              <p:cNvPr id="1232" name="Google Shape;1232;p10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33" name="Google Shape;1233;p104"/>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234" name="Google Shape;1234;p104" title="Picture of PIR sensor"/>
          <p:cNvPicPr preferRelativeResize="0"/>
          <p:nvPr/>
        </p:nvPicPr>
        <p:blipFill>
          <a:blip r:embed="rId6">
            <a:alphaModFix/>
          </a:blip>
          <a:stretch>
            <a:fillRect/>
          </a:stretch>
        </p:blipFill>
        <p:spPr>
          <a:xfrm>
            <a:off x="5086500" y="1405825"/>
            <a:ext cx="3895576" cy="2559802"/>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0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a:t>
            </a:r>
            <a:r>
              <a:rPr lang="en"/>
              <a:t>Sensing Hardware and Logic for</a:t>
            </a:r>
            <a:r>
              <a:rPr lang="en"/>
              <a:t> the ASR Craft</a:t>
            </a:r>
            <a:endParaRPr/>
          </a:p>
        </p:txBody>
      </p:sp>
      <p:sp>
        <p:nvSpPr>
          <p:cNvPr id="1240" name="Google Shape;1240;p105"/>
          <p:cNvSpPr txBox="1"/>
          <p:nvPr>
            <p:ph idx="1" type="body"/>
          </p:nvPr>
        </p:nvSpPr>
        <p:spPr>
          <a:xfrm>
            <a:off x="311700" y="1017725"/>
            <a:ext cx="5511000" cy="36186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One front and 2 side sensors will be used for this project (other sensors in picture are for future expansion)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allow the craft to “see” in all directions except directly back</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Sensors should be mounted with the adjustments facing up for easy tuning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Sensors should not be </a:t>
            </a:r>
            <a:r>
              <a:rPr lang="en">
                <a:solidFill>
                  <a:schemeClr val="dk1"/>
                </a:solidFill>
              </a:rPr>
              <a:t>permanently</a:t>
            </a:r>
            <a:r>
              <a:rPr lang="en">
                <a:solidFill>
                  <a:schemeClr val="dk1"/>
                </a:solidFill>
              </a:rPr>
              <a:t> affixed to the craft so they can be moved for fine tuning</a:t>
            </a:r>
            <a:endParaRPr>
              <a:solidFill>
                <a:schemeClr val="dk1"/>
              </a:solidFill>
            </a:endParaRPr>
          </a:p>
        </p:txBody>
      </p:sp>
      <p:grpSp>
        <p:nvGrpSpPr>
          <p:cNvPr id="1241" name="Google Shape;1241;p105"/>
          <p:cNvGrpSpPr/>
          <p:nvPr/>
        </p:nvGrpSpPr>
        <p:grpSpPr>
          <a:xfrm>
            <a:off x="311700" y="4500471"/>
            <a:ext cx="8520595" cy="572705"/>
            <a:chOff x="311700" y="4500471"/>
            <a:chExt cx="8520595" cy="572705"/>
          </a:xfrm>
        </p:grpSpPr>
        <p:pic>
          <p:nvPicPr>
            <p:cNvPr id="1242" name="Google Shape;1242;p10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43" name="Google Shape;1243;p10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44" name="Google Shape;1244;p105"/>
            <p:cNvGrpSpPr/>
            <p:nvPr/>
          </p:nvGrpSpPr>
          <p:grpSpPr>
            <a:xfrm>
              <a:off x="2976075" y="4602050"/>
              <a:ext cx="3191850" cy="369550"/>
              <a:chOff x="5640450" y="4688200"/>
              <a:chExt cx="3191850" cy="369550"/>
            </a:xfrm>
          </p:grpSpPr>
          <p:pic>
            <p:nvPicPr>
              <p:cNvPr id="1245" name="Google Shape;1245;p10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46" name="Google Shape;1246;p105"/>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247" name="Google Shape;1247;p105" title="Picture of PIR sensors on sensor deck"/>
          <p:cNvPicPr preferRelativeResize="0"/>
          <p:nvPr/>
        </p:nvPicPr>
        <p:blipFill>
          <a:blip r:embed="rId6">
            <a:alphaModFix/>
          </a:blip>
          <a:stretch>
            <a:fillRect/>
          </a:stretch>
        </p:blipFill>
        <p:spPr>
          <a:xfrm>
            <a:off x="6188646" y="1043375"/>
            <a:ext cx="2643652" cy="3524849"/>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1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a:t>
            </a:r>
            <a:r>
              <a:rPr lang="en"/>
              <a:t>Sensing Hardware and Logic for</a:t>
            </a:r>
            <a:r>
              <a:rPr lang="en"/>
              <a:t> the ASR Craft</a:t>
            </a:r>
            <a:endParaRPr/>
          </a:p>
        </p:txBody>
      </p:sp>
      <p:sp>
        <p:nvSpPr>
          <p:cNvPr id="1253" name="Google Shape;1253;p106"/>
          <p:cNvSpPr txBox="1"/>
          <p:nvPr>
            <p:ph idx="1" type="body"/>
          </p:nvPr>
        </p:nvSpPr>
        <p:spPr>
          <a:xfrm>
            <a:off x="311700" y="1111250"/>
            <a:ext cx="54225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Note that barriers have been built into the craft that limit how far sensor can see side to side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help prevent overlap of the sensors readings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hinged upper deck of the craft will limit how far up the sensors can see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This will prevent the sensors for seeing things above the water such as birds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All of these will require “tinkering and tweaking” </a:t>
            </a:r>
            <a:endParaRPr>
              <a:solidFill>
                <a:schemeClr val="dk1"/>
              </a:solidFill>
            </a:endParaRPr>
          </a:p>
        </p:txBody>
      </p:sp>
      <p:grpSp>
        <p:nvGrpSpPr>
          <p:cNvPr id="1254" name="Google Shape;1254;p106"/>
          <p:cNvGrpSpPr/>
          <p:nvPr/>
        </p:nvGrpSpPr>
        <p:grpSpPr>
          <a:xfrm>
            <a:off x="311700" y="4500471"/>
            <a:ext cx="8520595" cy="572705"/>
            <a:chOff x="311700" y="4500471"/>
            <a:chExt cx="8520595" cy="572705"/>
          </a:xfrm>
        </p:grpSpPr>
        <p:pic>
          <p:nvPicPr>
            <p:cNvPr id="1255" name="Google Shape;1255;p10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56" name="Google Shape;1256;p10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57" name="Google Shape;1257;p106"/>
            <p:cNvGrpSpPr/>
            <p:nvPr/>
          </p:nvGrpSpPr>
          <p:grpSpPr>
            <a:xfrm>
              <a:off x="2976075" y="4602050"/>
              <a:ext cx="3191850" cy="369550"/>
              <a:chOff x="5640450" y="4688200"/>
              <a:chExt cx="3191850" cy="369550"/>
            </a:xfrm>
          </p:grpSpPr>
          <p:pic>
            <p:nvPicPr>
              <p:cNvPr id="1258" name="Google Shape;1258;p10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59" name="Google Shape;1259;p106"/>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260" name="Google Shape;1260;p106" title="Alternate view of PIR sensors on sensor deck"/>
          <p:cNvPicPr preferRelativeResize="0"/>
          <p:nvPr/>
        </p:nvPicPr>
        <p:blipFill>
          <a:blip r:embed="rId6">
            <a:alphaModFix/>
          </a:blip>
          <a:stretch>
            <a:fillRect/>
          </a:stretch>
        </p:blipFill>
        <p:spPr>
          <a:xfrm>
            <a:off x="5886600" y="1407375"/>
            <a:ext cx="3104998" cy="232874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0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a:t>
            </a:r>
            <a:r>
              <a:rPr lang="en"/>
              <a:t>Sensing Hardware and Logic for</a:t>
            </a:r>
            <a:r>
              <a:rPr lang="en"/>
              <a:t> the ASR Craft</a:t>
            </a:r>
            <a:endParaRPr/>
          </a:p>
        </p:txBody>
      </p:sp>
      <p:sp>
        <p:nvSpPr>
          <p:cNvPr id="1266" name="Google Shape;1266;p107"/>
          <p:cNvSpPr txBox="1"/>
          <p:nvPr>
            <p:ph idx="1" type="body"/>
          </p:nvPr>
        </p:nvSpPr>
        <p:spPr>
          <a:xfrm>
            <a:off x="311700" y="1111250"/>
            <a:ext cx="5422500" cy="3389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If the front sensor sees something, we will program the craft to power both motors and drive straight forward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Since something directly </a:t>
            </a:r>
            <a:r>
              <a:rPr lang="en">
                <a:solidFill>
                  <a:schemeClr val="dk1"/>
                </a:solidFill>
              </a:rPr>
              <a:t>in front</a:t>
            </a:r>
            <a:r>
              <a:rPr lang="en">
                <a:solidFill>
                  <a:schemeClr val="dk1"/>
                </a:solidFill>
              </a:rPr>
              <a:t> of the craft will be our priority, we will program the craft to ignore the other sensors for now</a:t>
            </a:r>
            <a:endParaRPr>
              <a:solidFill>
                <a:schemeClr val="dk1"/>
              </a:solidFill>
            </a:endParaRPr>
          </a:p>
        </p:txBody>
      </p:sp>
      <p:grpSp>
        <p:nvGrpSpPr>
          <p:cNvPr id="1267" name="Google Shape;1267;p107"/>
          <p:cNvGrpSpPr/>
          <p:nvPr/>
        </p:nvGrpSpPr>
        <p:grpSpPr>
          <a:xfrm>
            <a:off x="311700" y="4500471"/>
            <a:ext cx="8520595" cy="572705"/>
            <a:chOff x="311700" y="4500471"/>
            <a:chExt cx="8520595" cy="572705"/>
          </a:xfrm>
        </p:grpSpPr>
        <p:pic>
          <p:nvPicPr>
            <p:cNvPr id="1268" name="Google Shape;1268;p10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69" name="Google Shape;1269;p10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70" name="Google Shape;1270;p107"/>
            <p:cNvGrpSpPr/>
            <p:nvPr/>
          </p:nvGrpSpPr>
          <p:grpSpPr>
            <a:xfrm>
              <a:off x="2976075" y="4602050"/>
              <a:ext cx="3191850" cy="369550"/>
              <a:chOff x="5640450" y="4688200"/>
              <a:chExt cx="3191850" cy="369550"/>
            </a:xfrm>
          </p:grpSpPr>
          <p:pic>
            <p:nvPicPr>
              <p:cNvPr id="1271" name="Google Shape;1271;p10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72" name="Google Shape;1272;p107"/>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273" name="Google Shape;1273;p107" title="Picture showing front sensor on craft"/>
          <p:cNvPicPr preferRelativeResize="0"/>
          <p:nvPr/>
        </p:nvPicPr>
        <p:blipFill rotWithShape="1">
          <a:blip r:embed="rId6">
            <a:alphaModFix/>
          </a:blip>
          <a:srcRect b="11580" l="39858" r="9039" t="14705"/>
          <a:stretch/>
        </p:blipFill>
        <p:spPr>
          <a:xfrm>
            <a:off x="5957600" y="1017725"/>
            <a:ext cx="2976950" cy="32206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0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a:t>
            </a:r>
            <a:r>
              <a:rPr lang="en"/>
              <a:t>Sensing Hardware and Logic for</a:t>
            </a:r>
            <a:r>
              <a:rPr lang="en"/>
              <a:t> the ASR Craft</a:t>
            </a:r>
            <a:endParaRPr/>
          </a:p>
        </p:txBody>
      </p:sp>
      <p:sp>
        <p:nvSpPr>
          <p:cNvPr id="1279" name="Google Shape;1279;p108"/>
          <p:cNvSpPr txBox="1"/>
          <p:nvPr>
            <p:ph idx="1" type="body"/>
          </p:nvPr>
        </p:nvSpPr>
        <p:spPr>
          <a:xfrm>
            <a:off x="311700" y="1111250"/>
            <a:ext cx="5422500" cy="33891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I</a:t>
            </a:r>
            <a:r>
              <a:rPr lang="en">
                <a:solidFill>
                  <a:schemeClr val="dk1"/>
                </a:solidFill>
              </a:rPr>
              <a:t>f the front sensor doesn’t see anything, but the left side sensor does, we will program the craft to </a:t>
            </a:r>
            <a:r>
              <a:rPr lang="en">
                <a:solidFill>
                  <a:schemeClr val="dk1"/>
                </a:solidFill>
              </a:rPr>
              <a:t>pivot</a:t>
            </a:r>
            <a:r>
              <a:rPr lang="en">
                <a:solidFill>
                  <a:schemeClr val="dk1"/>
                </a:solidFill>
              </a:rPr>
              <a:t> on its axis towards the target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do this by commanding one motor to drive forwards and the other motor to drive backwards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will program the craft to do this until the target become visible to one of the front sensors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Once visible to the front sensors, the craft will drive towards the target as previously discussed</a:t>
            </a:r>
            <a:endParaRPr>
              <a:solidFill>
                <a:schemeClr val="dk1"/>
              </a:solidFill>
            </a:endParaRPr>
          </a:p>
        </p:txBody>
      </p:sp>
      <p:grpSp>
        <p:nvGrpSpPr>
          <p:cNvPr id="1280" name="Google Shape;1280;p108"/>
          <p:cNvGrpSpPr/>
          <p:nvPr/>
        </p:nvGrpSpPr>
        <p:grpSpPr>
          <a:xfrm>
            <a:off x="311700" y="4500471"/>
            <a:ext cx="8520595" cy="572705"/>
            <a:chOff x="311700" y="4500471"/>
            <a:chExt cx="8520595" cy="572705"/>
          </a:xfrm>
        </p:grpSpPr>
        <p:pic>
          <p:nvPicPr>
            <p:cNvPr id="1281" name="Google Shape;1281;p10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82" name="Google Shape;1282;p10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83" name="Google Shape;1283;p108"/>
            <p:cNvGrpSpPr/>
            <p:nvPr/>
          </p:nvGrpSpPr>
          <p:grpSpPr>
            <a:xfrm>
              <a:off x="2976075" y="4602050"/>
              <a:ext cx="3191850" cy="369550"/>
              <a:chOff x="5640450" y="4688200"/>
              <a:chExt cx="3191850" cy="369550"/>
            </a:xfrm>
          </p:grpSpPr>
          <p:pic>
            <p:nvPicPr>
              <p:cNvPr id="1284" name="Google Shape;1284;p10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85" name="Google Shape;1285;p108"/>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286" name="Google Shape;1286;p108" title="Picture showing left side sensor on craft"/>
          <p:cNvPicPr preferRelativeResize="0"/>
          <p:nvPr/>
        </p:nvPicPr>
        <p:blipFill rotWithShape="1">
          <a:blip r:embed="rId6">
            <a:alphaModFix/>
          </a:blip>
          <a:srcRect b="0" l="22257" r="24263" t="0"/>
          <a:stretch/>
        </p:blipFill>
        <p:spPr>
          <a:xfrm>
            <a:off x="6252275" y="897925"/>
            <a:ext cx="2612201" cy="3663301"/>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0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a:t>
            </a:r>
            <a:r>
              <a:rPr lang="en"/>
              <a:t>Sensing Hardware and Logic for</a:t>
            </a:r>
            <a:r>
              <a:rPr lang="en"/>
              <a:t> the ASR Craft</a:t>
            </a:r>
            <a:endParaRPr/>
          </a:p>
        </p:txBody>
      </p:sp>
      <p:sp>
        <p:nvSpPr>
          <p:cNvPr id="1292" name="Google Shape;1292;p109"/>
          <p:cNvSpPr txBox="1"/>
          <p:nvPr>
            <p:ph idx="1" type="body"/>
          </p:nvPr>
        </p:nvSpPr>
        <p:spPr>
          <a:xfrm>
            <a:off x="311700" y="1111250"/>
            <a:ext cx="5422500" cy="3389100"/>
          </a:xfrm>
          <a:prstGeom prst="rect">
            <a:avLst/>
          </a:prstGeom>
          <a:noFill/>
          <a:ln>
            <a:noFill/>
          </a:ln>
        </p:spPr>
        <p:txBody>
          <a:bodyPr anchorCtr="0" anchor="t" bIns="91425" lIns="91425" spcFirstLastPara="1" rIns="91425" wrap="square" tIns="91425">
            <a:normAutofit fontScale="92500"/>
          </a:bodyPr>
          <a:lstStyle/>
          <a:p>
            <a:pPr indent="-334327" lvl="0" marL="457200" rtl="0" algn="l">
              <a:lnSpc>
                <a:spcPct val="115000"/>
              </a:lnSpc>
              <a:spcBef>
                <a:spcPts val="0"/>
              </a:spcBef>
              <a:spcAft>
                <a:spcPts val="0"/>
              </a:spcAft>
              <a:buClr>
                <a:schemeClr val="dk1"/>
              </a:buClr>
              <a:buSzPct val="100000"/>
              <a:buChar char="●"/>
            </a:pPr>
            <a:r>
              <a:rPr lang="en">
                <a:solidFill>
                  <a:schemeClr val="dk1"/>
                </a:solidFill>
              </a:rPr>
              <a:t>If the front and left side sensors don’t see anything, but the </a:t>
            </a:r>
            <a:r>
              <a:rPr lang="en">
                <a:solidFill>
                  <a:schemeClr val="dk1"/>
                </a:solidFill>
              </a:rPr>
              <a:t>right</a:t>
            </a:r>
            <a:r>
              <a:rPr lang="en">
                <a:solidFill>
                  <a:schemeClr val="dk1"/>
                </a:solidFill>
              </a:rPr>
              <a:t> side sensor does, we will program the craft to pivot on its axis towards the target</a:t>
            </a:r>
            <a:endParaRPr>
              <a:solidFill>
                <a:schemeClr val="dk1"/>
              </a:solidFill>
            </a:endParaRPr>
          </a:p>
          <a:p>
            <a:pPr indent="-334327" lvl="0" marL="457200" rtl="0" algn="l">
              <a:lnSpc>
                <a:spcPct val="115000"/>
              </a:lnSpc>
              <a:spcBef>
                <a:spcPts val="0"/>
              </a:spcBef>
              <a:spcAft>
                <a:spcPts val="0"/>
              </a:spcAft>
              <a:buClr>
                <a:schemeClr val="dk1"/>
              </a:buClr>
              <a:buSzPct val="100000"/>
              <a:buChar char="●"/>
            </a:pPr>
            <a:r>
              <a:rPr lang="en">
                <a:solidFill>
                  <a:schemeClr val="dk1"/>
                </a:solidFill>
              </a:rPr>
              <a:t>We will do this by commanding one motor to drive backwards and the other motor to drive forwards</a:t>
            </a:r>
            <a:endParaRPr>
              <a:solidFill>
                <a:schemeClr val="dk1"/>
              </a:solidFill>
            </a:endParaRPr>
          </a:p>
          <a:p>
            <a:pPr indent="-334327" lvl="0" marL="457200" rtl="0" algn="l">
              <a:lnSpc>
                <a:spcPct val="115000"/>
              </a:lnSpc>
              <a:spcBef>
                <a:spcPts val="0"/>
              </a:spcBef>
              <a:spcAft>
                <a:spcPts val="0"/>
              </a:spcAft>
              <a:buClr>
                <a:schemeClr val="dk1"/>
              </a:buClr>
              <a:buSzPct val="100000"/>
              <a:buChar char="●"/>
            </a:pPr>
            <a:r>
              <a:rPr lang="en">
                <a:solidFill>
                  <a:schemeClr val="dk1"/>
                </a:solidFill>
              </a:rPr>
              <a:t>We will program the craft to do this until the target become visible to one of the front sensors</a:t>
            </a:r>
            <a:endParaRPr>
              <a:solidFill>
                <a:schemeClr val="dk1"/>
              </a:solidFill>
            </a:endParaRPr>
          </a:p>
          <a:p>
            <a:pPr indent="-334327" lvl="0" marL="457200" rtl="0" algn="l">
              <a:lnSpc>
                <a:spcPct val="115000"/>
              </a:lnSpc>
              <a:spcBef>
                <a:spcPts val="0"/>
              </a:spcBef>
              <a:spcAft>
                <a:spcPts val="0"/>
              </a:spcAft>
              <a:buClr>
                <a:schemeClr val="dk1"/>
              </a:buClr>
              <a:buSzPct val="100000"/>
              <a:buChar char="●"/>
            </a:pPr>
            <a:r>
              <a:rPr lang="en">
                <a:solidFill>
                  <a:schemeClr val="dk1"/>
                </a:solidFill>
              </a:rPr>
              <a:t>Once visible to the front sensors, the craft will steer towards the target as previously discussed</a:t>
            </a:r>
            <a:endParaRPr>
              <a:solidFill>
                <a:schemeClr val="dk1"/>
              </a:solidFill>
            </a:endParaRPr>
          </a:p>
        </p:txBody>
      </p:sp>
      <p:grpSp>
        <p:nvGrpSpPr>
          <p:cNvPr id="1293" name="Google Shape;1293;p109"/>
          <p:cNvGrpSpPr/>
          <p:nvPr/>
        </p:nvGrpSpPr>
        <p:grpSpPr>
          <a:xfrm>
            <a:off x="311700" y="4500471"/>
            <a:ext cx="8520595" cy="572705"/>
            <a:chOff x="311700" y="4500471"/>
            <a:chExt cx="8520595" cy="572705"/>
          </a:xfrm>
        </p:grpSpPr>
        <p:pic>
          <p:nvPicPr>
            <p:cNvPr id="1294" name="Google Shape;1294;p10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295" name="Google Shape;1295;p10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296" name="Google Shape;1296;p109"/>
            <p:cNvGrpSpPr/>
            <p:nvPr/>
          </p:nvGrpSpPr>
          <p:grpSpPr>
            <a:xfrm>
              <a:off x="2976075" y="4602050"/>
              <a:ext cx="3191850" cy="369550"/>
              <a:chOff x="5640450" y="4688200"/>
              <a:chExt cx="3191850" cy="369550"/>
            </a:xfrm>
          </p:grpSpPr>
          <p:pic>
            <p:nvPicPr>
              <p:cNvPr id="1297" name="Google Shape;1297;p10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298" name="Google Shape;1298;p109"/>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299" name="Google Shape;1299;p109" title="Picture showing right side sensor on craft"/>
          <p:cNvPicPr preferRelativeResize="0"/>
          <p:nvPr/>
        </p:nvPicPr>
        <p:blipFill rotWithShape="1">
          <a:blip r:embed="rId6">
            <a:alphaModFix/>
          </a:blip>
          <a:srcRect b="11797" l="44842" r="0" t="15958"/>
          <a:stretch/>
        </p:blipFill>
        <p:spPr>
          <a:xfrm>
            <a:off x="5683625" y="1250825"/>
            <a:ext cx="3307975" cy="3249526"/>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1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3: Sensing Hardware and Logic for the ASR Craft</a:t>
            </a:r>
            <a:endParaRPr/>
          </a:p>
        </p:txBody>
      </p:sp>
      <p:sp>
        <p:nvSpPr>
          <p:cNvPr id="1305" name="Google Shape;1305;p110"/>
          <p:cNvSpPr txBox="1"/>
          <p:nvPr>
            <p:ph idx="1" type="body"/>
          </p:nvPr>
        </p:nvSpPr>
        <p:spPr>
          <a:xfrm>
            <a:off x="311700" y="3578225"/>
            <a:ext cx="8520600" cy="879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Up next: Programming the ASR Craft</a:t>
            </a:r>
            <a:endParaRPr>
              <a:solidFill>
                <a:schemeClr val="dk1"/>
              </a:solidFill>
            </a:endParaRPr>
          </a:p>
        </p:txBody>
      </p:sp>
      <p:grpSp>
        <p:nvGrpSpPr>
          <p:cNvPr id="1306" name="Google Shape;1306;p110"/>
          <p:cNvGrpSpPr/>
          <p:nvPr/>
        </p:nvGrpSpPr>
        <p:grpSpPr>
          <a:xfrm>
            <a:off x="311700" y="4500471"/>
            <a:ext cx="8520595" cy="572705"/>
            <a:chOff x="311700" y="4500471"/>
            <a:chExt cx="8520595" cy="572705"/>
          </a:xfrm>
        </p:grpSpPr>
        <p:pic>
          <p:nvPicPr>
            <p:cNvPr id="1307" name="Google Shape;1307;p11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308" name="Google Shape;1308;p11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309" name="Google Shape;1309;p110"/>
            <p:cNvGrpSpPr/>
            <p:nvPr/>
          </p:nvGrpSpPr>
          <p:grpSpPr>
            <a:xfrm>
              <a:off x="2976075" y="4602050"/>
              <a:ext cx="3191850" cy="369550"/>
              <a:chOff x="5640450" y="4688200"/>
              <a:chExt cx="3191850" cy="369550"/>
            </a:xfrm>
          </p:grpSpPr>
          <p:pic>
            <p:nvPicPr>
              <p:cNvPr id="1310" name="Google Shape;1310;p11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311" name="Google Shape;1311;p110"/>
              <p:cNvSpPr txBox="1"/>
              <p:nvPr/>
            </p:nvSpPr>
            <p:spPr>
              <a:xfrm>
                <a:off x="7404900" y="4703625"/>
                <a:ext cx="1427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pic>
        <p:nvPicPr>
          <p:cNvPr id="1312" name="Google Shape;1312;p110" title="Example of completed craft"/>
          <p:cNvPicPr preferRelativeResize="0"/>
          <p:nvPr/>
        </p:nvPicPr>
        <p:blipFill rotWithShape="1">
          <a:blip r:embed="rId6">
            <a:alphaModFix/>
          </a:blip>
          <a:srcRect b="6942" l="0" r="0" t="0"/>
          <a:stretch/>
        </p:blipFill>
        <p:spPr>
          <a:xfrm>
            <a:off x="2846875" y="1170125"/>
            <a:ext cx="3450255" cy="2408099"/>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11"/>
          <p:cNvSpPr txBox="1"/>
          <p:nvPr>
            <p:ph type="ctrTitle"/>
          </p:nvPr>
        </p:nvSpPr>
        <p:spPr>
          <a:xfrm>
            <a:off x="311700" y="744575"/>
            <a:ext cx="8520600" cy="2351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Lesson 4 </a:t>
            </a:r>
            <a:br>
              <a:rPr lang="en"/>
            </a:br>
            <a:r>
              <a:rPr lang="en" sz="3333"/>
              <a:t>Programming</a:t>
            </a:r>
            <a:r>
              <a:rPr lang="en" sz="3333"/>
              <a:t> the ASR Craft</a:t>
            </a:r>
            <a:endParaRPr sz="3333"/>
          </a:p>
          <a:p>
            <a:pPr indent="0" lvl="0" marL="0" rtl="0" algn="ctr">
              <a:lnSpc>
                <a:spcPct val="100000"/>
              </a:lnSpc>
              <a:spcBef>
                <a:spcPts val="0"/>
              </a:spcBef>
              <a:spcAft>
                <a:spcPts val="0"/>
              </a:spcAft>
              <a:buSzPts val="5200"/>
              <a:buNone/>
            </a:pPr>
            <a:r>
              <a:rPr lang="en" sz="3333"/>
              <a:t>The Set Up</a:t>
            </a:r>
            <a:endParaRPr sz="3333"/>
          </a:p>
        </p:txBody>
      </p:sp>
      <p:grpSp>
        <p:nvGrpSpPr>
          <p:cNvPr id="1318" name="Google Shape;1318;p111"/>
          <p:cNvGrpSpPr/>
          <p:nvPr/>
        </p:nvGrpSpPr>
        <p:grpSpPr>
          <a:xfrm>
            <a:off x="311695" y="-8"/>
            <a:ext cx="8832305" cy="4941758"/>
            <a:chOff x="311695" y="-8"/>
            <a:chExt cx="8832305" cy="4941758"/>
          </a:xfrm>
        </p:grpSpPr>
        <p:pic>
          <p:nvPicPr>
            <p:cNvPr id="1319" name="Google Shape;1319;p111"/>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320" name="Google Shape;1320;p111"/>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321" name="Google Shape;1321;p111"/>
            <p:cNvGrpSpPr/>
            <p:nvPr/>
          </p:nvGrpSpPr>
          <p:grpSpPr>
            <a:xfrm>
              <a:off x="5559900" y="3942850"/>
              <a:ext cx="3584100" cy="998900"/>
              <a:chOff x="5827475" y="4141275"/>
              <a:chExt cx="3584100" cy="998900"/>
            </a:xfrm>
          </p:grpSpPr>
          <p:sp>
            <p:nvSpPr>
              <p:cNvPr id="1322" name="Google Shape;1322;p111"/>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323" name="Google Shape;1323;p111"/>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