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embeddedFontLst>
    <p:embeddedFont>
      <p:font typeface="Dosis"/>
      <p:regular r:id="rId29"/>
      <p:bold r:id="rId30"/>
    </p:embeddedFont>
    <p:embeddedFont>
      <p:font typeface="Roboto"/>
      <p:regular r:id="rId31"/>
      <p:bold r:id="rId32"/>
      <p:italic r:id="rId33"/>
      <p:boldItalic r:id="rId34"/>
    </p:embeddedFont>
    <p:embeddedFont>
      <p:font typeface="Montserrat"/>
      <p:regular r:id="rId35"/>
      <p:bold r:id="rId36"/>
      <p:italic r:id="rId37"/>
      <p:boldItalic r:id="rId38"/>
    </p:embeddedFont>
    <p:embeddedFont>
      <p:font typeface="Century Gothic"/>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3" roundtripDataSignature="AMtx7mgguYRvEaE1C6GjYLhf2Aq9SaDM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3319F9-D42F-4CDE-B513-F21304D5F0C8}">
  <a:tblStyle styleId="{103319F9-D42F-4CDE-B513-F21304D5F0C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bold.fntdata"/><Relationship Id="rId20" Type="http://schemas.openxmlformats.org/officeDocument/2006/relationships/slide" Target="slides/slide13.xml"/><Relationship Id="rId42" Type="http://schemas.openxmlformats.org/officeDocument/2006/relationships/font" Target="fonts/CenturyGothic-boldItalic.fntdata"/><Relationship Id="rId41" Type="http://schemas.openxmlformats.org/officeDocument/2006/relationships/font" Target="fonts/CenturyGothic-italic.fntdata"/><Relationship Id="rId22" Type="http://schemas.openxmlformats.org/officeDocument/2006/relationships/slide" Target="slides/slide15.xml"/><Relationship Id="rId21" Type="http://schemas.openxmlformats.org/officeDocument/2006/relationships/slide" Target="slides/slide14.xml"/><Relationship Id="rId43" Type="http://customschemas.google.com/relationships/presentationmetadata" Target="meta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Dosis-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regular.fntdata"/><Relationship Id="rId30" Type="http://schemas.openxmlformats.org/officeDocument/2006/relationships/font" Target="fonts/Dosis-bold.fntdata"/><Relationship Id="rId11" Type="http://schemas.openxmlformats.org/officeDocument/2006/relationships/slide" Target="slides/slide4.xml"/><Relationship Id="rId33" Type="http://schemas.openxmlformats.org/officeDocument/2006/relationships/font" Target="fonts/Roboto-italic.fntdata"/><Relationship Id="rId10" Type="http://schemas.openxmlformats.org/officeDocument/2006/relationships/slide" Target="slides/slide3.xml"/><Relationship Id="rId32" Type="http://schemas.openxmlformats.org/officeDocument/2006/relationships/font" Target="fonts/Roboto-bold.fntdata"/><Relationship Id="rId13" Type="http://schemas.openxmlformats.org/officeDocument/2006/relationships/slide" Target="slides/slide6.xml"/><Relationship Id="rId35" Type="http://schemas.openxmlformats.org/officeDocument/2006/relationships/font" Target="fonts/Montserrat-regular.fntdata"/><Relationship Id="rId12" Type="http://schemas.openxmlformats.org/officeDocument/2006/relationships/slide" Target="slides/slide5.xml"/><Relationship Id="rId34" Type="http://schemas.openxmlformats.org/officeDocument/2006/relationships/font" Target="fonts/Roboto-boldItalic.fntdata"/><Relationship Id="rId15" Type="http://schemas.openxmlformats.org/officeDocument/2006/relationships/slide" Target="slides/slide8.xml"/><Relationship Id="rId37" Type="http://schemas.openxmlformats.org/officeDocument/2006/relationships/font" Target="fonts/Montserrat-italic.fntdata"/><Relationship Id="rId14" Type="http://schemas.openxmlformats.org/officeDocument/2006/relationships/slide" Target="slides/slide7.xml"/><Relationship Id="rId36" Type="http://schemas.openxmlformats.org/officeDocument/2006/relationships/font" Target="fonts/Montserrat-bold.fntdata"/><Relationship Id="rId17" Type="http://schemas.openxmlformats.org/officeDocument/2006/relationships/slide" Target="slides/slide10.xml"/><Relationship Id="rId39" Type="http://schemas.openxmlformats.org/officeDocument/2006/relationships/font" Target="fonts/CenturyGothic-regular.fntdata"/><Relationship Id="rId16" Type="http://schemas.openxmlformats.org/officeDocument/2006/relationships/slide" Target="slides/slide9.xml"/><Relationship Id="rId38" Type="http://schemas.openxmlformats.org/officeDocument/2006/relationships/font" Target="fonts/Montserrat-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57ba236414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57ba236414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57ba236414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57ba236414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57ba236414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57ba236414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57ba236414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57ba236414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57ba236414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57ba236414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57ba236414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57ba236414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57ba236414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57ba236414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57ba236414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57ba236414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57ba236414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57ba236414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57ba236414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57ba236414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57ba236414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57ba236414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57ba23641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57ba23641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57ba236414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57ba236414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57ba236414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57ba236414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57ba236414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57ba236414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57ba236414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57ba236414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57ba236414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57ba236414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57ba236414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57ba236414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0" name="Shape 50"/>
        <p:cNvGrpSpPr/>
        <p:nvPr/>
      </p:nvGrpSpPr>
      <p:grpSpPr>
        <a:xfrm>
          <a:off x="0" y="0"/>
          <a:ext cx="0" cy="0"/>
          <a:chOff x="0" y="0"/>
          <a:chExt cx="0" cy="0"/>
        </a:xfrm>
      </p:grpSpPr>
      <p:sp>
        <p:nvSpPr>
          <p:cNvPr id="51" name="Google Shape;51;g254865696b8_0_644"/>
          <p:cNvSpPr txBox="1"/>
          <p:nvPr>
            <p:ph idx="12" type="sldNum"/>
          </p:nvPr>
        </p:nvSpPr>
        <p:spPr>
          <a:xfrm>
            <a:off x="4297650" y="4853299"/>
            <a:ext cx="548700" cy="290100"/>
          </a:xfrm>
          <a:prstGeom prst="rect">
            <a:avLst/>
          </a:prstGeom>
        </p:spPr>
        <p:txBody>
          <a:bodyPr anchorCtr="0" anchor="ctr" bIns="91425" lIns="91425" spcFirstLastPara="1" rIns="91425" wrap="square" tIns="91425">
            <a:normAutofit fontScale="85000" lnSpcReduction="20000"/>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52" name="Shape 52"/>
        <p:cNvGrpSpPr/>
        <p:nvPr/>
      </p:nvGrpSpPr>
      <p:grpSpPr>
        <a:xfrm>
          <a:off x="0" y="0"/>
          <a:ext cx="0" cy="0"/>
          <a:chOff x="0" y="0"/>
          <a:chExt cx="0" cy="0"/>
        </a:xfrm>
      </p:grpSpPr>
      <p:sp>
        <p:nvSpPr>
          <p:cNvPr id="53" name="Google Shape;53;g254865696b8_0_4444"/>
          <p:cNvSpPr txBox="1"/>
          <p:nvPr>
            <p:ph idx="1" type="body"/>
          </p:nvPr>
        </p:nvSpPr>
        <p:spPr>
          <a:xfrm>
            <a:off x="2159325" y="2161800"/>
            <a:ext cx="4825500" cy="819900"/>
          </a:xfrm>
          <a:prstGeom prst="rect">
            <a:avLst/>
          </a:prstGeom>
        </p:spPr>
        <p:txBody>
          <a:bodyPr anchorCtr="0" anchor="ctr" bIns="91425" lIns="91425" spcFirstLastPara="1" rIns="91425" wrap="square" tIns="91425">
            <a:normAutofit/>
          </a:bodyPr>
          <a:lstStyle>
            <a:lvl1pPr indent="-387350" lvl="0" marL="457200" rtl="0" algn="ctr">
              <a:spcBef>
                <a:spcPts val="0"/>
              </a:spcBef>
              <a:spcAft>
                <a:spcPts val="0"/>
              </a:spcAft>
              <a:buClr>
                <a:srgbClr val="1C4587"/>
              </a:buClr>
              <a:buSzPts val="2500"/>
              <a:buChar char="●"/>
              <a:defRPr b="1" sz="2500">
                <a:solidFill>
                  <a:srgbClr val="1C4587"/>
                </a:solidFill>
              </a:defRPr>
            </a:lvl1pPr>
            <a:lvl2pPr indent="-387350" lvl="1" marL="914400" rtl="0" algn="ctr">
              <a:spcBef>
                <a:spcPts val="0"/>
              </a:spcBef>
              <a:spcAft>
                <a:spcPts val="0"/>
              </a:spcAft>
              <a:buClr>
                <a:srgbClr val="1C4587"/>
              </a:buClr>
              <a:buSzPts val="2500"/>
              <a:buChar char="○"/>
              <a:defRPr b="1" sz="2500">
                <a:solidFill>
                  <a:srgbClr val="1C4587"/>
                </a:solidFill>
              </a:defRPr>
            </a:lvl2pPr>
            <a:lvl3pPr indent="-387350" lvl="2" marL="1371600" rtl="0" algn="ctr">
              <a:spcBef>
                <a:spcPts val="0"/>
              </a:spcBef>
              <a:spcAft>
                <a:spcPts val="0"/>
              </a:spcAft>
              <a:buClr>
                <a:srgbClr val="1C4587"/>
              </a:buClr>
              <a:buSzPts val="2500"/>
              <a:buChar char="■"/>
              <a:defRPr b="1" sz="2500">
                <a:solidFill>
                  <a:srgbClr val="1C4587"/>
                </a:solidFill>
              </a:defRPr>
            </a:lvl3pPr>
            <a:lvl4pPr indent="-387350" lvl="3" marL="1828800" rtl="0" algn="ctr">
              <a:spcBef>
                <a:spcPts val="0"/>
              </a:spcBef>
              <a:spcAft>
                <a:spcPts val="0"/>
              </a:spcAft>
              <a:buClr>
                <a:srgbClr val="1C4587"/>
              </a:buClr>
              <a:buSzPts val="2500"/>
              <a:buChar char="●"/>
              <a:defRPr b="1" sz="2500">
                <a:solidFill>
                  <a:srgbClr val="1C4587"/>
                </a:solidFill>
              </a:defRPr>
            </a:lvl4pPr>
            <a:lvl5pPr indent="-387350" lvl="4" marL="2286000" rtl="0" algn="ctr">
              <a:spcBef>
                <a:spcPts val="0"/>
              </a:spcBef>
              <a:spcAft>
                <a:spcPts val="0"/>
              </a:spcAft>
              <a:buClr>
                <a:srgbClr val="1C4587"/>
              </a:buClr>
              <a:buSzPts val="2500"/>
              <a:buChar char="○"/>
              <a:defRPr b="1" sz="2500">
                <a:solidFill>
                  <a:srgbClr val="1C4587"/>
                </a:solidFill>
              </a:defRPr>
            </a:lvl5pPr>
            <a:lvl6pPr indent="-387350" lvl="5" marL="2743200" rtl="0" algn="ctr">
              <a:spcBef>
                <a:spcPts val="0"/>
              </a:spcBef>
              <a:spcAft>
                <a:spcPts val="0"/>
              </a:spcAft>
              <a:buClr>
                <a:srgbClr val="1C4587"/>
              </a:buClr>
              <a:buSzPts val="2500"/>
              <a:buChar char="■"/>
              <a:defRPr b="1" sz="2500">
                <a:solidFill>
                  <a:srgbClr val="1C4587"/>
                </a:solidFill>
              </a:defRPr>
            </a:lvl6pPr>
            <a:lvl7pPr indent="-387350" lvl="6" marL="3200400" rtl="0" algn="ctr">
              <a:spcBef>
                <a:spcPts val="0"/>
              </a:spcBef>
              <a:spcAft>
                <a:spcPts val="0"/>
              </a:spcAft>
              <a:buClr>
                <a:srgbClr val="1C4587"/>
              </a:buClr>
              <a:buSzPts val="2500"/>
              <a:buChar char="●"/>
              <a:defRPr b="1" sz="2500">
                <a:solidFill>
                  <a:srgbClr val="1C4587"/>
                </a:solidFill>
              </a:defRPr>
            </a:lvl7pPr>
            <a:lvl8pPr indent="-387350" lvl="7" marL="3657600" rtl="0" algn="ctr">
              <a:spcBef>
                <a:spcPts val="0"/>
              </a:spcBef>
              <a:spcAft>
                <a:spcPts val="0"/>
              </a:spcAft>
              <a:buClr>
                <a:srgbClr val="1C4587"/>
              </a:buClr>
              <a:buSzPts val="2500"/>
              <a:buChar char="○"/>
              <a:defRPr b="1" sz="2500">
                <a:solidFill>
                  <a:srgbClr val="1C4587"/>
                </a:solidFill>
              </a:defRPr>
            </a:lvl8pPr>
            <a:lvl9pPr indent="-387350" lvl="8" marL="4114800" rtl="0" algn="ctr">
              <a:spcBef>
                <a:spcPts val="0"/>
              </a:spcBef>
              <a:spcAft>
                <a:spcPts val="0"/>
              </a:spcAft>
              <a:buClr>
                <a:srgbClr val="1C4587"/>
              </a:buClr>
              <a:buSzPts val="2500"/>
              <a:buChar char="■"/>
              <a:defRPr b="1" sz="2500">
                <a:solidFill>
                  <a:srgbClr val="1C4587"/>
                </a:solidFill>
              </a:defRPr>
            </a:lvl9pPr>
          </a:lstStyle>
          <a:p/>
        </p:txBody>
      </p:sp>
      <p:sp>
        <p:nvSpPr>
          <p:cNvPr id="54" name="Google Shape;54;g254865696b8_0_4444"/>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5" name="Google Shape;55;g254865696b8_0_4444"/>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6" name="Google Shape;56;g254865696b8_0_4444"/>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7" name="Google Shape;57;g254865696b8_0_4444"/>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8" name="Google Shape;58;g254865696b8_0_4444"/>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9" name="Google Shape;59;g254865696b8_0_4444"/>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0" name="Google Shape;60;g254865696b8_0_4444"/>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1" name="Google Shape;61;g254865696b8_0_4444"/>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2" name="Google Shape;62;g254865696b8_0_4444"/>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3" name="Google Shape;63;g254865696b8_0_4444"/>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4" name="Google Shape;64;g254865696b8_0_4444"/>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5" name="Google Shape;65;g254865696b8_0_4444"/>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6" name="Google Shape;66;g254865696b8_0_4444"/>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7" name="Google Shape;67;g254865696b8_0_4444"/>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8" name="Google Shape;68;g254865696b8_0_4444"/>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9" name="Google Shape;69;g254865696b8_0_4444"/>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70" name="Google Shape;70;g254865696b8_0_4444"/>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71" name="Google Shape;71;g254865696b8_0_4444"/>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72" name="Google Shape;72;g254865696b8_0_4444"/>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73" name="Google Shape;73;g254865696b8_0_4444"/>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74" name="Google Shape;74;g254865696b8_0_4444"/>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75" name="Google Shape;75;g254865696b8_0_4444"/>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76" name="Google Shape;76;g254865696b8_0_4444"/>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77" name="Google Shape;77;g254865696b8_0_4444"/>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78" name="Google Shape;78;g254865696b8_0_4444"/>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79" name="Google Shape;79;g254865696b8_0_4444"/>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80" name="Google Shape;80;g254865696b8_0_4444"/>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81" name="Google Shape;81;g254865696b8_0_4444"/>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82" name="Google Shape;82;g254865696b8_0_4444"/>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83" name="Google Shape;83;g254865696b8_0_4444"/>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84" name="Google Shape;84;g254865696b8_0_4444"/>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85" name="Google Shape;85;g254865696b8_0_4444"/>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86" name="Google Shape;86;g254865696b8_0_4444"/>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87" name="Google Shape;87;g254865696b8_0_4444"/>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88" name="Google Shape;88;g254865696b8_0_4444"/>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89" name="Google Shape;89;g254865696b8_0_4444"/>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90" name="Google Shape;90;g254865696b8_0_4444"/>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91" name="Google Shape;91;g254865696b8_0_4444"/>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92" name="Google Shape;92;g254865696b8_0_4444"/>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93" name="Google Shape;93;g254865696b8_0_4444"/>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94" name="Google Shape;94;g254865696b8_0_4444"/>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95" name="Google Shape;95;g254865696b8_0_4444"/>
          <p:cNvSpPr txBox="1"/>
          <p:nvPr>
            <p:ph idx="12" type="sldNum"/>
          </p:nvPr>
        </p:nvSpPr>
        <p:spPr>
          <a:xfrm>
            <a:off x="4297650" y="4853299"/>
            <a:ext cx="548700" cy="290100"/>
          </a:xfrm>
          <a:prstGeom prst="rect">
            <a:avLst/>
          </a:prstGeom>
        </p:spPr>
        <p:txBody>
          <a:bodyPr anchorCtr="0" anchor="ctr" bIns="91425" lIns="91425" spcFirstLastPara="1" rIns="91425" wrap="square" tIns="91425">
            <a:normAutofit fontScale="85000" lnSpcReduction="20000"/>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96" name="Shape 96"/>
        <p:cNvGrpSpPr/>
        <p:nvPr/>
      </p:nvGrpSpPr>
      <p:grpSpPr>
        <a:xfrm>
          <a:off x="0" y="0"/>
          <a:ext cx="0" cy="0"/>
          <a:chOff x="0" y="0"/>
          <a:chExt cx="0" cy="0"/>
        </a:xfrm>
      </p:grpSpPr>
      <p:sp>
        <p:nvSpPr>
          <p:cNvPr id="97" name="Google Shape;97;g254865696b8_0_5844"/>
          <p:cNvSpPr txBox="1"/>
          <p:nvPr>
            <p:ph type="title"/>
          </p:nvPr>
        </p:nvSpPr>
        <p:spPr>
          <a:xfrm>
            <a:off x="747925" y="225025"/>
            <a:ext cx="6140400" cy="8574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 name="Google Shape;98;g254865696b8_0_5844"/>
          <p:cNvSpPr txBox="1"/>
          <p:nvPr>
            <p:ph idx="1" type="body"/>
          </p:nvPr>
        </p:nvSpPr>
        <p:spPr>
          <a:xfrm>
            <a:off x="747925" y="1308875"/>
            <a:ext cx="2097900" cy="36171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9" name="Google Shape;99;g254865696b8_0_5844"/>
          <p:cNvSpPr txBox="1"/>
          <p:nvPr>
            <p:ph idx="2" type="body"/>
          </p:nvPr>
        </p:nvSpPr>
        <p:spPr>
          <a:xfrm>
            <a:off x="2953087" y="1308875"/>
            <a:ext cx="2097900" cy="36171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00" name="Google Shape;100;g254865696b8_0_5844"/>
          <p:cNvSpPr txBox="1"/>
          <p:nvPr>
            <p:ph idx="3" type="body"/>
          </p:nvPr>
        </p:nvSpPr>
        <p:spPr>
          <a:xfrm>
            <a:off x="5158248" y="1308875"/>
            <a:ext cx="2097900" cy="36171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grpSp>
        <p:nvGrpSpPr>
          <p:cNvPr id="101" name="Google Shape;101;g254865696b8_0_5844"/>
          <p:cNvGrpSpPr/>
          <p:nvPr/>
        </p:nvGrpSpPr>
        <p:grpSpPr>
          <a:xfrm>
            <a:off x="7442902" y="-91154"/>
            <a:ext cx="1796289" cy="5330574"/>
            <a:chOff x="6023725" y="842300"/>
            <a:chExt cx="1358150" cy="4030375"/>
          </a:xfrm>
        </p:grpSpPr>
        <p:sp>
          <p:nvSpPr>
            <p:cNvPr id="102" name="Google Shape;102;g254865696b8_0_5844"/>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254865696b8_0_5844"/>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254865696b8_0_5844"/>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254865696b8_0_5844"/>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254865696b8_0_5844"/>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254865696b8_0_5844"/>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254865696b8_0_5844"/>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254865696b8_0_5844"/>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54865696b8_0_5844"/>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254865696b8_0_5844"/>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254865696b8_0_5844"/>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254865696b8_0_5844"/>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254865696b8_0_5844"/>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254865696b8_0_5844"/>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254865696b8_0_5844"/>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254865696b8_0_5844"/>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254865696b8_0_5844"/>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254865696b8_0_5844"/>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254865696b8_0_5844"/>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254865696b8_0_5844"/>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254865696b8_0_5844"/>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254865696b8_0_5844"/>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54865696b8_0_5844"/>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254865696b8_0_5844"/>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254865696b8_0_5844"/>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54865696b8_0_5844"/>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254865696b8_0_5844"/>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254865696b8_0_5844"/>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254865696b8_0_5844"/>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1" name="Google Shape;131;g254865696b8_0_5844"/>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132" name="Google Shape;132;g254865696b8_0_5844"/>
          <p:cNvSpPr txBox="1"/>
          <p:nvPr>
            <p:ph idx="12" type="sldNum"/>
          </p:nvPr>
        </p:nvSpPr>
        <p:spPr>
          <a:xfrm>
            <a:off x="90619" y="4722737"/>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7" name="Shape 137"/>
        <p:cNvGrpSpPr/>
        <p:nvPr/>
      </p:nvGrpSpPr>
      <p:grpSpPr>
        <a:xfrm>
          <a:off x="0" y="0"/>
          <a:ext cx="0" cy="0"/>
          <a:chOff x="0" y="0"/>
          <a:chExt cx="0" cy="0"/>
        </a:xfrm>
      </p:grpSpPr>
      <p:sp>
        <p:nvSpPr>
          <p:cNvPr id="138" name="Google Shape;138;g257ba236414_0_26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9" name="Google Shape;139;g257ba236414_0_26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0" name="Google Shape;140;g257ba236414_0_2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1" name="Shape 141"/>
        <p:cNvGrpSpPr/>
        <p:nvPr/>
      </p:nvGrpSpPr>
      <p:grpSpPr>
        <a:xfrm>
          <a:off x="0" y="0"/>
          <a:ext cx="0" cy="0"/>
          <a:chOff x="0" y="0"/>
          <a:chExt cx="0" cy="0"/>
        </a:xfrm>
      </p:grpSpPr>
      <p:sp>
        <p:nvSpPr>
          <p:cNvPr id="142" name="Google Shape;142;g257ba236414_0_26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43" name="Google Shape;143;g257ba236414_0_2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4" name="Shape 144"/>
        <p:cNvGrpSpPr/>
        <p:nvPr/>
      </p:nvGrpSpPr>
      <p:grpSpPr>
        <a:xfrm>
          <a:off x="0" y="0"/>
          <a:ext cx="0" cy="0"/>
          <a:chOff x="0" y="0"/>
          <a:chExt cx="0" cy="0"/>
        </a:xfrm>
      </p:grpSpPr>
      <p:sp>
        <p:nvSpPr>
          <p:cNvPr id="145" name="Google Shape;145;g257ba236414_0_26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6" name="Google Shape;146;g257ba236414_0_26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47" name="Google Shape;147;g257ba236414_0_26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8" name="Shape 148"/>
        <p:cNvGrpSpPr/>
        <p:nvPr/>
      </p:nvGrpSpPr>
      <p:grpSpPr>
        <a:xfrm>
          <a:off x="0" y="0"/>
          <a:ext cx="0" cy="0"/>
          <a:chOff x="0" y="0"/>
          <a:chExt cx="0" cy="0"/>
        </a:xfrm>
      </p:grpSpPr>
      <p:sp>
        <p:nvSpPr>
          <p:cNvPr id="149" name="Google Shape;149;g257ba236414_0_27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0" name="Google Shape;150;g257ba236414_0_27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51" name="Google Shape;151;g257ba236414_0_27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52" name="Google Shape;152;g257ba236414_0_27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3" name="Shape 153"/>
        <p:cNvGrpSpPr/>
        <p:nvPr/>
      </p:nvGrpSpPr>
      <p:grpSpPr>
        <a:xfrm>
          <a:off x="0" y="0"/>
          <a:ext cx="0" cy="0"/>
          <a:chOff x="0" y="0"/>
          <a:chExt cx="0" cy="0"/>
        </a:xfrm>
      </p:grpSpPr>
      <p:sp>
        <p:nvSpPr>
          <p:cNvPr id="154" name="Google Shape;154;g257ba236414_0_27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5" name="Google Shape;155;g257ba236414_0_27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6" name="Shape 156"/>
        <p:cNvGrpSpPr/>
        <p:nvPr/>
      </p:nvGrpSpPr>
      <p:grpSpPr>
        <a:xfrm>
          <a:off x="0" y="0"/>
          <a:ext cx="0" cy="0"/>
          <a:chOff x="0" y="0"/>
          <a:chExt cx="0" cy="0"/>
        </a:xfrm>
      </p:grpSpPr>
      <p:sp>
        <p:nvSpPr>
          <p:cNvPr id="157" name="Google Shape;157;g257ba236414_0_28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8" name="Google Shape;158;g257ba236414_0_28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59" name="Google Shape;159;g257ba236414_0_28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0" name="Shape 160"/>
        <p:cNvGrpSpPr/>
        <p:nvPr/>
      </p:nvGrpSpPr>
      <p:grpSpPr>
        <a:xfrm>
          <a:off x="0" y="0"/>
          <a:ext cx="0" cy="0"/>
          <a:chOff x="0" y="0"/>
          <a:chExt cx="0" cy="0"/>
        </a:xfrm>
      </p:grpSpPr>
      <p:sp>
        <p:nvSpPr>
          <p:cNvPr id="161" name="Google Shape;161;g257ba236414_0_284"/>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62" name="Google Shape;162;g257ba236414_0_28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3" name="Shape 163"/>
        <p:cNvGrpSpPr/>
        <p:nvPr/>
      </p:nvGrpSpPr>
      <p:grpSpPr>
        <a:xfrm>
          <a:off x="0" y="0"/>
          <a:ext cx="0" cy="0"/>
          <a:chOff x="0" y="0"/>
          <a:chExt cx="0" cy="0"/>
        </a:xfrm>
      </p:grpSpPr>
      <p:sp>
        <p:nvSpPr>
          <p:cNvPr id="164" name="Google Shape;164;g257ba236414_0_28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257ba236414_0_287"/>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66" name="Google Shape;166;g257ba236414_0_287"/>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7" name="Google Shape;167;g257ba236414_0_287"/>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68" name="Google Shape;168;g257ba236414_0_28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9" name="Shape 169"/>
        <p:cNvGrpSpPr/>
        <p:nvPr/>
      </p:nvGrpSpPr>
      <p:grpSpPr>
        <a:xfrm>
          <a:off x="0" y="0"/>
          <a:ext cx="0" cy="0"/>
          <a:chOff x="0" y="0"/>
          <a:chExt cx="0" cy="0"/>
        </a:xfrm>
      </p:grpSpPr>
      <p:sp>
        <p:nvSpPr>
          <p:cNvPr id="170" name="Google Shape;170;g257ba236414_0_29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71" name="Google Shape;171;g257ba236414_0_29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2" name="Shape 172"/>
        <p:cNvGrpSpPr/>
        <p:nvPr/>
      </p:nvGrpSpPr>
      <p:grpSpPr>
        <a:xfrm>
          <a:off x="0" y="0"/>
          <a:ext cx="0" cy="0"/>
          <a:chOff x="0" y="0"/>
          <a:chExt cx="0" cy="0"/>
        </a:xfrm>
      </p:grpSpPr>
      <p:sp>
        <p:nvSpPr>
          <p:cNvPr id="173" name="Google Shape;173;g257ba236414_0_29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4" name="Google Shape;174;g257ba236414_0_296"/>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75" name="Google Shape;175;g257ba236414_0_29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6" name="Shape 176"/>
        <p:cNvGrpSpPr/>
        <p:nvPr/>
      </p:nvGrpSpPr>
      <p:grpSpPr>
        <a:xfrm>
          <a:off x="0" y="0"/>
          <a:ext cx="0" cy="0"/>
          <a:chOff x="0" y="0"/>
          <a:chExt cx="0" cy="0"/>
        </a:xfrm>
      </p:grpSpPr>
      <p:sp>
        <p:nvSpPr>
          <p:cNvPr id="177" name="Google Shape;177;g257ba236414_0_30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3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33" name="Shape 133"/>
        <p:cNvGrpSpPr/>
        <p:nvPr/>
      </p:nvGrpSpPr>
      <p:grpSpPr>
        <a:xfrm>
          <a:off x="0" y="0"/>
          <a:ext cx="0" cy="0"/>
          <a:chOff x="0" y="0"/>
          <a:chExt cx="0" cy="0"/>
        </a:xfrm>
      </p:grpSpPr>
      <p:sp>
        <p:nvSpPr>
          <p:cNvPr id="134" name="Google Shape;134;g257ba236414_0_2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35" name="Google Shape;135;g257ba236414_0_25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136" name="Google Shape;136;g257ba236414_0_2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6.gif"/><Relationship Id="rId9" Type="http://schemas.openxmlformats.org/officeDocument/2006/relationships/image" Target="../media/image7.gif"/><Relationship Id="rId5" Type="http://schemas.openxmlformats.org/officeDocument/2006/relationships/image" Target="../media/image15.gif"/><Relationship Id="rId6" Type="http://schemas.openxmlformats.org/officeDocument/2006/relationships/image" Target="../media/image4.gif"/><Relationship Id="rId7" Type="http://schemas.openxmlformats.org/officeDocument/2006/relationships/image" Target="../media/image11.gif"/><Relationship Id="rId8"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hyperlink" Target="https://www.elecfreaks.com/learn-en/microbitKit/Starter_Kit/starter_kit_case_01.html" TargetMode="External"/><Relationship Id="rId5" Type="http://schemas.openxmlformats.org/officeDocument/2006/relationships/hyperlink" Target="https://www.edu.gov.on.ca/eng/curriculum/secondary/teched910curr09.pdf" TargetMode="External"/><Relationship Id="rId6" Type="http://schemas.openxmlformats.org/officeDocument/2006/relationships/hyperlink" Target="https://makecode.microbit.org/" TargetMode="External"/><Relationship Id="rId7" Type="http://schemas.openxmlformats.org/officeDocument/2006/relationships/hyperlink" Target="https://studio.code.org/s/microbit-202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hyperlink" Target="http://www.youtube.com/watch?v=Bwc3vToByIg" TargetMode="External"/><Relationship Id="rId9" Type="http://schemas.openxmlformats.org/officeDocument/2006/relationships/image" Target="../media/image17.jpg"/><Relationship Id="rId5" Type="http://schemas.openxmlformats.org/officeDocument/2006/relationships/image" Target="../media/image20.jpg"/><Relationship Id="rId6" Type="http://schemas.openxmlformats.org/officeDocument/2006/relationships/hyperlink" Target="http://www.youtube.com/watch?v=btGYcizV0iI" TargetMode="External"/><Relationship Id="rId7" Type="http://schemas.openxmlformats.org/officeDocument/2006/relationships/image" Target="../media/image21.jpg"/><Relationship Id="rId8" Type="http://schemas.openxmlformats.org/officeDocument/2006/relationships/hyperlink" Target="http://www.youtube.com/watch?v=MAhpfFt_mW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hyperlink" Target="https://www.globalgoals.org/goals/9-industry-innovation-and-infrastructure/" TargetMode="External"/><Relationship Id="rId13" Type="http://schemas.openxmlformats.org/officeDocument/2006/relationships/image" Target="../media/image16.png"/><Relationship Id="rId12" Type="http://schemas.openxmlformats.org/officeDocument/2006/relationships/hyperlink" Target="https://www.globalgoals.org/goals/11-sustainable-cities-and-communities/" TargetMode="External"/><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hyperlink" Target="http://www.youtube.com/watch?v=cBxN9E5f7pc" TargetMode="External"/><Relationship Id="rId9" Type="http://schemas.openxmlformats.org/officeDocument/2006/relationships/image" Target="../media/image19.jpg"/><Relationship Id="rId15" Type="http://schemas.openxmlformats.org/officeDocument/2006/relationships/hyperlink" Target="https://www.globalgoals.org/goals/" TargetMode="External"/><Relationship Id="rId14" Type="http://schemas.openxmlformats.org/officeDocument/2006/relationships/hyperlink" Target="https://www.globalgoals.org/goals/" TargetMode="External"/><Relationship Id="rId5" Type="http://schemas.openxmlformats.org/officeDocument/2006/relationships/image" Target="../media/image13.jpg"/><Relationship Id="rId6" Type="http://schemas.openxmlformats.org/officeDocument/2006/relationships/hyperlink" Target="https://microbit.org/projects/do-your-bit/winners/2020/" TargetMode="External"/><Relationship Id="rId7" Type="http://schemas.openxmlformats.org/officeDocument/2006/relationships/image" Target="../media/image18.png"/><Relationship Id="rId8" Type="http://schemas.openxmlformats.org/officeDocument/2006/relationships/hyperlink" Target="http://www.youtube.com/watch?v=R_A4082BA0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9.jpg"/><Relationship Id="rId4" Type="http://schemas.openxmlformats.org/officeDocument/2006/relationships/hyperlink" Target="https://docs.google.com/presentation/d/1MDlVNorZo28VjFavBw9iszodAqWh2dsFBelsjrO-EUo/edit?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hyperlink" Target="https://www.ovinhub.ca/" TargetMode="External"/><Relationship Id="rId5" Type="http://schemas.openxmlformats.org/officeDocument/2006/relationships/hyperlink" Target="https://makecode.microbit.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hyperlink" Target="https://www.elecfreaks.com/micro-bit-starter-kit.html" TargetMode="External"/><Relationship Id="rId5" Type="http://schemas.openxmlformats.org/officeDocument/2006/relationships/hyperlink" Target="https://makecode.microbit.org/" TargetMode="External"/><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g257ba236414_0_252"/>
          <p:cNvSpPr txBox="1"/>
          <p:nvPr>
            <p:ph type="ctrTitle"/>
          </p:nvPr>
        </p:nvSpPr>
        <p:spPr>
          <a:xfrm>
            <a:off x="4342004" y="744575"/>
            <a:ext cx="44904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5200"/>
              <a:buFont typeface="Arial"/>
              <a:buNone/>
            </a:pPr>
            <a:r>
              <a:rPr lang="en" sz="4000"/>
              <a:t>Understanding What the Micro:bit can Drive</a:t>
            </a:r>
            <a:endParaRPr sz="4000">
              <a:latin typeface="Century Gothic"/>
              <a:ea typeface="Century Gothic"/>
              <a:cs typeface="Century Gothic"/>
              <a:sym typeface="Century Gothic"/>
            </a:endParaRPr>
          </a:p>
        </p:txBody>
      </p:sp>
      <p:sp>
        <p:nvSpPr>
          <p:cNvPr id="183" name="Google Shape;183;g257ba236414_0_252"/>
          <p:cNvSpPr txBox="1"/>
          <p:nvPr>
            <p:ph idx="1" type="subTitle"/>
          </p:nvPr>
        </p:nvSpPr>
        <p:spPr>
          <a:xfrm>
            <a:off x="4500425" y="2834125"/>
            <a:ext cx="4332000" cy="792600"/>
          </a:xfrm>
          <a:prstGeom prst="rect">
            <a:avLst/>
          </a:prstGeom>
        </p:spPr>
        <p:txBody>
          <a:bodyPr anchorCtr="0" anchor="t" bIns="91425" lIns="91425" spcFirstLastPara="1" rIns="91425" wrap="square" tIns="91425">
            <a:normAutofit fontScale="70000"/>
          </a:bodyPr>
          <a:lstStyle/>
          <a:p>
            <a:pPr indent="0" lvl="0" marL="0" rtl="0" algn="ctr">
              <a:spcBef>
                <a:spcPts val="0"/>
              </a:spcBef>
              <a:spcAft>
                <a:spcPts val="0"/>
              </a:spcAft>
              <a:buNone/>
            </a:pPr>
            <a:r>
              <a:rPr lang="en">
                <a:solidFill>
                  <a:schemeClr val="dk1"/>
                </a:solidFill>
                <a:latin typeface="Century Gothic"/>
                <a:ea typeface="Century Gothic"/>
                <a:cs typeface="Century Gothic"/>
                <a:sym typeface="Century Gothic"/>
              </a:rPr>
              <a:t>BBT Area: Computer Technology</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
                <a:solidFill>
                  <a:schemeClr val="dk1"/>
                </a:solidFill>
                <a:latin typeface="Century Gothic"/>
                <a:ea typeface="Century Gothic"/>
                <a:cs typeface="Century Gothic"/>
                <a:sym typeface="Century Gothic"/>
              </a:rPr>
              <a:t>Target Course(s): TIJ10</a:t>
            </a:r>
            <a:endParaRPr>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3" name="Shape 243"/>
        <p:cNvGrpSpPr/>
        <p:nvPr/>
      </p:nvGrpSpPr>
      <p:grpSpPr>
        <a:xfrm>
          <a:off x="0" y="0"/>
          <a:ext cx="0" cy="0"/>
          <a:chOff x="0" y="0"/>
          <a:chExt cx="0" cy="0"/>
        </a:xfrm>
      </p:grpSpPr>
      <p:sp>
        <p:nvSpPr>
          <p:cNvPr id="244" name="Google Shape;244;g257ba236414_0_320"/>
          <p:cNvSpPr txBox="1"/>
          <p:nvPr>
            <p:ph idx="4294967295" type="body"/>
          </p:nvPr>
        </p:nvSpPr>
        <p:spPr>
          <a:xfrm>
            <a:off x="470625" y="974120"/>
            <a:ext cx="8465100" cy="36171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b="1" lang="en">
                <a:solidFill>
                  <a:srgbClr val="000000"/>
                </a:solidFill>
              </a:rPr>
              <a:t>SHOWCASE QUESTIONS: </a:t>
            </a:r>
            <a:endParaRPr b="1">
              <a:solidFill>
                <a:srgbClr val="000000"/>
              </a:solidFill>
            </a:endParaRPr>
          </a:p>
          <a:p>
            <a:pPr indent="0" lvl="0" marL="0" rtl="0" algn="l">
              <a:spcBef>
                <a:spcPts val="1200"/>
              </a:spcBef>
              <a:spcAft>
                <a:spcPts val="0"/>
              </a:spcAft>
              <a:buNone/>
            </a:pPr>
            <a:r>
              <a:rPr lang="en">
                <a:solidFill>
                  <a:srgbClr val="000000"/>
                </a:solidFill>
              </a:rPr>
              <a:t>Students are to pretend they are showing their creation to connect to the SUSTAINABLE GOALS. They have been given 5-10 mins max to convince them that this prototype is worth their time and investment.</a:t>
            </a:r>
            <a:endParaRPr>
              <a:solidFill>
                <a:srgbClr val="000000"/>
              </a:solidFill>
            </a:endParaRPr>
          </a:p>
          <a:p>
            <a:pPr indent="-215582" lvl="0" marL="266700" rtl="0" algn="l">
              <a:spcBef>
                <a:spcPts val="1200"/>
              </a:spcBef>
              <a:spcAft>
                <a:spcPts val="0"/>
              </a:spcAft>
              <a:buClr>
                <a:srgbClr val="000000"/>
              </a:buClr>
              <a:buSzPct val="100000"/>
              <a:buFont typeface="Dosis"/>
              <a:buChar char="●"/>
            </a:pPr>
            <a:r>
              <a:rPr lang="en">
                <a:solidFill>
                  <a:srgbClr val="000000"/>
                </a:solidFill>
              </a:rPr>
              <a:t>Give a demo of how it works (simulator or actual device) Try and put 2-3 items together </a:t>
            </a:r>
            <a:endParaRPr>
              <a:solidFill>
                <a:srgbClr val="000000"/>
              </a:solidFill>
            </a:endParaRPr>
          </a:p>
          <a:p>
            <a:pPr indent="-215582" lvl="0" marL="266700" rtl="0" algn="l">
              <a:spcBef>
                <a:spcPts val="1200"/>
              </a:spcBef>
              <a:spcAft>
                <a:spcPts val="0"/>
              </a:spcAft>
              <a:buClr>
                <a:srgbClr val="000000"/>
              </a:buClr>
              <a:buSzPct val="257142"/>
              <a:buFont typeface="Dosis"/>
              <a:buChar char="●"/>
            </a:pPr>
            <a:r>
              <a:rPr lang="en">
                <a:solidFill>
                  <a:srgbClr val="000000"/>
                </a:solidFill>
              </a:rPr>
              <a:t>Show how the code works (Explain the code with the language and terms you were taught in the slideshows)</a:t>
            </a:r>
            <a:endParaRPr sz="700">
              <a:solidFill>
                <a:srgbClr val="000000"/>
              </a:solidFill>
            </a:endParaRPr>
          </a:p>
          <a:p>
            <a:pPr indent="-215582" lvl="0" marL="266700" rtl="0" algn="l">
              <a:spcBef>
                <a:spcPts val="1200"/>
              </a:spcBef>
              <a:spcAft>
                <a:spcPts val="0"/>
              </a:spcAft>
              <a:buClr>
                <a:srgbClr val="000000"/>
              </a:buClr>
              <a:buSzPct val="100000"/>
              <a:buFont typeface="Dosis"/>
              <a:buChar char="●"/>
            </a:pPr>
            <a:r>
              <a:rPr lang="en">
                <a:solidFill>
                  <a:srgbClr val="000000"/>
                </a:solidFill>
              </a:rPr>
              <a:t>Show how you assembled the physical/maker component</a:t>
            </a:r>
            <a:endParaRPr>
              <a:solidFill>
                <a:srgbClr val="000000"/>
              </a:solidFill>
            </a:endParaRPr>
          </a:p>
          <a:p>
            <a:pPr indent="-181133" lvl="0" marL="266700" rtl="0" algn="l">
              <a:spcBef>
                <a:spcPts val="1200"/>
              </a:spcBef>
              <a:spcAft>
                <a:spcPts val="0"/>
              </a:spcAft>
              <a:buClr>
                <a:srgbClr val="000000"/>
              </a:buClr>
              <a:buSzPct val="61111"/>
              <a:buFont typeface="Arial"/>
              <a:buChar char="●"/>
            </a:pPr>
            <a:r>
              <a:rPr lang="en">
                <a:solidFill>
                  <a:srgbClr val="000000"/>
                </a:solidFill>
              </a:rPr>
              <a:t>What was your biggest hurdle to get over?</a:t>
            </a:r>
            <a:endParaRPr>
              <a:solidFill>
                <a:srgbClr val="000000"/>
              </a:solidFill>
            </a:endParaRPr>
          </a:p>
          <a:p>
            <a:pPr indent="-181133" lvl="0" marL="266700" rtl="0" algn="l">
              <a:spcBef>
                <a:spcPts val="1200"/>
              </a:spcBef>
              <a:spcAft>
                <a:spcPts val="0"/>
              </a:spcAft>
              <a:buClr>
                <a:srgbClr val="000000"/>
              </a:buClr>
              <a:buSzPct val="61111"/>
              <a:buFont typeface="Arial"/>
              <a:buChar char="●"/>
            </a:pPr>
            <a:r>
              <a:rPr lang="en">
                <a:solidFill>
                  <a:srgbClr val="000000"/>
                </a:solidFill>
              </a:rPr>
              <a:t>What are you most proud of?</a:t>
            </a:r>
            <a:endParaRPr>
              <a:solidFill>
                <a:srgbClr val="000000"/>
              </a:solidFill>
            </a:endParaRPr>
          </a:p>
          <a:p>
            <a:pPr indent="-215582" lvl="0" marL="266700" rtl="0" algn="l">
              <a:spcBef>
                <a:spcPts val="1200"/>
              </a:spcBef>
              <a:spcAft>
                <a:spcPts val="1200"/>
              </a:spcAft>
              <a:buClr>
                <a:srgbClr val="000000"/>
              </a:buClr>
              <a:buSzPct val="138461"/>
              <a:buFont typeface="Dosis"/>
              <a:buChar char="●"/>
            </a:pPr>
            <a:r>
              <a:rPr lang="en" sz="1300">
                <a:solidFill>
                  <a:srgbClr val="000000"/>
                </a:solidFill>
              </a:rPr>
              <a:t>(OPTION to do this in video format to see the code, the micro:bit and student can explain freely how the code works.) </a:t>
            </a:r>
            <a:endParaRPr sz="1400">
              <a:solidFill>
                <a:srgbClr val="000000"/>
              </a:solidFill>
            </a:endParaRPr>
          </a:p>
        </p:txBody>
      </p:sp>
      <p:sp>
        <p:nvSpPr>
          <p:cNvPr id="245" name="Google Shape;245;g257ba236414_0_320"/>
          <p:cNvSpPr txBox="1"/>
          <p:nvPr>
            <p:ph idx="12" type="sldNum"/>
          </p:nvPr>
        </p:nvSpPr>
        <p:spPr>
          <a:xfrm>
            <a:off x="90619" y="4250464"/>
            <a:ext cx="548700" cy="3543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6" name="Google Shape;246;g257ba236414_0_3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Assessment and Evaluation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0" name="Shape 250"/>
        <p:cNvGrpSpPr/>
        <p:nvPr/>
      </p:nvGrpSpPr>
      <p:grpSpPr>
        <a:xfrm>
          <a:off x="0" y="0"/>
          <a:ext cx="0" cy="0"/>
          <a:chOff x="0" y="0"/>
          <a:chExt cx="0" cy="0"/>
        </a:xfrm>
      </p:grpSpPr>
      <p:sp>
        <p:nvSpPr>
          <p:cNvPr id="251" name="Google Shape;251;g257ba236414_0_323"/>
          <p:cNvSpPr txBox="1"/>
          <p:nvPr>
            <p:ph type="title"/>
          </p:nvPr>
        </p:nvSpPr>
        <p:spPr>
          <a:xfrm>
            <a:off x="174650" y="105436"/>
            <a:ext cx="6140400" cy="445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400"/>
              <a:t>Prototype RUBRIC for Automotive Industry</a:t>
            </a:r>
            <a:endParaRPr sz="2400"/>
          </a:p>
        </p:txBody>
      </p:sp>
      <p:graphicFrame>
        <p:nvGraphicFramePr>
          <p:cNvPr id="252" name="Google Shape;252;g257ba236414_0_323"/>
          <p:cNvGraphicFramePr/>
          <p:nvPr/>
        </p:nvGraphicFramePr>
        <p:xfrm>
          <a:off x="476663" y="551236"/>
          <a:ext cx="3000000" cy="3000000"/>
        </p:xfrm>
        <a:graphic>
          <a:graphicData uri="http://schemas.openxmlformats.org/drawingml/2006/table">
            <a:tbl>
              <a:tblPr>
                <a:noFill/>
                <a:tableStyleId>{103319F9-D42F-4CDE-B513-F21304D5F0C8}</a:tableStyleId>
              </a:tblPr>
              <a:tblGrid>
                <a:gridCol w="881350"/>
                <a:gridCol w="612400"/>
                <a:gridCol w="1234950"/>
                <a:gridCol w="1493300"/>
                <a:gridCol w="1461700"/>
                <a:gridCol w="2671925"/>
              </a:tblGrid>
              <a:tr h="248775">
                <a:tc>
                  <a:txBody>
                    <a:bodyPr/>
                    <a:lstStyle/>
                    <a:p>
                      <a:pPr indent="0" lvl="0" marL="0" rtl="0" algn="l">
                        <a:spcBef>
                          <a:spcPts val="0"/>
                        </a:spcBef>
                        <a:spcAft>
                          <a:spcPts val="0"/>
                        </a:spcAft>
                        <a:buNone/>
                      </a:pPr>
                      <a:r>
                        <a:rPr b="1" lang="en" sz="800">
                          <a:latin typeface="Dosis"/>
                          <a:ea typeface="Dosis"/>
                          <a:cs typeface="Dosis"/>
                          <a:sym typeface="Dosis"/>
                        </a:rPr>
                        <a:t>Assessment elements</a:t>
                      </a:r>
                      <a:endParaRPr b="1" sz="8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Dosis"/>
                          <a:ea typeface="Dosis"/>
                          <a:cs typeface="Dosis"/>
                          <a:sym typeface="Dosis"/>
                        </a:rPr>
                        <a:t>R</a:t>
                      </a:r>
                      <a:endParaRPr b="1" sz="9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Dosis"/>
                          <a:ea typeface="Dosis"/>
                          <a:cs typeface="Dosis"/>
                          <a:sym typeface="Dosis"/>
                        </a:rPr>
                        <a:t>1</a:t>
                      </a:r>
                      <a:endParaRPr b="1" sz="9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Dosis"/>
                          <a:ea typeface="Dosis"/>
                          <a:cs typeface="Dosis"/>
                          <a:sym typeface="Dosis"/>
                        </a:rPr>
                        <a:t>2</a:t>
                      </a:r>
                      <a:endParaRPr b="1" sz="9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Dosis"/>
                          <a:ea typeface="Dosis"/>
                          <a:cs typeface="Dosis"/>
                          <a:sym typeface="Dosis"/>
                        </a:rPr>
                        <a:t>3</a:t>
                      </a:r>
                      <a:endParaRPr b="1" sz="9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900">
                          <a:latin typeface="Dosis"/>
                          <a:ea typeface="Dosis"/>
                          <a:cs typeface="Dosis"/>
                          <a:sym typeface="Dosis"/>
                        </a:rPr>
                        <a:t>4</a:t>
                      </a:r>
                      <a:endParaRPr b="1" sz="9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859425">
                <a:tc>
                  <a:txBody>
                    <a:bodyPr/>
                    <a:lstStyle/>
                    <a:p>
                      <a:pPr indent="0" lvl="0" marL="0" rtl="0" algn="l">
                        <a:lnSpc>
                          <a:spcPct val="115000"/>
                        </a:lnSpc>
                        <a:spcBef>
                          <a:spcPts val="1100"/>
                        </a:spcBef>
                        <a:spcAft>
                          <a:spcPts val="0"/>
                        </a:spcAft>
                        <a:buNone/>
                      </a:pPr>
                      <a:r>
                        <a:rPr b="1" lang="en" sz="700">
                          <a:latin typeface="Dosis"/>
                          <a:ea typeface="Dosis"/>
                          <a:cs typeface="Dosis"/>
                          <a:sym typeface="Dosis"/>
                        </a:rPr>
                        <a:t>Code - Show what you know- Must have at least 2-3 functions</a:t>
                      </a:r>
                      <a:endParaRPr b="1" sz="700">
                        <a:latin typeface="Dosis"/>
                        <a:ea typeface="Dosis"/>
                        <a:cs typeface="Dosis"/>
                        <a:sym typeface="Dosis"/>
                      </a:endParaRPr>
                    </a:p>
                    <a:p>
                      <a:pPr indent="0" lvl="0" marL="0" rtl="0" algn="l">
                        <a:lnSpc>
                          <a:spcPct val="115000"/>
                        </a:lnSpc>
                        <a:spcBef>
                          <a:spcPts val="1100"/>
                        </a:spcBef>
                        <a:spcAft>
                          <a:spcPts val="1100"/>
                        </a:spcAft>
                        <a:buNone/>
                      </a:pPr>
                      <a:r>
                        <a:rPr b="1" lang="en" sz="700">
                          <a:latin typeface="Dosis"/>
                          <a:ea typeface="Dosis"/>
                          <a:cs typeface="Dosis"/>
                          <a:sym typeface="Dosis"/>
                        </a:rPr>
                        <a:t>/40</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Not enough evidence to show your understanding</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Code does not demonstrate previous concepts, is not efficient, variable names not clear.</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Code only partially demonstrates previous concepts, and/or is not efficient, variable names not clear. Is missing 2 of the 4 inputs or 3 outputs</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Code only partially demonstrates previous concepts, and/or is not efficient.  Is missing 1 of the 3 inputs.</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Code very effectively demonstrates the use of concept(s).  There were notes within the code that explain various parts and how they connect.  Code uses a various elements</a:t>
                      </a:r>
                      <a:r>
                        <a:rPr b="1" lang="en" sz="600">
                          <a:latin typeface="Roboto"/>
                          <a:ea typeface="Roboto"/>
                          <a:cs typeface="Roboto"/>
                          <a:sym typeface="Roboto"/>
                        </a:rPr>
                        <a:t>. </a:t>
                      </a:r>
                      <a:r>
                        <a:rPr b="1" lang="en" sz="700">
                          <a:latin typeface="Dosis"/>
                          <a:ea typeface="Dosis"/>
                          <a:cs typeface="Dosis"/>
                          <a:sym typeface="Dosis"/>
                        </a:rPr>
                        <a:t>Able to Code is highly efficient and organized</a:t>
                      </a:r>
                      <a:endParaRPr b="1" sz="700">
                        <a:latin typeface="Dosis"/>
                        <a:ea typeface="Dosis"/>
                        <a:cs typeface="Dosis"/>
                        <a:sym typeface="Dosis"/>
                      </a:endParaRPr>
                    </a:p>
                    <a:p>
                      <a:pPr indent="0" lvl="0" marL="0" rtl="0" algn="l">
                        <a:spcBef>
                          <a:spcPts val="0"/>
                        </a:spcBef>
                        <a:spcAft>
                          <a:spcPts val="0"/>
                        </a:spcAft>
                        <a:buNone/>
                      </a:pPr>
                      <a:r>
                        <a:rPr b="1" lang="en" sz="700">
                          <a:latin typeface="Dosis"/>
                          <a:ea typeface="Dosis"/>
                          <a:cs typeface="Dosis"/>
                          <a:sym typeface="Dosis"/>
                        </a:rPr>
                        <a:t>Demonstrated forward thinking of new concepts not taught in class. </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641925">
                <a:tc>
                  <a:txBody>
                    <a:bodyPr/>
                    <a:lstStyle/>
                    <a:p>
                      <a:pPr indent="0" lvl="0" marL="0" rtl="0" algn="l">
                        <a:lnSpc>
                          <a:spcPct val="115000"/>
                        </a:lnSpc>
                        <a:spcBef>
                          <a:spcPts val="1100"/>
                        </a:spcBef>
                        <a:spcAft>
                          <a:spcPts val="0"/>
                        </a:spcAft>
                        <a:buNone/>
                      </a:pPr>
                      <a:r>
                        <a:rPr b="1" lang="en" sz="700">
                          <a:latin typeface="Dosis"/>
                          <a:ea typeface="Dosis"/>
                          <a:cs typeface="Dosis"/>
                          <a:sym typeface="Dosis"/>
                        </a:rPr>
                        <a:t>Maker component of prototype</a:t>
                      </a:r>
                      <a:endParaRPr b="1" sz="700">
                        <a:latin typeface="Dosis"/>
                        <a:ea typeface="Dosis"/>
                        <a:cs typeface="Dosis"/>
                        <a:sym typeface="Dosis"/>
                      </a:endParaRPr>
                    </a:p>
                    <a:p>
                      <a:pPr indent="0" lvl="0" marL="0" rtl="0" algn="l">
                        <a:spcBef>
                          <a:spcPts val="1100"/>
                        </a:spcBef>
                        <a:spcAft>
                          <a:spcPts val="0"/>
                        </a:spcAft>
                        <a:buNone/>
                      </a:pPr>
                      <a:r>
                        <a:rPr b="1" lang="en" sz="700">
                          <a:latin typeface="Dosis"/>
                          <a:ea typeface="Dosis"/>
                          <a:cs typeface="Dosis"/>
                          <a:sym typeface="Dosis"/>
                        </a:rPr>
                        <a:t>/20</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No prototype was created</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Breadboard was not utilized</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Tangible component does not add to the functionality of the program. (meaning it could all run just on a breadboard without the microbit)</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Tangible component is somewhat integrated with the micro:bit but is not essential. 2-3 components are tied to the theme and the industry.</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Tangible component is tightly integrated with the micro:bit and all 3-4 components tie into the Auto industry and a narrative that demonstrates an understanding of the global goals.. Can see clearly how this could be effective prototype for a company to make in the auto industry. All components are necessary and connect to the overall global goal selected.</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768950">
                <a:tc>
                  <a:txBody>
                    <a:bodyPr/>
                    <a:lstStyle/>
                    <a:p>
                      <a:pPr indent="0" lvl="0" marL="0" rtl="0" algn="l">
                        <a:lnSpc>
                          <a:spcPct val="115000"/>
                        </a:lnSpc>
                        <a:spcBef>
                          <a:spcPts val="1100"/>
                        </a:spcBef>
                        <a:spcAft>
                          <a:spcPts val="0"/>
                        </a:spcAft>
                        <a:buNone/>
                      </a:pPr>
                      <a:r>
                        <a:rPr b="1" lang="en" sz="700">
                          <a:latin typeface="Dosis"/>
                          <a:ea typeface="Dosis"/>
                          <a:cs typeface="Dosis"/>
                          <a:sym typeface="Dosis"/>
                        </a:rPr>
                        <a:t>Prototype Design</a:t>
                      </a:r>
                      <a:endParaRPr b="1" sz="700">
                        <a:latin typeface="Dosis"/>
                        <a:ea typeface="Dosis"/>
                        <a:cs typeface="Dosis"/>
                        <a:sym typeface="Dosis"/>
                      </a:endParaRPr>
                    </a:p>
                    <a:p>
                      <a:pPr indent="0" lvl="0" marL="0" rtl="0" algn="l">
                        <a:lnSpc>
                          <a:spcPct val="115000"/>
                        </a:lnSpc>
                        <a:spcBef>
                          <a:spcPts val="1100"/>
                        </a:spcBef>
                        <a:spcAft>
                          <a:spcPts val="1100"/>
                        </a:spcAft>
                        <a:buNone/>
                      </a:pPr>
                      <a:r>
                        <a:rPr b="1" lang="en" sz="700">
                          <a:latin typeface="Dosis"/>
                          <a:ea typeface="Dosis"/>
                          <a:cs typeface="Dosis"/>
                          <a:sym typeface="Dosis"/>
                        </a:rPr>
                        <a:t>/10</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No design at all</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The design or concept is not really there. Missed the point of the project theme and just coded what you want.</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There are some items on the prototype that do not help with the  theme. The design is too simplistic or is too confusing to work for the set goal.</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There are some items on the prototype that do not connect to one of the themes of: Security, Weather or Time of Day. The design needs a bit of refinement but clearly functions well for the set goal</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Clearly demonstrated the connection to the Automotive Industry and how the Micro:bit can help. The Prototype has integrated design elements as well as functionality and purpose for the set goal.</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678475">
                <a:tc>
                  <a:txBody>
                    <a:bodyPr/>
                    <a:lstStyle/>
                    <a:p>
                      <a:pPr indent="0" lvl="0" marL="0" rtl="0" algn="l">
                        <a:lnSpc>
                          <a:spcPct val="115000"/>
                        </a:lnSpc>
                        <a:spcBef>
                          <a:spcPts val="1100"/>
                        </a:spcBef>
                        <a:spcAft>
                          <a:spcPts val="0"/>
                        </a:spcAft>
                        <a:buNone/>
                      </a:pPr>
                      <a:r>
                        <a:rPr b="1" lang="en" sz="700">
                          <a:latin typeface="Dosis"/>
                          <a:ea typeface="Dosis"/>
                          <a:cs typeface="Dosis"/>
                          <a:sym typeface="Dosis"/>
                        </a:rPr>
                        <a:t>Showcase</a:t>
                      </a:r>
                      <a:endParaRPr b="1" sz="700">
                        <a:latin typeface="Dosis"/>
                        <a:ea typeface="Dosis"/>
                        <a:cs typeface="Dosis"/>
                        <a:sym typeface="Dosis"/>
                      </a:endParaRPr>
                    </a:p>
                    <a:p>
                      <a:pPr indent="0" lvl="0" marL="0" rtl="0" algn="l">
                        <a:lnSpc>
                          <a:spcPct val="115000"/>
                        </a:lnSpc>
                        <a:spcBef>
                          <a:spcPts val="1100"/>
                        </a:spcBef>
                        <a:spcAft>
                          <a:spcPts val="1100"/>
                        </a:spcAft>
                        <a:buNone/>
                      </a:pPr>
                      <a:r>
                        <a:rPr b="1" lang="en" sz="700">
                          <a:latin typeface="Dosis"/>
                          <a:ea typeface="Dosis"/>
                          <a:cs typeface="Dosis"/>
                          <a:sym typeface="Dosis"/>
                        </a:rPr>
                        <a:t>/20</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No video was turned in and no presentation was seen</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Code not seen but microbit simulator or physical microbit was.</a:t>
                      </a:r>
                      <a:endParaRPr b="1" sz="700">
                        <a:latin typeface="Dosis"/>
                        <a:ea typeface="Dosis"/>
                        <a:cs typeface="Dosis"/>
                        <a:sym typeface="Dosis"/>
                      </a:endParaRPr>
                    </a:p>
                    <a:p>
                      <a:pPr indent="0" lvl="0" marL="0" rtl="0" algn="l">
                        <a:spcBef>
                          <a:spcPts val="0"/>
                        </a:spcBef>
                        <a:spcAft>
                          <a:spcPts val="0"/>
                        </a:spcAft>
                        <a:buNone/>
                      </a:pPr>
                      <a:r>
                        <a:rPr b="1" lang="en" sz="700">
                          <a:latin typeface="Dosis"/>
                          <a:ea typeface="Dosis"/>
                          <a:cs typeface="Dosis"/>
                          <a:sym typeface="Dosis"/>
                        </a:rPr>
                        <a:t>Questions were answered but showed limited understanding</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Questions were answered somewhat. Very little detail was provided. Showed code but did not explain each part or did not show all of the circuit connections.</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Questions were answered very casually.  Professional language was not used. Limited terms were used to explain code. Automotive goal was not mentioned. </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Video or presentation, clearly explains the prototype to the Automotive Industry Committee. Demonstrates what was coded in MAKECODE. How each of the functions work on the circuit board. Uses the language that has been taught for this unit to explain the code.  Responded to all questions clearly and demonstrated mastery of skill.</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Google Shape;257;g257ba236414_0_3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Project Exemplars (Videos/Pictures)</a:t>
            </a:r>
            <a:endParaRPr/>
          </a:p>
        </p:txBody>
      </p:sp>
      <p:sp>
        <p:nvSpPr>
          <p:cNvPr id="258" name="Google Shape;258;g257ba236414_0_326"/>
          <p:cNvSpPr txBox="1"/>
          <p:nvPr>
            <p:ph idx="1" type="body"/>
          </p:nvPr>
        </p:nvSpPr>
        <p:spPr>
          <a:xfrm>
            <a:off x="311700" y="1152475"/>
            <a:ext cx="25854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Various options for what students can connect with the breadboard and microbit.</a:t>
            </a:r>
            <a:endParaRPr>
              <a:solidFill>
                <a:schemeClr val="dk1"/>
              </a:solidFill>
            </a:endParaRPr>
          </a:p>
        </p:txBody>
      </p:sp>
      <p:sp>
        <p:nvSpPr>
          <p:cNvPr id="259" name="Google Shape;259;g257ba236414_0_326"/>
          <p:cNvSpPr txBox="1"/>
          <p:nvPr/>
        </p:nvSpPr>
        <p:spPr>
          <a:xfrm>
            <a:off x="3725700" y="3339725"/>
            <a:ext cx="178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g257ba236414_0_326"/>
          <p:cNvSpPr txBox="1"/>
          <p:nvPr/>
        </p:nvSpPr>
        <p:spPr>
          <a:xfrm>
            <a:off x="3985625" y="3301125"/>
            <a:ext cx="453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readboard with two blinking lights that are red. They alternate between on and off" id="261" name="Google Shape;261;g257ba236414_0_326" title="Breadboard with lights GIF"/>
          <p:cNvPicPr preferRelativeResize="0"/>
          <p:nvPr/>
        </p:nvPicPr>
        <p:blipFill>
          <a:blip r:embed="rId4">
            <a:alphaModFix/>
          </a:blip>
          <a:stretch>
            <a:fillRect/>
          </a:stretch>
        </p:blipFill>
        <p:spPr>
          <a:xfrm>
            <a:off x="3681175" y="1324699"/>
            <a:ext cx="1501032" cy="1230654"/>
          </a:xfrm>
          <a:prstGeom prst="rect">
            <a:avLst/>
          </a:prstGeom>
          <a:noFill/>
          <a:ln>
            <a:noFill/>
          </a:ln>
        </p:spPr>
      </p:pic>
      <p:pic>
        <p:nvPicPr>
          <p:cNvPr descr="The RGB light is being shown to flash each of the colours in the breadboard. " id="262" name="Google Shape;262;g257ba236414_0_326" title="RGB light GIF"/>
          <p:cNvPicPr preferRelativeResize="0"/>
          <p:nvPr/>
        </p:nvPicPr>
        <p:blipFill>
          <a:blip r:embed="rId5">
            <a:alphaModFix/>
          </a:blip>
          <a:stretch>
            <a:fillRect/>
          </a:stretch>
        </p:blipFill>
        <p:spPr>
          <a:xfrm>
            <a:off x="5300239" y="1283608"/>
            <a:ext cx="1295544" cy="1230654"/>
          </a:xfrm>
          <a:prstGeom prst="rect">
            <a:avLst/>
          </a:prstGeom>
          <a:noFill/>
          <a:ln>
            <a:noFill/>
          </a:ln>
        </p:spPr>
      </p:pic>
      <p:pic>
        <p:nvPicPr>
          <p:cNvPr descr="GIF demonstrating how the Photocell reacts to light and dark by turning on when it is dark and off when it is light" id="263" name="Google Shape;263;g257ba236414_0_326" title="Photocell GIF"/>
          <p:cNvPicPr preferRelativeResize="0"/>
          <p:nvPr/>
        </p:nvPicPr>
        <p:blipFill>
          <a:blip r:embed="rId6">
            <a:alphaModFix/>
          </a:blip>
          <a:stretch>
            <a:fillRect/>
          </a:stretch>
        </p:blipFill>
        <p:spPr>
          <a:xfrm>
            <a:off x="3681175" y="2688281"/>
            <a:ext cx="1099221" cy="1350148"/>
          </a:xfrm>
          <a:prstGeom prst="rect">
            <a:avLst/>
          </a:prstGeom>
          <a:noFill/>
          <a:ln>
            <a:noFill/>
          </a:ln>
        </p:spPr>
      </p:pic>
      <p:pic>
        <p:nvPicPr>
          <p:cNvPr descr="The self lock switch is shown that when pushed down it lights up a light and when locked keeps the light on. " id="264" name="Google Shape;264;g257ba236414_0_326" title="Self Lock switch GIF"/>
          <p:cNvPicPr preferRelativeResize="0"/>
          <p:nvPr/>
        </p:nvPicPr>
        <p:blipFill>
          <a:blip r:embed="rId7">
            <a:alphaModFix/>
          </a:blip>
          <a:stretch>
            <a:fillRect/>
          </a:stretch>
        </p:blipFill>
        <p:spPr>
          <a:xfrm>
            <a:off x="4858563" y="2651364"/>
            <a:ext cx="1634530" cy="1350147"/>
          </a:xfrm>
          <a:prstGeom prst="rect">
            <a:avLst/>
          </a:prstGeom>
          <a:noFill/>
          <a:ln>
            <a:noFill/>
          </a:ln>
        </p:spPr>
      </p:pic>
      <p:pic>
        <p:nvPicPr>
          <p:cNvPr descr="GIf shows the buzzer being connected and a small lightening bolt that flashes." id="265" name="Google Shape;265;g257ba236414_0_326" title="Microbit breadboard with buzzer GIF"/>
          <p:cNvPicPr preferRelativeResize="0"/>
          <p:nvPr/>
        </p:nvPicPr>
        <p:blipFill>
          <a:blip r:embed="rId8">
            <a:alphaModFix/>
          </a:blip>
          <a:stretch>
            <a:fillRect/>
          </a:stretch>
        </p:blipFill>
        <p:spPr>
          <a:xfrm>
            <a:off x="6691383" y="1260488"/>
            <a:ext cx="1643592" cy="1276882"/>
          </a:xfrm>
          <a:prstGeom prst="rect">
            <a:avLst/>
          </a:prstGeom>
          <a:noFill/>
          <a:ln>
            <a:noFill/>
          </a:ln>
        </p:spPr>
      </p:pic>
      <p:pic>
        <p:nvPicPr>
          <p:cNvPr descr="The rainbow of lights change colour as the GIF moves. " id="266" name="Google Shape;266;g257ba236414_0_326" title="Rainbow ring light"/>
          <p:cNvPicPr preferRelativeResize="0"/>
          <p:nvPr/>
        </p:nvPicPr>
        <p:blipFill>
          <a:blip r:embed="rId9">
            <a:alphaModFix/>
          </a:blip>
          <a:stretch>
            <a:fillRect/>
          </a:stretch>
        </p:blipFill>
        <p:spPr>
          <a:xfrm>
            <a:off x="6633397" y="2621628"/>
            <a:ext cx="1447843" cy="16360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0" name="Shape 270"/>
        <p:cNvGrpSpPr/>
        <p:nvPr/>
      </p:nvGrpSpPr>
      <p:grpSpPr>
        <a:xfrm>
          <a:off x="0" y="0"/>
          <a:ext cx="0" cy="0"/>
          <a:chOff x="0" y="0"/>
          <a:chExt cx="0" cy="0"/>
        </a:xfrm>
      </p:grpSpPr>
      <p:sp>
        <p:nvSpPr>
          <p:cNvPr id="271" name="Google Shape;271;g257ba236414_0_3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Outside Resources and References</a:t>
            </a:r>
            <a:endParaRPr/>
          </a:p>
        </p:txBody>
      </p:sp>
      <p:sp>
        <p:nvSpPr>
          <p:cNvPr id="272" name="Google Shape;272;g257ba236414_0_3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Resources:</a:t>
            </a:r>
            <a:endParaRPr b="1">
              <a:solidFill>
                <a:schemeClr val="dk1"/>
              </a:solidFill>
            </a:endParaRPr>
          </a:p>
          <a:p>
            <a:pPr indent="0" lvl="0" marL="0" rtl="0" algn="l">
              <a:lnSpc>
                <a:spcPct val="100000"/>
              </a:lnSpc>
              <a:spcBef>
                <a:spcPts val="1200"/>
              </a:spcBef>
              <a:spcAft>
                <a:spcPts val="0"/>
              </a:spcAft>
              <a:buSzPts val="1100"/>
              <a:buNone/>
            </a:pPr>
            <a:r>
              <a:rPr lang="en" u="sng">
                <a:solidFill>
                  <a:schemeClr val="accent5"/>
                </a:solidFill>
                <a:hlinkClick r:id="rId4">
                  <a:extLst>
                    <a:ext uri="{A12FA001-AC4F-418D-AE19-62706E023703}">
                      <ahyp:hlinkClr val="tx"/>
                    </a:ext>
                  </a:extLst>
                </a:hlinkClick>
              </a:rPr>
              <a:t>ElecFreaks Micro:bit starter lessons</a:t>
            </a:r>
            <a:r>
              <a:rPr lang="en">
                <a:solidFill>
                  <a:schemeClr val="dk1"/>
                </a:solidFill>
              </a:rPr>
              <a:t> </a:t>
            </a:r>
            <a:r>
              <a:rPr i="1" lang="en" sz="1000">
                <a:solidFill>
                  <a:schemeClr val="dk1"/>
                </a:solidFill>
              </a:rPr>
              <a:t>(This is the site where all of the introductory lessons can be found the student handbook that was created has clips from this site to be able to chunk the information differently for some students)</a:t>
            </a:r>
            <a:endParaRPr i="1" sz="1000">
              <a:solidFill>
                <a:schemeClr val="dk1"/>
              </a:solidFill>
            </a:endParaRPr>
          </a:p>
          <a:p>
            <a:pPr indent="0" lvl="0" marL="0" rtl="0" algn="l">
              <a:lnSpc>
                <a:spcPct val="100000"/>
              </a:lnSpc>
              <a:spcBef>
                <a:spcPts val="1200"/>
              </a:spcBef>
              <a:spcAft>
                <a:spcPts val="0"/>
              </a:spcAft>
              <a:buSzPts val="1100"/>
              <a:buNone/>
            </a:pPr>
            <a:r>
              <a:t/>
            </a:r>
            <a:endParaRPr>
              <a:solidFill>
                <a:schemeClr val="dk1"/>
              </a:solidFill>
            </a:endParaRPr>
          </a:p>
          <a:p>
            <a:pPr indent="0" lvl="0" marL="0" rtl="0" algn="l">
              <a:lnSpc>
                <a:spcPct val="100000"/>
              </a:lnSpc>
              <a:spcBef>
                <a:spcPts val="1200"/>
              </a:spcBef>
              <a:spcAft>
                <a:spcPts val="0"/>
              </a:spcAft>
              <a:buSzPts val="1100"/>
              <a:buNone/>
            </a:pPr>
            <a:r>
              <a:rPr lang="en">
                <a:solidFill>
                  <a:schemeClr val="dk1"/>
                </a:solidFill>
              </a:rPr>
              <a:t>Curriculum expectations: </a:t>
            </a:r>
            <a:r>
              <a:rPr lang="en" u="sng">
                <a:solidFill>
                  <a:schemeClr val="hlink"/>
                </a:solidFill>
                <a:hlinkClick r:id="rId5"/>
              </a:rPr>
              <a:t>https://www.edu.gov.on.ca/eng/curriculum/secondary/teched910curr09.pdf</a:t>
            </a:r>
            <a:endParaRPr>
              <a:solidFill>
                <a:schemeClr val="dk1"/>
              </a:solidFill>
            </a:endParaRPr>
          </a:p>
          <a:p>
            <a:pPr indent="0" lvl="0" marL="0" rtl="0" algn="l">
              <a:lnSpc>
                <a:spcPct val="100000"/>
              </a:lnSpc>
              <a:spcBef>
                <a:spcPts val="1200"/>
              </a:spcBef>
              <a:spcAft>
                <a:spcPts val="0"/>
              </a:spcAft>
              <a:buSzPts val="1100"/>
              <a:buNone/>
            </a:pPr>
            <a:r>
              <a:t/>
            </a:r>
            <a:endParaRPr>
              <a:solidFill>
                <a:schemeClr val="dk1"/>
              </a:solidFill>
            </a:endParaRPr>
          </a:p>
          <a:p>
            <a:pPr indent="0" lvl="0" marL="0" rtl="0" algn="l">
              <a:lnSpc>
                <a:spcPct val="100000"/>
              </a:lnSpc>
              <a:spcBef>
                <a:spcPts val="1200"/>
              </a:spcBef>
              <a:spcAft>
                <a:spcPts val="0"/>
              </a:spcAft>
              <a:buSzPts val="1100"/>
              <a:buNone/>
            </a:pPr>
            <a:r>
              <a:rPr lang="en">
                <a:solidFill>
                  <a:schemeClr val="dk1"/>
                </a:solidFill>
              </a:rPr>
              <a:t>Micro:bit coding platform: </a:t>
            </a:r>
            <a:r>
              <a:rPr lang="en" u="sng">
                <a:solidFill>
                  <a:schemeClr val="hlink"/>
                </a:solidFill>
                <a:hlinkClick r:id="rId6"/>
              </a:rPr>
              <a:t>https://makecode.microbit.org/</a:t>
            </a:r>
            <a:endParaRPr>
              <a:solidFill>
                <a:schemeClr val="dk1"/>
              </a:solidFill>
            </a:endParaRPr>
          </a:p>
          <a:p>
            <a:pPr indent="0" lvl="0" marL="0" rtl="0" algn="l">
              <a:lnSpc>
                <a:spcPct val="100000"/>
              </a:lnSpc>
              <a:spcBef>
                <a:spcPts val="1200"/>
              </a:spcBef>
              <a:spcAft>
                <a:spcPts val="0"/>
              </a:spcAft>
              <a:buSzPts val="1100"/>
              <a:buNone/>
            </a:pPr>
            <a:r>
              <a:t/>
            </a:r>
            <a:endParaRPr>
              <a:solidFill>
                <a:schemeClr val="dk1"/>
              </a:solidFill>
            </a:endParaRPr>
          </a:p>
          <a:p>
            <a:pPr indent="0" lvl="0" marL="0" rtl="0" algn="l">
              <a:lnSpc>
                <a:spcPct val="100000"/>
              </a:lnSpc>
              <a:spcBef>
                <a:spcPts val="1200"/>
              </a:spcBef>
              <a:spcAft>
                <a:spcPts val="0"/>
              </a:spcAft>
              <a:buSzPts val="1100"/>
              <a:buNone/>
            </a:pPr>
            <a:r>
              <a:rPr lang="en">
                <a:solidFill>
                  <a:schemeClr val="dk1"/>
                </a:solidFill>
              </a:rPr>
              <a:t>Code.org Micro:bit online platform extension </a:t>
            </a:r>
            <a:r>
              <a:rPr lang="en" u="sng">
                <a:solidFill>
                  <a:schemeClr val="hlink"/>
                </a:solidFill>
                <a:hlinkClick r:id="rId7"/>
              </a:rPr>
              <a:t>https://studio.code.org/s/microbit-2023</a:t>
            </a:r>
            <a:endParaRPr>
              <a:solidFill>
                <a:schemeClr val="dk1"/>
              </a:solidFill>
            </a:endParaRPr>
          </a:p>
          <a:p>
            <a:pPr indent="0" lvl="0" marL="0" rtl="0" algn="l">
              <a:lnSpc>
                <a:spcPct val="100000"/>
              </a:lnSpc>
              <a:spcBef>
                <a:spcPts val="1200"/>
              </a:spcBef>
              <a:spcAft>
                <a:spcPts val="0"/>
              </a:spcAft>
              <a:buSzPts val="1100"/>
              <a:buNone/>
            </a:pPr>
            <a:r>
              <a:t/>
            </a:r>
            <a:endParaRPr>
              <a:solidFill>
                <a:schemeClr val="dk1"/>
              </a:solidFill>
            </a:endParaRPr>
          </a:p>
          <a:p>
            <a:pPr indent="0" lvl="0" marL="0" rtl="0" algn="l">
              <a:lnSpc>
                <a:spcPct val="100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Section 2: </a:t>
            </a:r>
            <a:br>
              <a:rPr lang="en"/>
            </a:br>
            <a:r>
              <a:rPr lang="en"/>
              <a:t>Student Lesson</a:t>
            </a:r>
            <a:endParaRPr/>
          </a:p>
        </p:txBody>
      </p:sp>
      <p:grpSp>
        <p:nvGrpSpPr>
          <p:cNvPr id="278" name="Google Shape;278;p12"/>
          <p:cNvGrpSpPr/>
          <p:nvPr/>
        </p:nvGrpSpPr>
        <p:grpSpPr>
          <a:xfrm>
            <a:off x="311695" y="-8"/>
            <a:ext cx="8832305" cy="4941758"/>
            <a:chOff x="311695" y="-8"/>
            <a:chExt cx="8832305" cy="4941758"/>
          </a:xfrm>
        </p:grpSpPr>
        <p:pic>
          <p:nvPicPr>
            <p:cNvPr id="279" name="Google Shape;279;p12"/>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280" name="Google Shape;280;p12"/>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281" name="Google Shape;281;p12"/>
            <p:cNvGrpSpPr/>
            <p:nvPr/>
          </p:nvGrpSpPr>
          <p:grpSpPr>
            <a:xfrm>
              <a:off x="5559900" y="3942850"/>
              <a:ext cx="3584100" cy="998900"/>
              <a:chOff x="5827475" y="4141275"/>
              <a:chExt cx="3584100" cy="998900"/>
            </a:xfrm>
          </p:grpSpPr>
          <p:sp>
            <p:nvSpPr>
              <p:cNvPr id="282" name="Google Shape;282;p12"/>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283" name="Google Shape;283;p12"/>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g257ba236414_0_3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Printable Student Resources (if required)</a:t>
            </a:r>
            <a:endParaRPr/>
          </a:p>
        </p:txBody>
      </p:sp>
      <p:sp>
        <p:nvSpPr>
          <p:cNvPr id="289" name="Google Shape;289;g257ba236414_0_3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Feel free to use the slide deck as handouts.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Option to use the slidedeck as lesson plans and populate as a class to go through.</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Rubric can be separate  </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5200"/>
              <a:buFont typeface="Arial"/>
              <a:buNone/>
            </a:pPr>
            <a:r>
              <a:rPr lang="en"/>
              <a:t>Understanding What the Micro:bit can Drive</a:t>
            </a:r>
            <a:endParaRPr/>
          </a:p>
        </p:txBody>
      </p:sp>
      <p:sp>
        <p:nvSpPr>
          <p:cNvPr id="295" name="Google Shape;295;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ctr">
              <a:lnSpc>
                <a:spcPct val="100000"/>
              </a:lnSpc>
              <a:spcBef>
                <a:spcPts val="0"/>
              </a:spcBef>
              <a:spcAft>
                <a:spcPts val="0"/>
              </a:spcAft>
              <a:buSzPct val="117647"/>
              <a:buNone/>
            </a:pPr>
            <a:r>
              <a:rPr lang="en">
                <a:solidFill>
                  <a:schemeClr val="dk1"/>
                </a:solidFill>
              </a:rPr>
              <a:t>BBT Area: Computer Technology</a:t>
            </a:r>
            <a:endParaRPr>
              <a:solidFill>
                <a:schemeClr val="dk1"/>
              </a:solidFill>
            </a:endParaRPr>
          </a:p>
          <a:p>
            <a:pPr indent="0" lvl="0" marL="0" rtl="0" algn="ctr">
              <a:lnSpc>
                <a:spcPct val="100000"/>
              </a:lnSpc>
              <a:spcBef>
                <a:spcPts val="0"/>
              </a:spcBef>
              <a:spcAft>
                <a:spcPts val="0"/>
              </a:spcAft>
              <a:buSzPct val="117647"/>
              <a:buNone/>
            </a:pPr>
            <a:r>
              <a:rPr lang="en">
                <a:solidFill>
                  <a:schemeClr val="dk1"/>
                </a:solidFill>
              </a:rPr>
              <a:t>Target Course(s): TIJ10</a:t>
            </a:r>
            <a:endParaRPr>
              <a:solidFill>
                <a:schemeClr val="dk1"/>
              </a:solidFill>
            </a:endParaRPr>
          </a:p>
        </p:txBody>
      </p:sp>
      <p:grpSp>
        <p:nvGrpSpPr>
          <p:cNvPr id="296" name="Google Shape;296;p14"/>
          <p:cNvGrpSpPr/>
          <p:nvPr/>
        </p:nvGrpSpPr>
        <p:grpSpPr>
          <a:xfrm>
            <a:off x="311695" y="-8"/>
            <a:ext cx="8832305" cy="4941758"/>
            <a:chOff x="311695" y="-8"/>
            <a:chExt cx="8832305" cy="4941758"/>
          </a:xfrm>
        </p:grpSpPr>
        <p:pic>
          <p:nvPicPr>
            <p:cNvPr id="297" name="Google Shape;297;p14"/>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298" name="Google Shape;298;p14"/>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299" name="Google Shape;299;p14"/>
            <p:cNvGrpSpPr/>
            <p:nvPr/>
          </p:nvGrpSpPr>
          <p:grpSpPr>
            <a:xfrm>
              <a:off x="5559900" y="3942850"/>
              <a:ext cx="3584100" cy="998900"/>
              <a:chOff x="5827475" y="4141275"/>
              <a:chExt cx="3584100" cy="998900"/>
            </a:xfrm>
          </p:grpSpPr>
          <p:sp>
            <p:nvSpPr>
              <p:cNvPr id="300" name="Google Shape;300;p14"/>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301" name="Google Shape;301;p14"/>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5" name="Shape 305"/>
        <p:cNvGrpSpPr/>
        <p:nvPr/>
      </p:nvGrpSpPr>
      <p:grpSpPr>
        <a:xfrm>
          <a:off x="0" y="0"/>
          <a:ext cx="0" cy="0"/>
          <a:chOff x="0" y="0"/>
          <a:chExt cx="0" cy="0"/>
        </a:xfrm>
      </p:grpSpPr>
      <p:sp>
        <p:nvSpPr>
          <p:cNvPr id="306" name="Google Shape;306;g257ba236414_0_3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Project Introduction (and hook)</a:t>
            </a:r>
            <a:endParaRPr/>
          </a:p>
        </p:txBody>
      </p:sp>
      <p:sp>
        <p:nvSpPr>
          <p:cNvPr id="307" name="Google Shape;307;g257ba236414_0_3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Students should be introduced to the automotive sector by accessing prior knowledge of vehicles.</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General interest questions: What car would you like to own? What transportation do you take? Have you ever been on any mode of transportation that is electric?</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Ways to gather information: Class discussion, parking lot of sticky notes, jamboard, etc.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As a class can you go out and visit the inside of a car in the parking lot?</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1" name="Shape 311"/>
        <p:cNvGrpSpPr/>
        <p:nvPr/>
      </p:nvGrpSpPr>
      <p:grpSpPr>
        <a:xfrm>
          <a:off x="0" y="0"/>
          <a:ext cx="0" cy="0"/>
          <a:chOff x="0" y="0"/>
          <a:chExt cx="0" cy="0"/>
        </a:xfrm>
      </p:grpSpPr>
      <p:sp>
        <p:nvSpPr>
          <p:cNvPr id="312" name="Google Shape;312;g257ba236414_0_3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Project Introduction (and hook)</a:t>
            </a:r>
            <a:endParaRPr/>
          </a:p>
        </p:txBody>
      </p:sp>
      <p:pic>
        <p:nvPicPr>
          <p:cNvPr descr="The UK government has banned the sale of new petrol and diesel cars by 2030, leaving many mechanics’ jobs at risk. Here’s a look at the transformation of the automotive industry from gasoline vehicles to electric.&#10;#ElectricCars&#10;&#10;&#10;Subscribe: http://trt.world/subscribe&#10;Livestream: http://trt.world/ytlive&#10;Facebook: http://trt.world/facebook&#10;Twitter: http://trt.world/twitter&#10;Instagram: http://trt.world/instagram&#10;Visit our website: http://trt.world" id="313" name="Google Shape;313;g257ba236414_0_338" title="Mechanical vs Electric: The future of cars">
            <a:hlinkClick r:id="rId4"/>
          </p:cNvPr>
          <p:cNvPicPr preferRelativeResize="0"/>
          <p:nvPr/>
        </p:nvPicPr>
        <p:blipFill>
          <a:blip r:embed="rId5">
            <a:alphaModFix/>
          </a:blip>
          <a:stretch>
            <a:fillRect/>
          </a:stretch>
        </p:blipFill>
        <p:spPr>
          <a:xfrm>
            <a:off x="413375" y="1911300"/>
            <a:ext cx="2228075" cy="1495975"/>
          </a:xfrm>
          <a:prstGeom prst="rect">
            <a:avLst/>
          </a:prstGeom>
          <a:noFill/>
          <a:ln>
            <a:noFill/>
          </a:ln>
          <a:effectLst>
            <a:outerShdw blurRad="157163" rotWithShape="0" algn="bl" dir="2760000" dist="152400">
              <a:srgbClr val="000000">
                <a:alpha val="50000"/>
              </a:srgbClr>
            </a:outerShdw>
          </a:effectLst>
        </p:spPr>
      </p:pic>
      <p:pic>
        <p:nvPicPr>
          <p:cNvPr descr="In our first episode of Crash Course Engineering, Shini explains what engineering is, and gives a brief overview of its four main branches (civil, mechanical, electrical, and chemical) as well as a look at some of the other fields of engineering.&#10;&#10;Crash Course Engineering is produced in association with PBS Digital Studios: https://www.youtube.com/playlist?list=PL1mtdjDVOoOqJzeaJAV15Tq0tZ1vKj7ZV&#10;&#10;***&#10;&#10;RESOURCES:&#10;https://www.britannica.com/technology/engineering&#10;http://www.dictionary.com/browse/engineer&#10;http://enacademic.com/dic.nsf/enwiki/23915&#10;https://www.britannica.com/technology/military-engineering&#10;https://www.britannica.com/technology/civil-engineering&#10;https://www.bls.gov/ooh/architecture-and-engineering/mechanical-engineers.htm&#10;http://me.columbia.edu/what-mechanical-engineering&#10;https://www.britannica.com/technology/history-of-technology/The-Industrial-Revolution-1750-1900&#10;https://www.livescience.com/44186-who-invented-the-steam-engine.html&#10;https://www.britannica.com/technology/steam-engine&#10;https://www.acs.org/content/acs/en/careers/college-to-career/chemistry-careers/chemical-engineering.html&#10;https://www.livescience.com/47499-what-is-engineering.html&#10;https://www.livescience.com/48134-what-is-chemical-engineering.html&#10;https://www.livescience.com/47702-aerospace-engineering.html&#10;https://www.livescience.com/47749-nuclear-engineering.html&#10;https://www.livescience.com/48001-biomedical-engineering.html&#10;http://time.com/money/4920319/the-1-college-major-that-will-earn-you-the-most-right-out-of-college/&#10;https://www.forbes.com/sites/karstenstrauss/2017/06/28/college-degrees-with-the-highest-and-lowest-starting-salaries-in-2017/#4a0837cb2343&#10;“The Story of Engineering” by James Kip Finch.  Anchor Books, 1960.&#10;&#10;***&#10;&#10;Crash Course is on Patreon! You can support us directly by signing up at http://www.patreon.com/crashcourse&#10;&#10;Thanks to the following Patrons for their generous monthly contributions that help keep Crash Course free for everyone forever:&#10;&#10;Mark Brouwer, Glenn Elliott, Justin Zingsheim, Jessica Wode, Eric Prestemon, Kathrin Benoit, Tom Trval, Jason Saslow, Nathan Taylor, Divonne Holmes à Court, Brian Thomas Gossett, Khaled El Shalakany, Indika Siriwardena, SR Foxley, Sam Ferguson, Yasenia Cruz, Eric Koslow, Caleb Weeks, Tim Curwick, Evren Türkmenoğlu, D.A. Noe, Shawn  Arnold, mark austin, Ruth Perez, Malcolm Callis, Ken Penttinen, Advait Shinde, Cody Carpenter, Annamaria Herrera, William McGraw, Bader AlGhamdi, Vaso, Melissa Briski, Joey Quek, Andrei Krishkevich, Rachel Bright, Alex S, Mayumi Maeda, Kathy &amp; Tim Philip, Montather, Jirat, Eric Kitchen, Moritz Schmidt, Ian Dundore, Chris Peters, Sandra Aft, Steve Marshall&#10;--&#10;&#10;Want to find Crash Course elsewhere on the internet?&#10;Facebook - http://www.facebook.com/YouTubeCrashCourse&#10;Twitter - http://www.twitter.com/TheCrashCourse&#10;Tumblr - http://thecrashcourse.tumblr.com &#10;Support Crash Course on Patreon: http://patreon.com/crashcourse&#10;&#10;CC Kids: http://www.youtube.com/crashcoursekids" id="314" name="Google Shape;314;g257ba236414_0_338" title="What is Engineering?: Crash Course Engineering #1">
            <a:hlinkClick r:id="rId6"/>
          </p:cNvPr>
          <p:cNvPicPr preferRelativeResize="0"/>
          <p:nvPr/>
        </p:nvPicPr>
        <p:blipFill>
          <a:blip r:embed="rId7">
            <a:alphaModFix/>
          </a:blip>
          <a:stretch>
            <a:fillRect/>
          </a:stretch>
        </p:blipFill>
        <p:spPr>
          <a:xfrm>
            <a:off x="2934451" y="1605050"/>
            <a:ext cx="3437125" cy="1933400"/>
          </a:xfrm>
          <a:prstGeom prst="rect">
            <a:avLst/>
          </a:prstGeom>
          <a:noFill/>
          <a:ln>
            <a:noFill/>
          </a:ln>
          <a:effectLst>
            <a:outerShdw blurRad="214313" rotWithShape="0" algn="bl" dir="2640000" dist="152400">
              <a:srgbClr val="000000">
                <a:alpha val="50000"/>
              </a:srgbClr>
            </a:outerShdw>
          </a:effectLst>
        </p:spPr>
      </p:pic>
      <p:pic>
        <p:nvPicPr>
          <p:cNvPr descr="When engineers set out to solve a real-world problem, they go through the engineering design process. You may go through a similar process if you decided to throw an impromptu taco party. &#10;&#10;The engineering design process includes:&#10;Defining the problem&#10;Identifying constraints and criteria for your solution&#10;Brainstorming multiple solutions for the problem&#10;Selecting the most promising solution&#10;Prototyping your solution&#10;Testing and evaluating your prototype&#10;Iterating to improve your prototype&#10;Communicating your solution&#10;&#10;With this video, have fun comparing the engineering design process to throwing an impromptu taco party.&#10;&#10;Bring the engineering design process into your classroom with Engineering for Good:&#10;https://teach.kqed.org/course/engineering-for-good&#10;https://ca.pbslearningmedia.org/collection/engineering-for-good/" id="315" name="Google Shape;315;g257ba236414_0_338" title="The Engineering Design Process: A Taco Party">
            <a:hlinkClick r:id="rId8"/>
          </p:cNvPr>
          <p:cNvPicPr preferRelativeResize="0"/>
          <p:nvPr/>
        </p:nvPicPr>
        <p:blipFill>
          <a:blip r:embed="rId9">
            <a:alphaModFix/>
          </a:blip>
          <a:stretch>
            <a:fillRect/>
          </a:stretch>
        </p:blipFill>
        <p:spPr>
          <a:xfrm>
            <a:off x="6664600" y="1736237"/>
            <a:ext cx="2228075" cy="1671050"/>
          </a:xfrm>
          <a:prstGeom prst="rect">
            <a:avLst/>
          </a:prstGeom>
          <a:noFill/>
          <a:ln>
            <a:noFill/>
          </a:ln>
          <a:effectLst>
            <a:outerShdw blurRad="157163" rotWithShape="0" algn="bl" dir="3060000" dist="17145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9" name="Shape 319"/>
        <p:cNvGrpSpPr/>
        <p:nvPr/>
      </p:nvGrpSpPr>
      <p:grpSpPr>
        <a:xfrm>
          <a:off x="0" y="0"/>
          <a:ext cx="0" cy="0"/>
          <a:chOff x="0" y="0"/>
          <a:chExt cx="0" cy="0"/>
        </a:xfrm>
      </p:grpSpPr>
      <p:sp>
        <p:nvSpPr>
          <p:cNvPr id="320" name="Google Shape;320;g257ba236414_0_341"/>
          <p:cNvSpPr txBox="1"/>
          <p:nvPr>
            <p:ph idx="1" type="body"/>
          </p:nvPr>
        </p:nvSpPr>
        <p:spPr>
          <a:xfrm>
            <a:off x="331068" y="1362868"/>
            <a:ext cx="8235900" cy="5187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1200"/>
              </a:spcAft>
              <a:buClr>
                <a:schemeClr val="lt1"/>
              </a:buClr>
              <a:buSzPts val="1800"/>
              <a:buNone/>
            </a:pPr>
            <a:r>
              <a:rPr lang="en">
                <a:solidFill>
                  <a:schemeClr val="accent1"/>
                </a:solidFill>
              </a:rPr>
              <a:t>Whatever you build with code should serve a purpose or fill a need.</a:t>
            </a:r>
            <a:endParaRPr>
              <a:solidFill>
                <a:schemeClr val="accent1"/>
              </a:solidFill>
            </a:endParaRPr>
          </a:p>
        </p:txBody>
      </p:sp>
      <p:grpSp>
        <p:nvGrpSpPr>
          <p:cNvPr id="321" name="Google Shape;321;g257ba236414_0_341"/>
          <p:cNvGrpSpPr/>
          <p:nvPr/>
        </p:nvGrpSpPr>
        <p:grpSpPr>
          <a:xfrm>
            <a:off x="316037" y="1949356"/>
            <a:ext cx="8328641" cy="747900"/>
            <a:chOff x="-128900" y="1650912"/>
            <a:chExt cx="11104855" cy="997200"/>
          </a:xfrm>
        </p:grpSpPr>
        <p:sp>
          <p:nvSpPr>
            <p:cNvPr id="322" name="Google Shape;322;g257ba236414_0_341"/>
            <p:cNvSpPr/>
            <p:nvPr/>
          </p:nvSpPr>
          <p:spPr>
            <a:xfrm>
              <a:off x="5361" y="1650912"/>
              <a:ext cx="1662300" cy="997200"/>
            </a:xfrm>
            <a:prstGeom prst="roundRect">
              <a:avLst>
                <a:gd fmla="val 10000" name="adj"/>
              </a:avLst>
            </a:prstGeom>
            <a:solidFill>
              <a:schemeClr val="lt1"/>
            </a:solidFill>
            <a:ln cap="flat" cmpd="sng" w="38100">
              <a:solidFill>
                <a:srgbClr val="F8AC5E"/>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accent1"/>
                </a:solidFill>
                <a:latin typeface="Dosis"/>
                <a:ea typeface="Dosis"/>
                <a:cs typeface="Dosis"/>
                <a:sym typeface="Dosis"/>
              </a:endParaRPr>
            </a:p>
          </p:txBody>
        </p:sp>
        <p:sp>
          <p:nvSpPr>
            <p:cNvPr id="323" name="Google Shape;323;g257ba236414_0_341"/>
            <p:cNvSpPr txBox="1"/>
            <p:nvPr/>
          </p:nvSpPr>
          <p:spPr>
            <a:xfrm>
              <a:off x="-128900" y="1668320"/>
              <a:ext cx="1816500" cy="939000"/>
            </a:xfrm>
            <a:prstGeom prst="rect">
              <a:avLst/>
            </a:prstGeom>
            <a:noFill/>
            <a:ln>
              <a:noFill/>
            </a:ln>
          </p:spPr>
          <p:txBody>
            <a:bodyPr anchorCtr="0" anchor="ctr" bIns="74300" lIns="74300" spcFirstLastPara="1" rIns="74300" wrap="square" tIns="74300">
              <a:noAutofit/>
            </a:bodyPr>
            <a:lstStyle/>
            <a:p>
              <a:pPr indent="0" lvl="0" marL="0" marR="0" rtl="0" algn="ctr">
                <a:lnSpc>
                  <a:spcPct val="90000"/>
                </a:lnSpc>
                <a:spcBef>
                  <a:spcPts val="0"/>
                </a:spcBef>
                <a:spcAft>
                  <a:spcPts val="0"/>
                </a:spcAft>
                <a:buClr>
                  <a:srgbClr val="FF0000"/>
                </a:buClr>
                <a:buSzPts val="2000"/>
                <a:buFont typeface="Calibri"/>
                <a:buNone/>
              </a:pPr>
              <a:r>
                <a:rPr lang="en" sz="2000">
                  <a:solidFill>
                    <a:schemeClr val="accent1"/>
                  </a:solidFill>
                  <a:latin typeface="Dosis"/>
                  <a:ea typeface="Dosis"/>
                  <a:cs typeface="Dosis"/>
                  <a:sym typeface="Dosis"/>
                </a:rPr>
                <a:t>Empathize</a:t>
              </a:r>
              <a:endParaRPr sz="1100">
                <a:solidFill>
                  <a:schemeClr val="accent1"/>
                </a:solidFill>
                <a:latin typeface="Dosis"/>
                <a:ea typeface="Dosis"/>
                <a:cs typeface="Dosis"/>
                <a:sym typeface="Dosis"/>
              </a:endParaRPr>
            </a:p>
          </p:txBody>
        </p:sp>
        <p:sp>
          <p:nvSpPr>
            <p:cNvPr id="324" name="Google Shape;324;g257ba236414_0_341"/>
            <p:cNvSpPr/>
            <p:nvPr/>
          </p:nvSpPr>
          <p:spPr>
            <a:xfrm>
              <a:off x="1833776" y="1943458"/>
              <a:ext cx="352500" cy="412200"/>
            </a:xfrm>
            <a:prstGeom prst="rightArrow">
              <a:avLst>
                <a:gd fmla="val 60000" name="adj1"/>
                <a:gd fmla="val 50000" name="adj2"/>
              </a:avLst>
            </a:prstGeom>
            <a:solidFill>
              <a:srgbClr val="F8AC5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accent1"/>
                </a:solidFill>
                <a:latin typeface="Dosis"/>
                <a:ea typeface="Dosis"/>
                <a:cs typeface="Dosis"/>
                <a:sym typeface="Dosis"/>
              </a:endParaRPr>
            </a:p>
          </p:txBody>
        </p:sp>
        <p:sp>
          <p:nvSpPr>
            <p:cNvPr id="325" name="Google Shape;325;g257ba236414_0_341"/>
            <p:cNvSpPr txBox="1"/>
            <p:nvPr/>
          </p:nvSpPr>
          <p:spPr>
            <a:xfrm>
              <a:off x="1833776" y="2025903"/>
              <a:ext cx="246600" cy="2472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Calibri"/>
                <a:buNone/>
              </a:pPr>
              <a:r>
                <a:t/>
              </a:r>
              <a:endParaRPr sz="1300">
                <a:solidFill>
                  <a:schemeClr val="accent1"/>
                </a:solidFill>
                <a:latin typeface="Dosis"/>
                <a:ea typeface="Dosis"/>
                <a:cs typeface="Dosis"/>
                <a:sym typeface="Dosis"/>
              </a:endParaRPr>
            </a:p>
          </p:txBody>
        </p:sp>
        <p:sp>
          <p:nvSpPr>
            <p:cNvPr id="326" name="Google Shape;326;g257ba236414_0_341"/>
            <p:cNvSpPr/>
            <p:nvPr/>
          </p:nvSpPr>
          <p:spPr>
            <a:xfrm>
              <a:off x="2332435" y="1650912"/>
              <a:ext cx="1662300" cy="997200"/>
            </a:xfrm>
            <a:prstGeom prst="roundRect">
              <a:avLst>
                <a:gd fmla="val 10000" name="adj"/>
              </a:avLst>
            </a:prstGeom>
            <a:solidFill>
              <a:schemeClr val="lt1"/>
            </a:solidFill>
            <a:ln cap="flat" cmpd="sng" w="38100">
              <a:solidFill>
                <a:srgbClr val="F8AC5E"/>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accent1"/>
                </a:solidFill>
                <a:latin typeface="Dosis"/>
                <a:ea typeface="Dosis"/>
                <a:cs typeface="Dosis"/>
                <a:sym typeface="Dosis"/>
              </a:endParaRPr>
            </a:p>
          </p:txBody>
        </p:sp>
        <p:sp>
          <p:nvSpPr>
            <p:cNvPr id="327" name="Google Shape;327;g257ba236414_0_341"/>
            <p:cNvSpPr txBox="1"/>
            <p:nvPr/>
          </p:nvSpPr>
          <p:spPr>
            <a:xfrm>
              <a:off x="2361645" y="1680122"/>
              <a:ext cx="1603800" cy="939000"/>
            </a:xfrm>
            <a:prstGeom prst="rect">
              <a:avLst/>
            </a:prstGeom>
            <a:noFill/>
            <a:ln>
              <a:noFill/>
            </a:ln>
          </p:spPr>
          <p:txBody>
            <a:bodyPr anchorCtr="0" anchor="ctr" bIns="74300" lIns="74300" spcFirstLastPara="1" rIns="74300" wrap="square" tIns="74300">
              <a:noAutofit/>
            </a:bodyPr>
            <a:lstStyle/>
            <a:p>
              <a:pPr indent="0" lvl="0" marL="0" marR="0" rtl="0" algn="ctr">
                <a:lnSpc>
                  <a:spcPct val="90000"/>
                </a:lnSpc>
                <a:spcBef>
                  <a:spcPts val="0"/>
                </a:spcBef>
                <a:spcAft>
                  <a:spcPts val="0"/>
                </a:spcAft>
                <a:buClr>
                  <a:srgbClr val="FF0000"/>
                </a:buClr>
                <a:buSzPts val="2000"/>
                <a:buFont typeface="Calibri"/>
                <a:buNone/>
              </a:pPr>
              <a:r>
                <a:rPr lang="en" sz="2000">
                  <a:solidFill>
                    <a:schemeClr val="accent1"/>
                  </a:solidFill>
                  <a:latin typeface="Dosis"/>
                  <a:ea typeface="Dosis"/>
                  <a:cs typeface="Dosis"/>
                  <a:sym typeface="Dosis"/>
                </a:rPr>
                <a:t>Define</a:t>
              </a:r>
              <a:endParaRPr sz="1100">
                <a:solidFill>
                  <a:schemeClr val="accent1"/>
                </a:solidFill>
                <a:latin typeface="Dosis"/>
                <a:ea typeface="Dosis"/>
                <a:cs typeface="Dosis"/>
                <a:sym typeface="Dosis"/>
              </a:endParaRPr>
            </a:p>
          </p:txBody>
        </p:sp>
        <p:sp>
          <p:nvSpPr>
            <p:cNvPr id="328" name="Google Shape;328;g257ba236414_0_341"/>
            <p:cNvSpPr/>
            <p:nvPr/>
          </p:nvSpPr>
          <p:spPr>
            <a:xfrm>
              <a:off x="4160850" y="1943458"/>
              <a:ext cx="352500" cy="412200"/>
            </a:xfrm>
            <a:prstGeom prst="rightArrow">
              <a:avLst>
                <a:gd fmla="val 60000" name="adj1"/>
                <a:gd fmla="val 50000" name="adj2"/>
              </a:avLst>
            </a:prstGeom>
            <a:solidFill>
              <a:srgbClr val="F8AC5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accent1"/>
                </a:solidFill>
                <a:latin typeface="Dosis"/>
                <a:ea typeface="Dosis"/>
                <a:cs typeface="Dosis"/>
                <a:sym typeface="Dosis"/>
              </a:endParaRPr>
            </a:p>
          </p:txBody>
        </p:sp>
        <p:sp>
          <p:nvSpPr>
            <p:cNvPr id="329" name="Google Shape;329;g257ba236414_0_341"/>
            <p:cNvSpPr txBox="1"/>
            <p:nvPr/>
          </p:nvSpPr>
          <p:spPr>
            <a:xfrm>
              <a:off x="4160850" y="2025903"/>
              <a:ext cx="246600" cy="2472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Calibri"/>
                <a:buNone/>
              </a:pPr>
              <a:r>
                <a:t/>
              </a:r>
              <a:endParaRPr sz="1300">
                <a:solidFill>
                  <a:schemeClr val="accent1"/>
                </a:solidFill>
                <a:latin typeface="Dosis"/>
                <a:ea typeface="Dosis"/>
                <a:cs typeface="Dosis"/>
                <a:sym typeface="Dosis"/>
              </a:endParaRPr>
            </a:p>
          </p:txBody>
        </p:sp>
        <p:sp>
          <p:nvSpPr>
            <p:cNvPr id="330" name="Google Shape;330;g257ba236414_0_341"/>
            <p:cNvSpPr/>
            <p:nvPr/>
          </p:nvSpPr>
          <p:spPr>
            <a:xfrm>
              <a:off x="4659508" y="1650912"/>
              <a:ext cx="1662300" cy="997200"/>
            </a:xfrm>
            <a:prstGeom prst="roundRect">
              <a:avLst>
                <a:gd fmla="val 10000" name="adj"/>
              </a:avLst>
            </a:prstGeom>
            <a:solidFill>
              <a:schemeClr val="lt1"/>
            </a:solidFill>
            <a:ln cap="flat" cmpd="sng" w="38100">
              <a:solidFill>
                <a:srgbClr val="F8AC5E"/>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accent1"/>
                </a:solidFill>
                <a:latin typeface="Dosis"/>
                <a:ea typeface="Dosis"/>
                <a:cs typeface="Dosis"/>
                <a:sym typeface="Dosis"/>
              </a:endParaRPr>
            </a:p>
          </p:txBody>
        </p:sp>
        <p:sp>
          <p:nvSpPr>
            <p:cNvPr id="331" name="Google Shape;331;g257ba236414_0_341"/>
            <p:cNvSpPr txBox="1"/>
            <p:nvPr/>
          </p:nvSpPr>
          <p:spPr>
            <a:xfrm>
              <a:off x="4688718" y="1680122"/>
              <a:ext cx="1603800" cy="939000"/>
            </a:xfrm>
            <a:prstGeom prst="rect">
              <a:avLst/>
            </a:prstGeom>
            <a:noFill/>
            <a:ln>
              <a:noFill/>
            </a:ln>
          </p:spPr>
          <p:txBody>
            <a:bodyPr anchorCtr="0" anchor="ctr" bIns="74300" lIns="74300" spcFirstLastPara="1" rIns="74300" wrap="square" tIns="74300">
              <a:noAutofit/>
            </a:bodyPr>
            <a:lstStyle/>
            <a:p>
              <a:pPr indent="0" lvl="0" marL="0" marR="0" rtl="0" algn="ctr">
                <a:lnSpc>
                  <a:spcPct val="90000"/>
                </a:lnSpc>
                <a:spcBef>
                  <a:spcPts val="0"/>
                </a:spcBef>
                <a:spcAft>
                  <a:spcPts val="0"/>
                </a:spcAft>
                <a:buClr>
                  <a:srgbClr val="FF0000"/>
                </a:buClr>
                <a:buSzPts val="2000"/>
                <a:buFont typeface="Calibri"/>
                <a:buNone/>
              </a:pPr>
              <a:r>
                <a:rPr lang="en" sz="2000">
                  <a:solidFill>
                    <a:schemeClr val="accent1"/>
                  </a:solidFill>
                  <a:latin typeface="Dosis"/>
                  <a:ea typeface="Dosis"/>
                  <a:cs typeface="Dosis"/>
                  <a:sym typeface="Dosis"/>
                </a:rPr>
                <a:t>Ideate</a:t>
              </a:r>
              <a:endParaRPr sz="1100">
                <a:solidFill>
                  <a:schemeClr val="accent1"/>
                </a:solidFill>
                <a:latin typeface="Dosis"/>
                <a:ea typeface="Dosis"/>
                <a:cs typeface="Dosis"/>
                <a:sym typeface="Dosis"/>
              </a:endParaRPr>
            </a:p>
          </p:txBody>
        </p:sp>
        <p:sp>
          <p:nvSpPr>
            <p:cNvPr id="332" name="Google Shape;332;g257ba236414_0_341"/>
            <p:cNvSpPr/>
            <p:nvPr/>
          </p:nvSpPr>
          <p:spPr>
            <a:xfrm>
              <a:off x="6487923" y="1943458"/>
              <a:ext cx="352500" cy="412200"/>
            </a:xfrm>
            <a:prstGeom prst="rightArrow">
              <a:avLst>
                <a:gd fmla="val 60000" name="adj1"/>
                <a:gd fmla="val 50000" name="adj2"/>
              </a:avLst>
            </a:prstGeom>
            <a:solidFill>
              <a:srgbClr val="F8AC5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accent1"/>
                </a:solidFill>
                <a:latin typeface="Dosis"/>
                <a:ea typeface="Dosis"/>
                <a:cs typeface="Dosis"/>
                <a:sym typeface="Dosis"/>
              </a:endParaRPr>
            </a:p>
          </p:txBody>
        </p:sp>
        <p:sp>
          <p:nvSpPr>
            <p:cNvPr id="333" name="Google Shape;333;g257ba236414_0_341"/>
            <p:cNvSpPr txBox="1"/>
            <p:nvPr/>
          </p:nvSpPr>
          <p:spPr>
            <a:xfrm>
              <a:off x="6487923" y="2025903"/>
              <a:ext cx="246600" cy="2472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Calibri"/>
                <a:buNone/>
              </a:pPr>
              <a:r>
                <a:t/>
              </a:r>
              <a:endParaRPr sz="1300">
                <a:solidFill>
                  <a:schemeClr val="accent1"/>
                </a:solidFill>
                <a:latin typeface="Dosis"/>
                <a:ea typeface="Dosis"/>
                <a:cs typeface="Dosis"/>
                <a:sym typeface="Dosis"/>
              </a:endParaRPr>
            </a:p>
          </p:txBody>
        </p:sp>
        <p:sp>
          <p:nvSpPr>
            <p:cNvPr id="334" name="Google Shape;334;g257ba236414_0_341"/>
            <p:cNvSpPr/>
            <p:nvPr/>
          </p:nvSpPr>
          <p:spPr>
            <a:xfrm>
              <a:off x="6986582" y="1650912"/>
              <a:ext cx="1662300" cy="997200"/>
            </a:xfrm>
            <a:prstGeom prst="roundRect">
              <a:avLst>
                <a:gd fmla="val 10000" name="adj"/>
              </a:avLst>
            </a:prstGeom>
            <a:solidFill>
              <a:schemeClr val="lt1"/>
            </a:solidFill>
            <a:ln cap="flat" cmpd="sng" w="38100">
              <a:solidFill>
                <a:srgbClr val="F8AC5E"/>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accent1"/>
                </a:solidFill>
                <a:latin typeface="Dosis"/>
                <a:ea typeface="Dosis"/>
                <a:cs typeface="Dosis"/>
                <a:sym typeface="Dosis"/>
              </a:endParaRPr>
            </a:p>
          </p:txBody>
        </p:sp>
        <p:sp>
          <p:nvSpPr>
            <p:cNvPr id="335" name="Google Shape;335;g257ba236414_0_341"/>
            <p:cNvSpPr txBox="1"/>
            <p:nvPr/>
          </p:nvSpPr>
          <p:spPr>
            <a:xfrm>
              <a:off x="7015792" y="1680122"/>
              <a:ext cx="1603800" cy="939000"/>
            </a:xfrm>
            <a:prstGeom prst="rect">
              <a:avLst/>
            </a:prstGeom>
            <a:noFill/>
            <a:ln>
              <a:noFill/>
            </a:ln>
          </p:spPr>
          <p:txBody>
            <a:bodyPr anchorCtr="0" anchor="ctr" bIns="74300" lIns="74300" spcFirstLastPara="1" rIns="74300" wrap="square" tIns="74300">
              <a:noAutofit/>
            </a:bodyPr>
            <a:lstStyle/>
            <a:p>
              <a:pPr indent="0" lvl="0" marL="0" marR="0" rtl="0" algn="ctr">
                <a:lnSpc>
                  <a:spcPct val="90000"/>
                </a:lnSpc>
                <a:spcBef>
                  <a:spcPts val="0"/>
                </a:spcBef>
                <a:spcAft>
                  <a:spcPts val="0"/>
                </a:spcAft>
                <a:buClr>
                  <a:srgbClr val="FF0000"/>
                </a:buClr>
                <a:buSzPts val="2000"/>
                <a:buFont typeface="Calibri"/>
                <a:buNone/>
              </a:pPr>
              <a:r>
                <a:rPr lang="en" sz="2000">
                  <a:solidFill>
                    <a:schemeClr val="accent1"/>
                  </a:solidFill>
                  <a:latin typeface="Dosis"/>
                  <a:ea typeface="Dosis"/>
                  <a:cs typeface="Dosis"/>
                  <a:sym typeface="Dosis"/>
                </a:rPr>
                <a:t>Prototype</a:t>
              </a:r>
              <a:endParaRPr sz="1100">
                <a:solidFill>
                  <a:schemeClr val="accent1"/>
                </a:solidFill>
                <a:latin typeface="Dosis"/>
                <a:ea typeface="Dosis"/>
                <a:cs typeface="Dosis"/>
                <a:sym typeface="Dosis"/>
              </a:endParaRPr>
            </a:p>
          </p:txBody>
        </p:sp>
        <p:sp>
          <p:nvSpPr>
            <p:cNvPr id="336" name="Google Shape;336;g257ba236414_0_341"/>
            <p:cNvSpPr/>
            <p:nvPr/>
          </p:nvSpPr>
          <p:spPr>
            <a:xfrm>
              <a:off x="8814997" y="1943458"/>
              <a:ext cx="352500" cy="412200"/>
            </a:xfrm>
            <a:prstGeom prst="rightArrow">
              <a:avLst>
                <a:gd fmla="val 60000" name="adj1"/>
                <a:gd fmla="val 50000" name="adj2"/>
              </a:avLst>
            </a:prstGeom>
            <a:solidFill>
              <a:srgbClr val="F8AC5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accent1"/>
                </a:solidFill>
                <a:latin typeface="Dosis"/>
                <a:ea typeface="Dosis"/>
                <a:cs typeface="Dosis"/>
                <a:sym typeface="Dosis"/>
              </a:endParaRPr>
            </a:p>
          </p:txBody>
        </p:sp>
        <p:sp>
          <p:nvSpPr>
            <p:cNvPr id="337" name="Google Shape;337;g257ba236414_0_341"/>
            <p:cNvSpPr txBox="1"/>
            <p:nvPr/>
          </p:nvSpPr>
          <p:spPr>
            <a:xfrm>
              <a:off x="8814997" y="2025903"/>
              <a:ext cx="246600" cy="2472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Calibri"/>
                <a:buNone/>
              </a:pPr>
              <a:r>
                <a:t/>
              </a:r>
              <a:endParaRPr sz="1300">
                <a:solidFill>
                  <a:schemeClr val="accent1"/>
                </a:solidFill>
                <a:latin typeface="Dosis"/>
                <a:ea typeface="Dosis"/>
                <a:cs typeface="Dosis"/>
                <a:sym typeface="Dosis"/>
              </a:endParaRPr>
            </a:p>
          </p:txBody>
        </p:sp>
        <p:sp>
          <p:nvSpPr>
            <p:cNvPr id="338" name="Google Shape;338;g257ba236414_0_341"/>
            <p:cNvSpPr/>
            <p:nvPr/>
          </p:nvSpPr>
          <p:spPr>
            <a:xfrm>
              <a:off x="9313655" y="1650912"/>
              <a:ext cx="1662300" cy="997200"/>
            </a:xfrm>
            <a:prstGeom prst="roundRect">
              <a:avLst>
                <a:gd fmla="val 10000" name="adj"/>
              </a:avLst>
            </a:prstGeom>
            <a:solidFill>
              <a:schemeClr val="lt1"/>
            </a:solidFill>
            <a:ln cap="flat" cmpd="sng" w="38100">
              <a:solidFill>
                <a:srgbClr val="F8AC5E"/>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accent1"/>
                </a:solidFill>
                <a:latin typeface="Dosis"/>
                <a:ea typeface="Dosis"/>
                <a:cs typeface="Dosis"/>
                <a:sym typeface="Dosis"/>
              </a:endParaRPr>
            </a:p>
          </p:txBody>
        </p:sp>
        <p:sp>
          <p:nvSpPr>
            <p:cNvPr id="339" name="Google Shape;339;g257ba236414_0_341"/>
            <p:cNvSpPr txBox="1"/>
            <p:nvPr/>
          </p:nvSpPr>
          <p:spPr>
            <a:xfrm>
              <a:off x="9342865" y="1680122"/>
              <a:ext cx="1603800" cy="939000"/>
            </a:xfrm>
            <a:prstGeom prst="rect">
              <a:avLst/>
            </a:prstGeom>
            <a:noFill/>
            <a:ln>
              <a:noFill/>
            </a:ln>
          </p:spPr>
          <p:txBody>
            <a:bodyPr anchorCtr="0" anchor="ctr" bIns="74300" lIns="74300" spcFirstLastPara="1" rIns="74300" wrap="square" tIns="74300">
              <a:noAutofit/>
            </a:bodyPr>
            <a:lstStyle/>
            <a:p>
              <a:pPr indent="0" lvl="0" marL="0" marR="0" rtl="0" algn="ctr">
                <a:lnSpc>
                  <a:spcPct val="90000"/>
                </a:lnSpc>
                <a:spcBef>
                  <a:spcPts val="0"/>
                </a:spcBef>
                <a:spcAft>
                  <a:spcPts val="0"/>
                </a:spcAft>
                <a:buClr>
                  <a:srgbClr val="FF0000"/>
                </a:buClr>
                <a:buSzPts val="2000"/>
                <a:buFont typeface="Calibri"/>
                <a:buNone/>
              </a:pPr>
              <a:r>
                <a:rPr lang="en" sz="2000">
                  <a:solidFill>
                    <a:schemeClr val="accent1"/>
                  </a:solidFill>
                  <a:latin typeface="Dosis"/>
                  <a:ea typeface="Dosis"/>
                  <a:cs typeface="Dosis"/>
                  <a:sym typeface="Dosis"/>
                </a:rPr>
                <a:t>Test</a:t>
              </a:r>
              <a:endParaRPr sz="1100">
                <a:solidFill>
                  <a:schemeClr val="accent1"/>
                </a:solidFill>
                <a:latin typeface="Dosis"/>
                <a:ea typeface="Dosis"/>
                <a:cs typeface="Dosis"/>
                <a:sym typeface="Dosis"/>
              </a:endParaRPr>
            </a:p>
          </p:txBody>
        </p:sp>
      </p:grpSp>
      <p:sp>
        <p:nvSpPr>
          <p:cNvPr id="340" name="Google Shape;340;g257ba236414_0_341"/>
          <p:cNvSpPr txBox="1"/>
          <p:nvPr/>
        </p:nvSpPr>
        <p:spPr>
          <a:xfrm>
            <a:off x="346654" y="2747496"/>
            <a:ext cx="1362300" cy="14160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chemeClr val="lt1"/>
              </a:buClr>
              <a:buSzPts val="1400"/>
              <a:buFont typeface="Arial"/>
              <a:buNone/>
            </a:pPr>
            <a:r>
              <a:rPr lang="en" sz="1400">
                <a:solidFill>
                  <a:schemeClr val="accent1"/>
                </a:solidFill>
                <a:latin typeface="Dosis"/>
                <a:ea typeface="Dosis"/>
                <a:cs typeface="Dosis"/>
                <a:sym typeface="Dosis"/>
              </a:rPr>
              <a:t>Learn about your target audience</a:t>
            </a:r>
            <a:endParaRPr sz="1100">
              <a:solidFill>
                <a:schemeClr val="accent1"/>
              </a:solidFill>
              <a:latin typeface="Dosis"/>
              <a:ea typeface="Dosis"/>
              <a:cs typeface="Dosis"/>
              <a:sym typeface="Dosis"/>
            </a:endParaRPr>
          </a:p>
        </p:txBody>
      </p:sp>
      <p:sp>
        <p:nvSpPr>
          <p:cNvPr id="341" name="Google Shape;341;g257ba236414_0_341"/>
          <p:cNvSpPr txBox="1"/>
          <p:nvPr/>
        </p:nvSpPr>
        <p:spPr>
          <a:xfrm>
            <a:off x="2113109" y="2737400"/>
            <a:ext cx="1362300" cy="14160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chemeClr val="lt1"/>
              </a:buClr>
              <a:buSzPts val="1400"/>
              <a:buFont typeface="Arial"/>
              <a:buNone/>
            </a:pPr>
            <a:r>
              <a:rPr lang="en" sz="1400">
                <a:solidFill>
                  <a:schemeClr val="accent1"/>
                </a:solidFill>
                <a:latin typeface="Dosis"/>
                <a:ea typeface="Dosis"/>
                <a:cs typeface="Dosis"/>
                <a:sym typeface="Dosis"/>
              </a:rPr>
              <a:t>Understand and identify your audience’s problem and need</a:t>
            </a:r>
            <a:endParaRPr sz="1100">
              <a:solidFill>
                <a:schemeClr val="accent1"/>
              </a:solidFill>
              <a:latin typeface="Dosis"/>
              <a:ea typeface="Dosis"/>
              <a:cs typeface="Dosis"/>
              <a:sym typeface="Dosis"/>
            </a:endParaRPr>
          </a:p>
        </p:txBody>
      </p:sp>
      <p:sp>
        <p:nvSpPr>
          <p:cNvPr id="342" name="Google Shape;342;g257ba236414_0_341"/>
          <p:cNvSpPr txBox="1"/>
          <p:nvPr/>
        </p:nvSpPr>
        <p:spPr>
          <a:xfrm>
            <a:off x="3879563" y="2737400"/>
            <a:ext cx="1362300" cy="14160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chemeClr val="lt1"/>
              </a:buClr>
              <a:buSzPts val="1400"/>
              <a:buFont typeface="Arial"/>
              <a:buNone/>
            </a:pPr>
            <a:r>
              <a:rPr lang="en" sz="1400">
                <a:solidFill>
                  <a:schemeClr val="accent1"/>
                </a:solidFill>
                <a:latin typeface="Dosis"/>
                <a:ea typeface="Dosis"/>
                <a:cs typeface="Dosis"/>
                <a:sym typeface="Dosis"/>
              </a:rPr>
              <a:t>Brainstorm several possible creative solutions</a:t>
            </a:r>
            <a:endParaRPr sz="1100">
              <a:solidFill>
                <a:schemeClr val="accent1"/>
              </a:solidFill>
              <a:latin typeface="Dosis"/>
              <a:ea typeface="Dosis"/>
              <a:cs typeface="Dosis"/>
              <a:sym typeface="Dosis"/>
            </a:endParaRPr>
          </a:p>
        </p:txBody>
      </p:sp>
      <p:sp>
        <p:nvSpPr>
          <p:cNvPr id="343" name="Google Shape;343;g257ba236414_0_341"/>
          <p:cNvSpPr txBox="1"/>
          <p:nvPr/>
        </p:nvSpPr>
        <p:spPr>
          <a:xfrm>
            <a:off x="5646018" y="2737400"/>
            <a:ext cx="1362300" cy="14160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chemeClr val="lt1"/>
              </a:buClr>
              <a:buSzPts val="1400"/>
              <a:buFont typeface="Arial"/>
              <a:buNone/>
            </a:pPr>
            <a:r>
              <a:rPr lang="en" sz="1400">
                <a:solidFill>
                  <a:schemeClr val="accent1"/>
                </a:solidFill>
                <a:latin typeface="Dosis"/>
                <a:ea typeface="Dosis"/>
                <a:cs typeface="Dosis"/>
                <a:sym typeface="Dosis"/>
              </a:rPr>
              <a:t>Construct rough drafts or sketches of your ideas</a:t>
            </a:r>
            <a:endParaRPr sz="1100">
              <a:solidFill>
                <a:schemeClr val="accent1"/>
              </a:solidFill>
              <a:latin typeface="Dosis"/>
              <a:ea typeface="Dosis"/>
              <a:cs typeface="Dosis"/>
              <a:sym typeface="Dosis"/>
            </a:endParaRPr>
          </a:p>
        </p:txBody>
      </p:sp>
      <p:sp>
        <p:nvSpPr>
          <p:cNvPr id="344" name="Google Shape;344;g257ba236414_0_341"/>
          <p:cNvSpPr txBox="1"/>
          <p:nvPr/>
        </p:nvSpPr>
        <p:spPr>
          <a:xfrm>
            <a:off x="7412473" y="2737400"/>
            <a:ext cx="1362300" cy="17145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chemeClr val="lt1"/>
              </a:buClr>
              <a:buSzPts val="1400"/>
              <a:buFont typeface="Arial"/>
              <a:buNone/>
            </a:pPr>
            <a:r>
              <a:rPr lang="en" sz="1400">
                <a:solidFill>
                  <a:schemeClr val="accent1"/>
                </a:solidFill>
                <a:latin typeface="Dosis"/>
                <a:ea typeface="Dosis"/>
                <a:cs typeface="Dosis"/>
                <a:sym typeface="Dosis"/>
              </a:rPr>
              <a:t>Test your prototype solutions and refine until you come up with the final version</a:t>
            </a:r>
            <a:endParaRPr sz="1100">
              <a:solidFill>
                <a:schemeClr val="accent1"/>
              </a:solidFill>
              <a:latin typeface="Dosis"/>
              <a:ea typeface="Dosis"/>
              <a:cs typeface="Dosis"/>
              <a:sym typeface="Dosis"/>
            </a:endParaRPr>
          </a:p>
        </p:txBody>
      </p:sp>
      <p:sp>
        <p:nvSpPr>
          <p:cNvPr id="345" name="Google Shape;345;g257ba236414_0_341"/>
          <p:cNvSpPr txBox="1"/>
          <p:nvPr>
            <p:ph type="title"/>
          </p:nvPr>
        </p:nvSpPr>
        <p:spPr>
          <a:xfrm>
            <a:off x="464100" y="5974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Understanding the ENGINEER Design Thinking Process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Section 1: </a:t>
            </a:r>
            <a:br>
              <a:rPr lang="en"/>
            </a:br>
            <a:r>
              <a:rPr lang="en"/>
              <a:t>Teacher Resources</a:t>
            </a:r>
            <a:endParaRPr/>
          </a:p>
        </p:txBody>
      </p:sp>
      <p:grpSp>
        <p:nvGrpSpPr>
          <p:cNvPr id="189" name="Google Shape;189;p2"/>
          <p:cNvGrpSpPr/>
          <p:nvPr/>
        </p:nvGrpSpPr>
        <p:grpSpPr>
          <a:xfrm>
            <a:off x="311695" y="-8"/>
            <a:ext cx="8832305" cy="4941758"/>
            <a:chOff x="311695" y="-8"/>
            <a:chExt cx="8832305" cy="4941758"/>
          </a:xfrm>
        </p:grpSpPr>
        <p:pic>
          <p:nvPicPr>
            <p:cNvPr id="190" name="Google Shape;190;p2"/>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191" name="Google Shape;191;p2"/>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192" name="Google Shape;192;p2"/>
            <p:cNvGrpSpPr/>
            <p:nvPr/>
          </p:nvGrpSpPr>
          <p:grpSpPr>
            <a:xfrm>
              <a:off x="5559900" y="3942850"/>
              <a:ext cx="3584100" cy="998900"/>
              <a:chOff x="5827475" y="4141275"/>
              <a:chExt cx="3584100" cy="998900"/>
            </a:xfrm>
          </p:grpSpPr>
          <p:sp>
            <p:nvSpPr>
              <p:cNvPr id="193" name="Google Shape;193;p2"/>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194" name="Google Shape;194;p2"/>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9" name="Shape 349"/>
        <p:cNvGrpSpPr/>
        <p:nvPr/>
      </p:nvGrpSpPr>
      <p:grpSpPr>
        <a:xfrm>
          <a:off x="0" y="0"/>
          <a:ext cx="0" cy="0"/>
          <a:chOff x="0" y="0"/>
          <a:chExt cx="0" cy="0"/>
        </a:xfrm>
      </p:grpSpPr>
      <p:sp>
        <p:nvSpPr>
          <p:cNvPr id="350" name="Google Shape;350;g257ba236414_0_344"/>
          <p:cNvSpPr txBox="1"/>
          <p:nvPr>
            <p:ph type="title"/>
          </p:nvPr>
        </p:nvSpPr>
        <p:spPr>
          <a:xfrm>
            <a:off x="311700" y="437275"/>
            <a:ext cx="8520600" cy="794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212120"/>
              <a:buNone/>
            </a:pPr>
            <a:r>
              <a:rPr lang="en"/>
              <a:t>Curriculum Expectation: </a:t>
            </a:r>
            <a:r>
              <a:rPr lang="en" sz="1466"/>
              <a:t>Students will develop an awareness of related environmental and societal issues, and will begin to explore secondary and postsecondary pathways leading to careers in the field.</a:t>
            </a:r>
            <a:r>
              <a:rPr baseline="30000" lang="en" sz="1466"/>
              <a:t>1</a:t>
            </a:r>
            <a:endParaRPr baseline="30000" sz="1466"/>
          </a:p>
        </p:txBody>
      </p:sp>
      <p:pic>
        <p:nvPicPr>
          <p:cNvPr descr="We have a plan. A plan to teach every child, in every school, about the #GlobalGoals and why they are so important. Find out how YOU can take part in the World's Largest Lesson and help in the fight to end poverty, inequality and climate change today. https://www.tes.com/worldslargestlesson/&#10;&#10;In 2015, world leaders agreed to 17 Global Goals (officially known as the Sustainable Development Goals or SDGs). These goals have the power to create a better world by 2030, by ending poverty, fighting inequality and addressing the urgency of climate change. Guided by the Goals, it is now up to all of us, governments, businesses, civil society and the general public to work together to build a better future for everyone.&#10;&#10;More about the Global Goals initiative here ▶ https://www.globalgoals.org/&#10;&#10;Facebook ▶ https://www.facebook.com/theglobalgoals/&#10;Instagram ▶ https://www.instagram.com/theglobalgoals/?hl=en&#10;Twitter ▶ https://twitter.com/GlobalGoalsUN&#10;&#10;For questions related to the Global Goals, please email team@project-everyone.org" id="351" name="Google Shape;351;g257ba236414_0_344" title="The World's Largest Lesson | Global Goals">
            <a:hlinkClick r:id="rId4"/>
          </p:cNvPr>
          <p:cNvPicPr preferRelativeResize="0"/>
          <p:nvPr/>
        </p:nvPicPr>
        <p:blipFill>
          <a:blip r:embed="rId5">
            <a:alphaModFix/>
          </a:blip>
          <a:stretch>
            <a:fillRect/>
          </a:stretch>
        </p:blipFill>
        <p:spPr>
          <a:xfrm>
            <a:off x="4161575" y="1924941"/>
            <a:ext cx="2509700" cy="1882275"/>
          </a:xfrm>
          <a:prstGeom prst="rect">
            <a:avLst/>
          </a:prstGeom>
          <a:noFill/>
          <a:ln>
            <a:noFill/>
          </a:ln>
          <a:effectLst>
            <a:outerShdw blurRad="142875" rotWithShape="0" algn="bl" dir="3780000" dist="171450">
              <a:srgbClr val="000000">
                <a:alpha val="50000"/>
              </a:srgbClr>
            </a:outerShdw>
          </a:effectLst>
        </p:spPr>
      </p:pic>
      <p:pic>
        <p:nvPicPr>
          <p:cNvPr descr="Lynn created a complex device as a solution towards Global Goal 15" id="352" name="Google Shape;352;g257ba236414_0_344" title="Microbit Creation">
            <a:hlinkClick r:id="rId6"/>
          </p:cNvPr>
          <p:cNvPicPr preferRelativeResize="0"/>
          <p:nvPr/>
        </p:nvPicPr>
        <p:blipFill>
          <a:blip r:embed="rId7">
            <a:alphaModFix/>
          </a:blip>
          <a:stretch>
            <a:fillRect/>
          </a:stretch>
        </p:blipFill>
        <p:spPr>
          <a:xfrm>
            <a:off x="6938025" y="1424737"/>
            <a:ext cx="1702950" cy="1304276"/>
          </a:xfrm>
          <a:prstGeom prst="rect">
            <a:avLst/>
          </a:prstGeom>
          <a:noFill/>
          <a:ln>
            <a:noFill/>
          </a:ln>
          <a:effectLst>
            <a:outerShdw blurRad="142875" rotWithShape="0" algn="bl" dir="3780000" dist="171450">
              <a:srgbClr val="000000">
                <a:alpha val="50000"/>
              </a:srgbClr>
            </a:outerShdw>
          </a:effectLst>
        </p:spPr>
      </p:pic>
      <p:pic>
        <p:nvPicPr>
          <p:cNvPr descr="Can old cell phones and machine learning help stop deforestation? The Tembé tribe from the central Amazon hopes so.&#10;➡ Subscribe: http://bit.ly/NatGeoSubscribe&#10;➡ Get More Short Film Showcase: http://bit.ly/ShortFilmShowcase&#10;&#10;About Short Film Showcase:&#10;The Short Film Showcase spotlights exceptional short videos created by filmmakers from around the web and selected by National Geographic editors. We look for work that affirms National Geographic's belief in the power of science, exploration, and storytelling to change the world. The filmmakers created the content presented, and the opinions expressed are their own, not those of National Geographic Partners. &#10;&#10;See more from National Geographic's Short Film Showcase at http://documentary.com&#10;&#10;Get More National Geographic:&#10;Official Site: http://bit.ly/NatGeoOfficialSite&#10;Facebook: http://bit.ly/FBNatGeo&#10;Twitter: http://bit.ly/NatGeoTwitter&#10;Instagram: http://bit.ly/NatGeoInsta&#10;&#10;In collaboration with Rainforest Connection, an environmental nonprofit, the Tembé are using old cell phones hidden in trees and TensorFlow, Google’s open-source machine learning tool, to listen for sounds of illegal logging. Learn more about the Tembé at http://g.co/rainforest and Rainforest Connection at https://rfcx.org/.&#10;&#10;About National Geographic:&#10;National Geographic is the world's premium destination for science, exploration, and adventure. Through their world-class scientists, photographers, journalists, and filmmakers, Nat Geo gets you closer to the stories that matter and past the edge of what's possible.&#10;&#10;Can Cell Phones Help Save Rain Forests? This Tribe Thinks So | Short Film Showcase&#10;https://youtu.be/R_A4082BA0o&#10;&#10;National Geographic&#10;https://www.youtube.com/natgeo" id="353" name="Google Shape;353;g257ba236414_0_344" title="Can Cell Phones Help Save Rain Forests? This Tribe Thinks So | Short Film Showcase">
            <a:hlinkClick r:id="rId8"/>
          </p:cNvPr>
          <p:cNvPicPr preferRelativeResize="0"/>
          <p:nvPr/>
        </p:nvPicPr>
        <p:blipFill>
          <a:blip r:embed="rId9">
            <a:alphaModFix/>
          </a:blip>
          <a:stretch>
            <a:fillRect/>
          </a:stretch>
        </p:blipFill>
        <p:spPr>
          <a:xfrm>
            <a:off x="6961350" y="2922075"/>
            <a:ext cx="1656300" cy="1141350"/>
          </a:xfrm>
          <a:prstGeom prst="rect">
            <a:avLst/>
          </a:prstGeom>
          <a:noFill/>
          <a:ln>
            <a:noFill/>
          </a:ln>
          <a:effectLst>
            <a:outerShdw blurRad="142875" rotWithShape="0" algn="bl" dir="3780000" dist="171450">
              <a:srgbClr val="000000">
                <a:alpha val="50000"/>
              </a:srgbClr>
            </a:outerShdw>
          </a:effectLst>
        </p:spPr>
      </p:pic>
      <p:pic>
        <p:nvPicPr>
          <p:cNvPr descr="Industry Innovation and Infrastructure Goal number 9 of the UN's Global Goals" id="354" name="Google Shape;354;g257ba236414_0_344" title="Global Goal 9">
            <a:hlinkClick r:id="rId10"/>
          </p:cNvPr>
          <p:cNvPicPr preferRelativeResize="0"/>
          <p:nvPr/>
        </p:nvPicPr>
        <p:blipFill>
          <a:blip r:embed="rId11">
            <a:alphaModFix/>
          </a:blip>
          <a:stretch>
            <a:fillRect/>
          </a:stretch>
        </p:blipFill>
        <p:spPr>
          <a:xfrm>
            <a:off x="1314977" y="2830083"/>
            <a:ext cx="1232449" cy="941355"/>
          </a:xfrm>
          <a:prstGeom prst="rect">
            <a:avLst/>
          </a:prstGeom>
          <a:noFill/>
          <a:ln>
            <a:noFill/>
          </a:ln>
          <a:effectLst>
            <a:outerShdw blurRad="142875" rotWithShape="0" algn="bl" dir="3780000" dist="171450">
              <a:srgbClr val="000000">
                <a:alpha val="50000"/>
              </a:srgbClr>
            </a:outerShdw>
          </a:effectLst>
        </p:spPr>
      </p:pic>
      <p:pic>
        <p:nvPicPr>
          <p:cNvPr descr="Sustainable Cities and Communities Goal number 11 of the UN's Global Goals" id="355" name="Google Shape;355;g257ba236414_0_344" title="Global Goal #11">
            <a:hlinkClick r:id="rId12"/>
          </p:cNvPr>
          <p:cNvPicPr preferRelativeResize="0"/>
          <p:nvPr/>
        </p:nvPicPr>
        <p:blipFill>
          <a:blip r:embed="rId13">
            <a:alphaModFix/>
          </a:blip>
          <a:stretch>
            <a:fillRect/>
          </a:stretch>
        </p:blipFill>
        <p:spPr>
          <a:xfrm>
            <a:off x="2625885" y="2825101"/>
            <a:ext cx="1241966" cy="941354"/>
          </a:xfrm>
          <a:prstGeom prst="rect">
            <a:avLst/>
          </a:prstGeom>
          <a:noFill/>
          <a:ln>
            <a:noFill/>
          </a:ln>
          <a:effectLst>
            <a:outerShdw blurRad="142875" rotWithShape="0" algn="bl" dir="3780000" dist="171450">
              <a:srgbClr val="000000">
                <a:alpha val="50000"/>
              </a:srgbClr>
            </a:outerShdw>
          </a:effectLst>
        </p:spPr>
      </p:pic>
      <p:sp>
        <p:nvSpPr>
          <p:cNvPr id="356" name="Google Shape;356;g257ba236414_0_344">
            <a:hlinkClick r:id="rId14"/>
          </p:cNvPr>
          <p:cNvSpPr/>
          <p:nvPr/>
        </p:nvSpPr>
        <p:spPr>
          <a:xfrm>
            <a:off x="531000" y="1960700"/>
            <a:ext cx="3421324" cy="464774"/>
          </a:xfrm>
          <a:prstGeom prst="rect">
            <a:avLst/>
          </a:prstGeom>
        </p:spPr>
        <p:txBody>
          <a:bodyPr>
            <a:prstTxWarp prst="textPlain"/>
          </a:bodyPr>
          <a:lstStyle/>
          <a:p>
            <a:pPr lvl="0" algn="ctr"/>
            <a:r>
              <a:rPr b="0" i="0">
                <a:ln>
                  <a:noFill/>
                </a:ln>
                <a:solidFill>
                  <a:srgbClr val="BD2A35"/>
                </a:solidFill>
                <a:latin typeface="Sniglet"/>
              </a:rPr>
              <a:t>Global Goals</a:t>
            </a:r>
          </a:p>
        </p:txBody>
      </p:sp>
      <p:sp>
        <p:nvSpPr>
          <p:cNvPr id="357" name="Google Shape;357;g257ba236414_0_344">
            <a:hlinkClick r:id="rId15"/>
          </p:cNvPr>
          <p:cNvSpPr/>
          <p:nvPr/>
        </p:nvSpPr>
        <p:spPr>
          <a:xfrm rot="-1311117">
            <a:off x="329557" y="2624098"/>
            <a:ext cx="1130672" cy="301817"/>
          </a:xfrm>
          <a:prstGeom prst="rect">
            <a:avLst/>
          </a:prstGeom>
        </p:spPr>
        <p:txBody>
          <a:bodyPr>
            <a:prstTxWarp prst="textPlain"/>
          </a:bodyPr>
          <a:lstStyle/>
          <a:p>
            <a:pPr lvl="0" algn="ctr"/>
            <a:r>
              <a:rPr b="1" i="0">
                <a:ln>
                  <a:noFill/>
                </a:ln>
                <a:solidFill>
                  <a:srgbClr val="BD2A35"/>
                </a:solidFill>
                <a:latin typeface="Sniglet"/>
              </a:rPr>
              <a:t>Our focus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1" name="Shape 361"/>
        <p:cNvGrpSpPr/>
        <p:nvPr/>
      </p:nvGrpSpPr>
      <p:grpSpPr>
        <a:xfrm>
          <a:off x="0" y="0"/>
          <a:ext cx="0" cy="0"/>
          <a:chOff x="0" y="0"/>
          <a:chExt cx="0" cy="0"/>
        </a:xfrm>
      </p:grpSpPr>
      <p:sp>
        <p:nvSpPr>
          <p:cNvPr id="362" name="Google Shape;362;g257ba236414_0_3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Student Lesson:</a:t>
            </a:r>
            <a:endParaRPr/>
          </a:p>
        </p:txBody>
      </p:sp>
      <p:sp>
        <p:nvSpPr>
          <p:cNvPr id="363" name="Google Shape;363;g257ba236414_0_34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See the following RESOURCE to be used as the lesson plans for the UNIT </a:t>
            </a:r>
            <a:endParaRPr>
              <a:solidFill>
                <a:schemeClr val="dk1"/>
              </a:solidFill>
            </a:endParaRPr>
          </a:p>
        </p:txBody>
      </p:sp>
      <p:sp>
        <p:nvSpPr>
          <p:cNvPr descr="This is a button that links to another slidedeck. The slidedeck is everything that can be used with the students." id="364" name="Google Shape;364;g257ba236414_0_347" title="Engineering Notebook Button">
            <a:hlinkClick r:id="rId4"/>
          </p:cNvPr>
          <p:cNvSpPr/>
          <p:nvPr/>
        </p:nvSpPr>
        <p:spPr>
          <a:xfrm>
            <a:off x="2070000" y="1812600"/>
            <a:ext cx="5004000" cy="1642200"/>
          </a:xfrm>
          <a:prstGeom prst="roundRect">
            <a:avLst>
              <a:gd fmla="val 16667" name="adj"/>
            </a:avLst>
          </a:prstGeom>
          <a:solidFill>
            <a:schemeClr val="accent5"/>
          </a:solidFill>
          <a:ln cap="flat" cmpd="sng" w="9525">
            <a:solidFill>
              <a:schemeClr val="accent5"/>
            </a:solidFill>
            <a:prstDash val="solid"/>
            <a:round/>
            <a:headEnd len="sm" w="sm" type="none"/>
            <a:tailEnd len="sm" w="sm" type="none"/>
          </a:ln>
          <a:effectLst>
            <a:outerShdw blurRad="157163" rotWithShape="0" algn="bl" dir="2640000" dist="142875">
              <a:srgbClr val="000000">
                <a:alpha val="50000"/>
              </a:srgbClr>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1200"/>
              </a:spcAft>
              <a:buClr>
                <a:schemeClr val="dk1"/>
              </a:buClr>
              <a:buSzPts val="1800"/>
              <a:buFont typeface="Arial"/>
              <a:buNone/>
            </a:pPr>
            <a:r>
              <a:rPr b="1" lang="en" sz="3200">
                <a:solidFill>
                  <a:schemeClr val="lt1"/>
                </a:solidFill>
              </a:rPr>
              <a:t>ENGINEER NOTEBOOK</a:t>
            </a:r>
            <a:endParaRPr b="1" sz="2800">
              <a:solidFill>
                <a:schemeClr val="lt1"/>
              </a:solidFill>
            </a:endParaRPr>
          </a:p>
        </p:txBody>
      </p:sp>
      <p:sp>
        <p:nvSpPr>
          <p:cNvPr id="365" name="Google Shape;365;g257ba236414_0_347"/>
          <p:cNvSpPr txBox="1"/>
          <p:nvPr/>
        </p:nvSpPr>
        <p:spPr>
          <a:xfrm>
            <a:off x="640800" y="3669175"/>
            <a:ext cx="7862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t>Please note that this notebook is extensive, and not necessary to complete the whole project. Select what you would like to try with your students based on the time allotment you have. The attachment is meant as an entire unit of study.</a:t>
            </a:r>
            <a:endParaRPr i="1"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8" name="Shape 198"/>
        <p:cNvGrpSpPr/>
        <p:nvPr/>
      </p:nvGrpSpPr>
      <p:grpSpPr>
        <a:xfrm>
          <a:off x="0" y="0"/>
          <a:ext cx="0" cy="0"/>
          <a:chOff x="0" y="0"/>
          <a:chExt cx="0" cy="0"/>
        </a:xfrm>
      </p:grpSpPr>
      <p:sp>
        <p:nvSpPr>
          <p:cNvPr id="199" name="Google Shape;199;g257ba236414_0_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Project Outline</a:t>
            </a:r>
            <a:endParaRPr/>
          </a:p>
        </p:txBody>
      </p:sp>
      <p:sp>
        <p:nvSpPr>
          <p:cNvPr id="200" name="Google Shape;200;g257ba236414_0_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92500"/>
          </a:bodyPr>
          <a:lstStyle/>
          <a:p>
            <a:pPr indent="0" lvl="0" marL="0" rtl="0" algn="l">
              <a:lnSpc>
                <a:spcPct val="115000"/>
              </a:lnSpc>
              <a:spcBef>
                <a:spcPts val="0"/>
              </a:spcBef>
              <a:spcAft>
                <a:spcPts val="0"/>
              </a:spcAft>
              <a:buSzPct val="128571"/>
              <a:buNone/>
            </a:pPr>
            <a:r>
              <a:rPr lang="en" sz="1400">
                <a:solidFill>
                  <a:schemeClr val="dk1"/>
                </a:solidFill>
              </a:rPr>
              <a:t>With the way of electric cars becoming more of a norm, the industry of transportation will be in need of various jobs within this industry. The Ontario Vehicle Innovation Network </a:t>
            </a:r>
            <a:r>
              <a:rPr lang="en" sz="1400" u="sng">
                <a:solidFill>
                  <a:schemeClr val="hlink"/>
                </a:solidFill>
                <a:hlinkClick r:id="rId4"/>
              </a:rPr>
              <a:t>(OVIN)</a:t>
            </a:r>
            <a:r>
              <a:rPr lang="en" sz="1400">
                <a:solidFill>
                  <a:schemeClr val="dk1"/>
                </a:solidFill>
              </a:rPr>
              <a:t> is seeing to fill these areas with Ontarians who are highly skilled to be able to help our future in the automotive and mobility sectors.</a:t>
            </a:r>
            <a:endParaRPr sz="1400">
              <a:solidFill>
                <a:schemeClr val="dk1"/>
              </a:solidFill>
            </a:endParaRPr>
          </a:p>
          <a:p>
            <a:pPr indent="0" lvl="0" marL="0" rtl="0" algn="l">
              <a:lnSpc>
                <a:spcPct val="115000"/>
              </a:lnSpc>
              <a:spcBef>
                <a:spcPts val="1200"/>
              </a:spcBef>
              <a:spcAft>
                <a:spcPts val="0"/>
              </a:spcAft>
              <a:buSzPct val="128571"/>
              <a:buNone/>
            </a:pPr>
            <a:r>
              <a:rPr lang="en" sz="1400">
                <a:solidFill>
                  <a:schemeClr val="dk1"/>
                </a:solidFill>
              </a:rPr>
              <a:t>By being able to introduce a connection to the automotive industry in computer technology the hope is that we might be able to open the doors to allow students to see that they have more opportunities in their future. </a:t>
            </a:r>
            <a:endParaRPr sz="1400">
              <a:solidFill>
                <a:schemeClr val="dk1"/>
              </a:solidFill>
            </a:endParaRPr>
          </a:p>
          <a:p>
            <a:pPr indent="0" lvl="0" marL="0" rtl="0" algn="l">
              <a:lnSpc>
                <a:spcPct val="115000"/>
              </a:lnSpc>
              <a:spcBef>
                <a:spcPts val="1200"/>
              </a:spcBef>
              <a:spcAft>
                <a:spcPts val="0"/>
              </a:spcAft>
              <a:buSzPct val="128571"/>
              <a:buNone/>
            </a:pPr>
            <a:r>
              <a:rPr lang="en" sz="1400">
                <a:solidFill>
                  <a:schemeClr val="dk1"/>
                </a:solidFill>
              </a:rPr>
              <a:t>Using the </a:t>
            </a:r>
            <a:r>
              <a:rPr lang="en" sz="1400" u="sng">
                <a:solidFill>
                  <a:schemeClr val="hlink"/>
                </a:solidFill>
                <a:hlinkClick r:id="rId5"/>
              </a:rPr>
              <a:t>Micro:bit</a:t>
            </a:r>
            <a:r>
              <a:rPr lang="en" sz="1400">
                <a:solidFill>
                  <a:schemeClr val="dk1"/>
                </a:solidFill>
              </a:rPr>
              <a:t> will allow students to see how simple parts of a car are created and allow them the creativity to be able to engineer perhaps new ways of helping the automotive industry. This will also connect to the UNs Global Goals of sustainability. Students will connect their project to either #9 Industry, Innovation and Infrastructure or #11 Sustainable cities and communities.  At the core the micro:bit will teach students the intricacies of basic features of an electric dashboard inside an automotive and perhaps gain an awareness of computer/ electrical engineers that are needed in the automotive and mobility sectors.</a:t>
            </a:r>
            <a:endParaRPr sz="1400">
              <a:solidFill>
                <a:schemeClr val="dk1"/>
              </a:solidFill>
            </a:endParaRPr>
          </a:p>
          <a:p>
            <a:pPr indent="0" lvl="0" marL="0" rtl="0" algn="l">
              <a:lnSpc>
                <a:spcPct val="115000"/>
              </a:lnSpc>
              <a:spcBef>
                <a:spcPts val="1200"/>
              </a:spcBef>
              <a:spcAft>
                <a:spcPts val="1200"/>
              </a:spcAft>
              <a:buSzPct val="100000"/>
              <a:buNone/>
            </a:pPr>
            <a:r>
              <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g257ba236414_0_30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Related OVIN Sectors </a:t>
            </a:r>
            <a:endParaRPr/>
          </a:p>
        </p:txBody>
      </p:sp>
      <p:sp>
        <p:nvSpPr>
          <p:cNvPr id="206" name="Google Shape;206;g257ba236414_0_30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1"/>
              </a:buClr>
              <a:buSzPts val="1800"/>
              <a:buChar char="●"/>
            </a:pPr>
            <a:r>
              <a:rPr lang="en">
                <a:solidFill>
                  <a:schemeClr val="dk1"/>
                </a:solidFill>
              </a:rPr>
              <a:t>Connected &amp; Autonomous Vehicles (C/AV)</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Auto &amp; Parts Manufacturing</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Tool, Die &amp; Mold</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Aftermarket, Maintenance &amp; Repair</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Freight &amp; Goods Movement</a:t>
            </a:r>
            <a:endParaRPr>
              <a:solidFill>
                <a:schemeClr val="dk1"/>
              </a:solidFill>
            </a:endParaRPr>
          </a:p>
          <a:p>
            <a:pPr indent="0" lvl="0" marL="457200" rtl="0" algn="l">
              <a:lnSpc>
                <a:spcPct val="150000"/>
              </a:lnSpc>
              <a:spcBef>
                <a:spcPts val="0"/>
              </a:spcBef>
              <a:spcAft>
                <a:spcPts val="0"/>
              </a:spcAft>
              <a:buNone/>
            </a:pPr>
            <a:r>
              <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0" name="Shape 210"/>
        <p:cNvGrpSpPr/>
        <p:nvPr/>
      </p:nvGrpSpPr>
      <p:grpSpPr>
        <a:xfrm>
          <a:off x="0" y="0"/>
          <a:ext cx="0" cy="0"/>
          <a:chOff x="0" y="0"/>
          <a:chExt cx="0" cy="0"/>
        </a:xfrm>
      </p:grpSpPr>
      <p:sp>
        <p:nvSpPr>
          <p:cNvPr id="211" name="Google Shape;211;g257ba236414_0_30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Prior Knowledge and Related Resources</a:t>
            </a:r>
            <a:endParaRPr/>
          </a:p>
        </p:txBody>
      </p:sp>
      <p:sp>
        <p:nvSpPr>
          <p:cNvPr id="212" name="Google Shape;212;g257ba236414_0_305"/>
          <p:cNvSpPr/>
          <p:nvPr/>
        </p:nvSpPr>
        <p:spPr>
          <a:xfrm>
            <a:off x="410550" y="1068975"/>
            <a:ext cx="3648600" cy="3351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Students Prior Knowledge:</a:t>
            </a:r>
            <a:endParaRPr b="1"/>
          </a:p>
          <a:p>
            <a:pPr indent="-317500" lvl="0" marL="457200" rtl="0" algn="l">
              <a:spcBef>
                <a:spcPts val="0"/>
              </a:spcBef>
              <a:spcAft>
                <a:spcPts val="0"/>
              </a:spcAft>
              <a:buSzPts val="1400"/>
              <a:buChar char="●"/>
            </a:pPr>
            <a:r>
              <a:rPr lang="en"/>
              <a:t>Understand how to plug in a USB</a:t>
            </a:r>
            <a:endParaRPr/>
          </a:p>
          <a:p>
            <a:pPr indent="-317500" lvl="0" marL="457200" rtl="0" algn="l">
              <a:spcBef>
                <a:spcPts val="0"/>
              </a:spcBef>
              <a:spcAft>
                <a:spcPts val="0"/>
              </a:spcAft>
              <a:buSzPts val="1400"/>
              <a:buChar char="●"/>
            </a:pPr>
            <a:r>
              <a:rPr lang="en"/>
              <a:t>Able to plug in adapters for battery use in the microbit</a:t>
            </a:r>
            <a:endParaRPr/>
          </a:p>
          <a:p>
            <a:pPr indent="-317500" lvl="0" marL="457200" rtl="0" algn="l">
              <a:spcBef>
                <a:spcPts val="0"/>
              </a:spcBef>
              <a:spcAft>
                <a:spcPts val="0"/>
              </a:spcAft>
              <a:buSzPts val="1400"/>
              <a:buChar char="●"/>
            </a:pPr>
            <a:r>
              <a:rPr lang="en"/>
              <a:t>Open up website: makecode.microbit.org</a:t>
            </a:r>
            <a:endParaRPr/>
          </a:p>
          <a:p>
            <a:pPr indent="-317500" lvl="0" marL="457200" rtl="0" algn="l">
              <a:spcBef>
                <a:spcPts val="0"/>
              </a:spcBef>
              <a:spcAft>
                <a:spcPts val="0"/>
              </a:spcAft>
              <a:buSzPts val="1400"/>
              <a:buChar char="●"/>
            </a:pPr>
            <a:r>
              <a:rPr lang="en"/>
              <a:t>Able to use a mouse to drag and drop on the screen.</a:t>
            </a:r>
            <a:endParaRPr/>
          </a:p>
          <a:p>
            <a:pPr indent="0" lvl="0" marL="0" rtl="0" algn="l">
              <a:spcBef>
                <a:spcPts val="0"/>
              </a:spcBef>
              <a:spcAft>
                <a:spcPts val="0"/>
              </a:spcAft>
              <a:buNone/>
            </a:pPr>
            <a:r>
              <a:rPr lang="en"/>
              <a:t>Students who do not know the above should be taught prior to starting in to the lessons. </a:t>
            </a:r>
            <a:endParaRPr/>
          </a:p>
        </p:txBody>
      </p:sp>
      <p:sp>
        <p:nvSpPr>
          <p:cNvPr id="213" name="Google Shape;213;g257ba236414_0_305"/>
          <p:cNvSpPr/>
          <p:nvPr/>
        </p:nvSpPr>
        <p:spPr>
          <a:xfrm>
            <a:off x="4900850" y="1083300"/>
            <a:ext cx="3648600" cy="3351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Teacher Prior Knowledge:</a:t>
            </a:r>
            <a:endParaRPr b="1"/>
          </a:p>
          <a:p>
            <a:pPr indent="-317500" lvl="0" marL="457200" rtl="0" algn="l">
              <a:spcBef>
                <a:spcPts val="0"/>
              </a:spcBef>
              <a:spcAft>
                <a:spcPts val="0"/>
              </a:spcAft>
              <a:buSzPts val="1400"/>
              <a:buChar char="●"/>
            </a:pPr>
            <a:r>
              <a:rPr lang="en"/>
              <a:t>Able to upload/download files.</a:t>
            </a:r>
            <a:endParaRPr/>
          </a:p>
          <a:p>
            <a:pPr indent="-317500" lvl="0" marL="457200" rtl="0" algn="l">
              <a:spcBef>
                <a:spcPts val="0"/>
              </a:spcBef>
              <a:spcAft>
                <a:spcPts val="0"/>
              </a:spcAft>
              <a:buSzPts val="1400"/>
              <a:buChar char="●"/>
            </a:pPr>
            <a:r>
              <a:rPr lang="en"/>
              <a:t>Able to discuss various options of a car dashboard (air conditioning, lights, radio, buttons, windshield wipers, and temperature)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7" name="Shape 217"/>
        <p:cNvGrpSpPr/>
        <p:nvPr/>
      </p:nvGrpSpPr>
      <p:grpSpPr>
        <a:xfrm>
          <a:off x="0" y="0"/>
          <a:ext cx="0" cy="0"/>
          <a:chOff x="0" y="0"/>
          <a:chExt cx="0" cy="0"/>
        </a:xfrm>
      </p:grpSpPr>
      <p:sp>
        <p:nvSpPr>
          <p:cNvPr id="218" name="Google Shape;218;g257ba236414_0_30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Planning Notes and Teacher Guide</a:t>
            </a:r>
            <a:endParaRPr/>
          </a:p>
        </p:txBody>
      </p:sp>
      <p:sp>
        <p:nvSpPr>
          <p:cNvPr id="219" name="Google Shape;219;g257ba236414_0_30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SzPct val="100000"/>
              <a:buNone/>
            </a:pPr>
            <a:r>
              <a:rPr lang="en">
                <a:solidFill>
                  <a:schemeClr val="dk1"/>
                </a:solidFill>
              </a:rPr>
              <a:t>The lessons are set up to guide both teacher and student through the project. Each lesson is set up for approximately 60 mins. </a:t>
            </a:r>
            <a:endParaRPr>
              <a:solidFill>
                <a:schemeClr val="dk1"/>
              </a:solidFill>
            </a:endParaRPr>
          </a:p>
          <a:p>
            <a:pPr indent="-325755" lvl="0" marL="457200" rtl="0" algn="l">
              <a:lnSpc>
                <a:spcPct val="115000"/>
              </a:lnSpc>
              <a:spcBef>
                <a:spcPts val="1200"/>
              </a:spcBef>
              <a:spcAft>
                <a:spcPts val="0"/>
              </a:spcAft>
              <a:buClr>
                <a:schemeClr val="dk1"/>
              </a:buClr>
              <a:buSzPct val="100000"/>
              <a:buChar char="●"/>
            </a:pPr>
            <a:r>
              <a:rPr lang="en">
                <a:solidFill>
                  <a:schemeClr val="dk1"/>
                </a:solidFill>
              </a:rPr>
              <a:t>Students are introduced to the Engineering design process.</a:t>
            </a:r>
            <a:endParaRPr>
              <a:solidFill>
                <a:schemeClr val="dk1"/>
              </a:solidFill>
            </a:endParaRPr>
          </a:p>
          <a:p>
            <a:pPr indent="-325755" lvl="0" marL="457200" rtl="0" algn="l">
              <a:lnSpc>
                <a:spcPct val="115000"/>
              </a:lnSpc>
              <a:spcBef>
                <a:spcPts val="0"/>
              </a:spcBef>
              <a:spcAft>
                <a:spcPts val="0"/>
              </a:spcAft>
              <a:buClr>
                <a:schemeClr val="dk1"/>
              </a:buClr>
              <a:buSzPct val="100000"/>
              <a:buChar char="●"/>
            </a:pPr>
            <a:r>
              <a:rPr lang="en">
                <a:solidFill>
                  <a:schemeClr val="dk1"/>
                </a:solidFill>
              </a:rPr>
              <a:t>They will create something that is connected to the UN Global goals as part of our connection to the curriculum (Section C: Technology, the Environment and Society)</a:t>
            </a:r>
            <a:endParaRPr>
              <a:solidFill>
                <a:schemeClr val="dk1"/>
              </a:solidFill>
            </a:endParaRPr>
          </a:p>
          <a:p>
            <a:pPr indent="-325755" lvl="0" marL="457200" rtl="0" algn="l">
              <a:lnSpc>
                <a:spcPct val="115000"/>
              </a:lnSpc>
              <a:spcBef>
                <a:spcPts val="0"/>
              </a:spcBef>
              <a:spcAft>
                <a:spcPts val="0"/>
              </a:spcAft>
              <a:buClr>
                <a:schemeClr val="dk1"/>
              </a:buClr>
              <a:buSzPct val="100000"/>
              <a:buChar char="●"/>
            </a:pPr>
            <a:r>
              <a:rPr lang="en">
                <a:solidFill>
                  <a:schemeClr val="dk1"/>
                </a:solidFill>
              </a:rPr>
              <a:t>They will gather a bases behind the need for people to fill jobs in the electrical fields related to the automotive industry.</a:t>
            </a:r>
            <a:endParaRPr>
              <a:solidFill>
                <a:schemeClr val="dk1"/>
              </a:solidFill>
            </a:endParaRPr>
          </a:p>
          <a:p>
            <a:pPr indent="-325755" lvl="0" marL="457200" rtl="0" algn="l">
              <a:lnSpc>
                <a:spcPct val="115000"/>
              </a:lnSpc>
              <a:spcBef>
                <a:spcPts val="0"/>
              </a:spcBef>
              <a:spcAft>
                <a:spcPts val="0"/>
              </a:spcAft>
              <a:buClr>
                <a:schemeClr val="dk1"/>
              </a:buClr>
              <a:buSzPct val="100000"/>
              <a:buChar char="●"/>
            </a:pPr>
            <a:r>
              <a:rPr lang="en">
                <a:solidFill>
                  <a:schemeClr val="dk1"/>
                </a:solidFill>
              </a:rPr>
              <a:t>They will be able to code in block code and see physically how that code responses in their microcontroller. </a:t>
            </a:r>
            <a:endParaRPr>
              <a:solidFill>
                <a:schemeClr val="dk1"/>
              </a:solidFill>
            </a:endParaRPr>
          </a:p>
          <a:p>
            <a:pPr indent="-325755" lvl="0" marL="457200" rtl="0" algn="l">
              <a:lnSpc>
                <a:spcPct val="115000"/>
              </a:lnSpc>
              <a:spcBef>
                <a:spcPts val="0"/>
              </a:spcBef>
              <a:spcAft>
                <a:spcPts val="0"/>
              </a:spcAft>
              <a:buClr>
                <a:schemeClr val="dk1"/>
              </a:buClr>
              <a:buSzPct val="100000"/>
              <a:buChar char="●"/>
            </a:pPr>
            <a:r>
              <a:rPr lang="en">
                <a:solidFill>
                  <a:schemeClr val="dk1"/>
                </a:solidFill>
              </a:rPr>
              <a:t>Their end task is to combine items they have coded on the micro:bit to react based on user input.</a:t>
            </a:r>
            <a:endParaRPr>
              <a:solidFill>
                <a:schemeClr val="dk1"/>
              </a:solidFill>
            </a:endParaRPr>
          </a:p>
          <a:p>
            <a:pPr indent="-325755" lvl="0" marL="457200" rtl="0" algn="l">
              <a:lnSpc>
                <a:spcPct val="115000"/>
              </a:lnSpc>
              <a:spcBef>
                <a:spcPts val="0"/>
              </a:spcBef>
              <a:spcAft>
                <a:spcPts val="0"/>
              </a:spcAft>
              <a:buClr>
                <a:schemeClr val="dk1"/>
              </a:buClr>
              <a:buSzPct val="100000"/>
              <a:buChar char="●"/>
            </a:pPr>
            <a:r>
              <a:rPr lang="en">
                <a:solidFill>
                  <a:schemeClr val="dk1"/>
                </a:solidFill>
              </a:rPr>
              <a:t>Ultimately to have a narrative that outlines the connection between the Global goals and the automotive industry.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3" name="Shape 223"/>
        <p:cNvGrpSpPr/>
        <p:nvPr/>
      </p:nvGrpSpPr>
      <p:grpSpPr>
        <a:xfrm>
          <a:off x="0" y="0"/>
          <a:ext cx="0" cy="0"/>
          <a:chOff x="0" y="0"/>
          <a:chExt cx="0" cy="0"/>
        </a:xfrm>
      </p:grpSpPr>
      <p:sp>
        <p:nvSpPr>
          <p:cNvPr id="224" name="Google Shape;224;g257ba236414_0_311"/>
          <p:cNvSpPr txBox="1"/>
          <p:nvPr>
            <p:ph type="title"/>
          </p:nvPr>
        </p:nvSpPr>
        <p:spPr>
          <a:xfrm>
            <a:off x="229625"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Required Tools and Materials</a:t>
            </a:r>
            <a:endParaRPr/>
          </a:p>
        </p:txBody>
      </p:sp>
      <p:sp>
        <p:nvSpPr>
          <p:cNvPr id="225" name="Google Shape;225;g257ba236414_0_311"/>
          <p:cNvSpPr txBox="1"/>
          <p:nvPr>
            <p:ph idx="1" type="body"/>
          </p:nvPr>
        </p:nvSpPr>
        <p:spPr>
          <a:xfrm>
            <a:off x="311700" y="1152475"/>
            <a:ext cx="5405100" cy="3084600"/>
          </a:xfrm>
          <a:prstGeom prst="rect">
            <a:avLst/>
          </a:prstGeom>
          <a:noFill/>
          <a:ln>
            <a:noFill/>
          </a:ln>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Micro:bit (gen 1 or gen 2) </a:t>
            </a:r>
            <a:r>
              <a:rPr lang="en" sz="1200">
                <a:solidFill>
                  <a:schemeClr val="dk1"/>
                </a:solidFill>
              </a:rPr>
              <a:t>-- all of these options here are able to be completed by the gen 1.</a:t>
            </a:r>
            <a:endParaRPr sz="1200">
              <a:solidFill>
                <a:schemeClr val="dk1"/>
              </a:solidFill>
            </a:endParaRPr>
          </a:p>
          <a:p>
            <a:pPr indent="-342900" lvl="0" marL="457200" rtl="0" algn="l">
              <a:lnSpc>
                <a:spcPct val="115000"/>
              </a:lnSpc>
              <a:spcBef>
                <a:spcPts val="0"/>
              </a:spcBef>
              <a:spcAft>
                <a:spcPts val="0"/>
              </a:spcAft>
              <a:buClr>
                <a:schemeClr val="dk1"/>
              </a:buClr>
              <a:buSzPts val="1800"/>
              <a:buChar char="●"/>
            </a:pPr>
            <a:r>
              <a:rPr lang="en" u="sng">
                <a:solidFill>
                  <a:schemeClr val="hlink"/>
                </a:solidFill>
                <a:hlinkClick r:id="rId4"/>
              </a:rPr>
              <a:t>ElecFreaks Micro:bit Starter kit</a:t>
            </a:r>
            <a:r>
              <a:rPr lang="en">
                <a:solidFill>
                  <a:schemeClr val="dk1"/>
                </a:solidFill>
              </a:rPr>
              <a:t> with breadboard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Batteries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Access to the internet to code on </a:t>
            </a:r>
            <a:r>
              <a:rPr lang="en" u="sng">
                <a:solidFill>
                  <a:schemeClr val="accent5"/>
                </a:solidFill>
                <a:hlinkClick r:id="rId5">
                  <a:extLst>
                    <a:ext uri="{A12FA001-AC4F-418D-AE19-62706E023703}">
                      <ahyp:hlinkClr val="tx"/>
                    </a:ext>
                  </a:extLst>
                </a:hlinkClick>
              </a:rPr>
              <a:t>https://makecode.microbit.org/</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Optional ability to see dashboards of various vehicles </a:t>
            </a:r>
            <a:r>
              <a:rPr lang="en" sz="1300">
                <a:solidFill>
                  <a:schemeClr val="dk1"/>
                </a:solidFill>
              </a:rPr>
              <a:t>(electric vs gas, luxury vs economical vehicles, this could be done via video or a walk in the parking lot at school perhaps, or set up a viewing with staff)</a:t>
            </a:r>
            <a:endParaRPr sz="1300">
              <a:solidFill>
                <a:schemeClr val="dk1"/>
              </a:solidFill>
            </a:endParaRPr>
          </a:p>
        </p:txBody>
      </p:sp>
      <p:pic>
        <p:nvPicPr>
          <p:cNvPr descr="The photos lays out all the parts that are inside the microbit starter kit." id="226" name="Google Shape;226;g257ba236414_0_311" title="Starter Kit for the Microbit"/>
          <p:cNvPicPr preferRelativeResize="0"/>
          <p:nvPr/>
        </p:nvPicPr>
        <p:blipFill>
          <a:blip r:embed="rId6">
            <a:alphaModFix/>
          </a:blip>
          <a:stretch>
            <a:fillRect/>
          </a:stretch>
        </p:blipFill>
        <p:spPr>
          <a:xfrm>
            <a:off x="5716800" y="1010550"/>
            <a:ext cx="3122400" cy="3122400"/>
          </a:xfrm>
          <a:prstGeom prst="rect">
            <a:avLst/>
          </a:prstGeom>
          <a:noFill/>
          <a:ln>
            <a:noFill/>
          </a:ln>
          <a:effectLst>
            <a:outerShdw blurRad="185738" rotWithShape="0" algn="bl" dir="3960000" dist="161925">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g257ba236414_0_3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Safety Concerns (including PPE if required)</a:t>
            </a:r>
            <a:endParaRPr/>
          </a:p>
        </p:txBody>
      </p:sp>
      <p:sp>
        <p:nvSpPr>
          <p:cNvPr id="232" name="Google Shape;232;g257ba236414_0_314"/>
          <p:cNvSpPr txBox="1"/>
          <p:nvPr>
            <p:ph idx="1" type="body"/>
          </p:nvPr>
        </p:nvSpPr>
        <p:spPr>
          <a:xfrm>
            <a:off x="311700" y="1152475"/>
            <a:ext cx="46305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Safety glasses are suggested.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No food or liquids should be near the micro:bit and breadboard.</a:t>
            </a:r>
            <a:endParaRPr>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pic>
        <p:nvPicPr>
          <p:cNvPr descr="General glasses" id="233" name="Google Shape;233;g257ba236414_0_314" title="Photo of safety Eye glasses"/>
          <p:cNvPicPr preferRelativeResize="0"/>
          <p:nvPr/>
        </p:nvPicPr>
        <p:blipFill>
          <a:blip r:embed="rId4">
            <a:alphaModFix/>
          </a:blip>
          <a:stretch>
            <a:fillRect/>
          </a:stretch>
        </p:blipFill>
        <p:spPr>
          <a:xfrm>
            <a:off x="5094600" y="1170125"/>
            <a:ext cx="3177900" cy="3177900"/>
          </a:xfrm>
          <a:prstGeom prst="ellipse">
            <a:avLst/>
          </a:prstGeom>
          <a:noFill/>
          <a:ln>
            <a:noFill/>
          </a:ln>
          <a:effectLst>
            <a:outerShdw blurRad="171450" rotWithShape="0" algn="bl" dir="2820000" dist="161925">
              <a:srgbClr val="000000">
                <a:alpha val="51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sp>
        <p:nvSpPr>
          <p:cNvPr id="238" name="Google Shape;238;g257ba236414_0_3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Assessment and Evaluation</a:t>
            </a:r>
            <a:endParaRPr/>
          </a:p>
        </p:txBody>
      </p:sp>
      <p:sp>
        <p:nvSpPr>
          <p:cNvPr id="239" name="Google Shape;239;g257ba236414_0_3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End goal is for students to be able to program a minimum of 3 functions on the microbit that have a narrative that connects the automotive industry to the sustainable goals of #9 industry, innovation and infrastructure and #11 Sustainable cities and communities. This would be to show their understanding of what is already in existence in the electric automobile sector.</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Higher level students can seek to provide innovative solutions to problems that are connected to the sustainable goals as well as have 4 functions working simultaneously with the micro:bit.</a:t>
            </a:r>
            <a:endParaRPr>
              <a:solidFill>
                <a:schemeClr val="dk1"/>
              </a:solidFill>
            </a:endParaRPr>
          </a:p>
          <a:p>
            <a:pPr indent="0" lvl="0" marL="0" rtl="0" algn="l">
              <a:lnSpc>
                <a:spcPct val="115000"/>
              </a:lnSpc>
              <a:spcBef>
                <a:spcPts val="1200"/>
              </a:spcBef>
              <a:spcAft>
                <a:spcPts val="1200"/>
              </a:spcAft>
              <a:buSzPts val="1800"/>
              <a:buNone/>
            </a:pPr>
            <a:r>
              <a:rPr lang="en">
                <a:solidFill>
                  <a:schemeClr val="dk1"/>
                </a:solidFill>
              </a:rPr>
              <a:t>See RUBRIC for more details.</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