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
  </p:notesMasterIdLst>
  <p:handoutMasterIdLst>
    <p:handoutMasterId r:id="rId16"/>
  </p:handoutMasterIdLst>
  <p:sldIdLst>
    <p:sldId id="256" r:id="rId5"/>
    <p:sldId id="257" r:id="rId6"/>
    <p:sldId id="264" r:id="rId7"/>
    <p:sldId id="262"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Animation History &amp; Career Opportunities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Animation Principals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Creating Characters &amp; Backgrounds </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Stop Motion </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a Stop Motion Video</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hemeClr val="accent2"/>
          </a:lnRef>
          <a:fillRef idx="3">
            <a:schemeClr val="accent2"/>
          </a:fillRef>
          <a:effectRef idx="3">
            <a:schemeClr val="accent2"/>
          </a:effectRef>
          <a:fontRef idx="minor">
            <a:schemeClr val="lt1"/>
          </a:fontRef>
        </dgm:style>
      </dgm:prSet>
      <dgm:spPr>
        <a:prstGeom prst="rect">
          <a:avLst/>
        </a:prstGeom>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Animation History &amp; Career Opportunities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Animation Principals</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Creating Characters &amp; Backgrounds </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Stop Motion </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a Stop Motion Video</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deZsV6nIoY" TargetMode="External"/><Relationship Id="rId7" Type="http://schemas.openxmlformats.org/officeDocument/2006/relationships/image" Target="../media/image14.sv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s://www.youtube.com/watch?v=QRhTOB-u2kA" TargetMode="External"/><Relationship Id="rId4" Type="http://schemas.openxmlformats.org/officeDocument/2006/relationships/hyperlink" Target="https://www.youtube.com/watch?v=JiBzfDlbg-M"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WbE9WnieJ0" TargetMode="Externa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nfb.ca/animation/" TargetMode="Externa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ontariocolleges.ca/en/programs/arts-and-culture/animation" TargetMode="External"/><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hyperlink" Target="https://www.youtube.com/watch?v=5EIfIF_9ar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873612" y="1676409"/>
            <a:ext cx="3924000" cy="2436592"/>
          </a:xfrm>
        </p:spPr>
        <p:txBody>
          <a:bodyPr/>
          <a:lstStyle/>
          <a:p>
            <a:pPr algn="ctr"/>
            <a:r>
              <a:rPr lang="en-US" dirty="0"/>
              <a:t>Animation</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1</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31" name="Picture Placeholder 30" descr="A picture containing toy, small, table, sitting&#10;&#10;Description automatically generated">
            <a:extLst>
              <a:ext uri="{FF2B5EF4-FFF2-40B4-BE49-F238E27FC236}">
                <a16:creationId xmlns:a16="http://schemas.microsoft.com/office/drawing/2014/main" id="{763D6ECE-507A-45BC-A52E-323EE030B7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424" r="642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18AE2CF-6607-4DFB-983B-42E93FA4359A}"/>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9390" b="9390"/>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Career Options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457200" lvl="1" indent="0">
              <a:buNone/>
            </a:pPr>
            <a:endParaRPr lang="en-US" sz="1400" noProof="1"/>
          </a:p>
          <a:p>
            <a:pPr marL="0" indent="0">
              <a:buNone/>
            </a:pPr>
            <a:r>
              <a:rPr lang="en-US" noProof="1"/>
              <a:t>Watch &amp; Learn: Career</a:t>
            </a:r>
          </a:p>
          <a:p>
            <a:r>
              <a:rPr lang="en-US" noProof="1">
                <a:hlinkClick r:id="rId3"/>
              </a:rPr>
              <a:t>Building a Portfolio &amp; Getting A Job</a:t>
            </a:r>
            <a:endParaRPr lang="en-US" noProof="1"/>
          </a:p>
          <a:p>
            <a:pPr marL="0" indent="0">
              <a:buNone/>
            </a:pPr>
            <a:r>
              <a:rPr lang="en-US" noProof="1"/>
              <a:t>Watch &amp; Learn: Portfolio</a:t>
            </a:r>
          </a:p>
          <a:p>
            <a:r>
              <a:rPr lang="en-US" noProof="1">
                <a:hlinkClick r:id="rId4"/>
              </a:rPr>
              <a:t>Accepted Sheridan Animation Portfolio 2019</a:t>
            </a:r>
            <a:endParaRPr lang="en-US" noProof="1"/>
          </a:p>
          <a:p>
            <a:pPr marL="0" indent="0">
              <a:buNone/>
            </a:pPr>
            <a:r>
              <a:rPr lang="en-US" noProof="1"/>
              <a:t>Watch &amp; Learn: 2D Animation Reel</a:t>
            </a:r>
          </a:p>
          <a:p>
            <a:r>
              <a:rPr lang="en-US" noProof="1">
                <a:hlinkClick r:id="rId5"/>
              </a:rPr>
              <a:t>Herzing College Toon Boom Harmony</a:t>
            </a:r>
            <a:endParaRPr lang="en-US" noProof="1"/>
          </a:p>
          <a:p>
            <a:pPr marL="914400" lvl="2" indent="0">
              <a:buNone/>
            </a:pPr>
            <a:endParaRPr lang="en-US" noProof="1"/>
          </a:p>
          <a:p>
            <a:pPr marL="914400" lvl="2" indent="0">
              <a:buNone/>
            </a:pPr>
            <a:endParaRPr lang="en-US" noProof="1"/>
          </a:p>
          <a:p>
            <a:pPr marL="914400" lvl="2" indent="0">
              <a:buNone/>
            </a:pPr>
            <a:r>
              <a:rPr lang="en-US" noProof="1"/>
              <a:t>Think About It:  Reflect on the learning in this unit. </a:t>
            </a:r>
            <a:r>
              <a:rPr lang="en-US" sz="1400" noProof="1"/>
              <a:t>(Q1.8)</a:t>
            </a:r>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2A3C1597-37DE-4678-9E23-9E10F38F5D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a:off x="7398344" y="5322675"/>
            <a:ext cx="254544" cy="266991"/>
          </a:xfrm>
          <a:prstGeom prst="rect">
            <a:avLst/>
          </a:prstGeom>
        </p:spPr>
      </p:pic>
    </p:spTree>
    <p:extLst>
      <p:ext uri="{BB962C8B-B14F-4D97-AF65-F5344CB8AC3E}">
        <p14:creationId xmlns:p14="http://schemas.microsoft.com/office/powerpoint/2010/main" val="319727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854389465"/>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hoto, old, different, sitting&#10;&#10;Description automatically generated">
            <a:extLst>
              <a:ext uri="{FF2B5EF4-FFF2-40B4-BE49-F238E27FC236}">
                <a16:creationId xmlns:a16="http://schemas.microsoft.com/office/drawing/2014/main" id="{0F3EA4CE-2D8C-44C9-98FD-C9DCD6ABFD2C}"/>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6916" r="1691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History of Animation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When people think of early animations, they might think of a Disney animation like Bambi or Fantasia.  However, there are numerous animations like Walt Disney, Hayao Miyazaki, Bob </a:t>
            </a:r>
            <a:r>
              <a:rPr lang="en-US" dirty="0" err="1"/>
              <a:t>Clampett</a:t>
            </a:r>
            <a:r>
              <a:rPr lang="en-US" dirty="0"/>
              <a:t>, Winsor </a:t>
            </a:r>
            <a:r>
              <a:rPr lang="en-US" dirty="0" err="1"/>
              <a:t>McCay</a:t>
            </a:r>
            <a:r>
              <a:rPr lang="en-US" dirty="0"/>
              <a:t>, and many others that paved the way for these famous </a:t>
            </a:r>
            <a:r>
              <a:rPr lang="en-US" dirty="0" err="1"/>
              <a:t>creators.In</a:t>
            </a:r>
            <a:r>
              <a:rPr lang="en-US" dirty="0"/>
              <a:t> the first lesson, you will explore early animations and discover career opportunities for animators today.</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726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light, drawing&#10;&#10;Description automatically generated">
            <a:extLst>
              <a:ext uri="{FF2B5EF4-FFF2-40B4-BE49-F238E27FC236}">
                <a16:creationId xmlns:a16="http://schemas.microsoft.com/office/drawing/2014/main" id="{E997435E-D0B4-41D0-8306-C0BAA7CF8DA5}"/>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2884" r="12884"/>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History of Animation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Question: What are some of the first animations ever created</a:t>
            </a:r>
            <a:endParaRPr lang="en-US" noProof="1"/>
          </a:p>
          <a:p>
            <a:r>
              <a:rPr lang="en-US" noProof="1"/>
              <a:t>Answer: J. Stuart Blackton created “The Enchanted Drawing” in the year 1900 this animation the first animated sequence known to be recorded</a:t>
            </a:r>
          </a:p>
          <a:p>
            <a:pPr marL="0" indent="0">
              <a:buNone/>
            </a:pPr>
            <a:r>
              <a:rPr lang="en-US" noProof="1"/>
              <a:t>	Think About it: What are some 	other animations that occurred 	between 1906 and 1915 </a:t>
            </a:r>
            <a:r>
              <a:rPr lang="en-US" sz="1400" noProof="1"/>
              <a:t>(Q1.1)</a:t>
            </a:r>
          </a:p>
          <a:p>
            <a:pPr marL="0" indent="0">
              <a:buNone/>
            </a:pPr>
            <a:r>
              <a:rPr lang="en-US" sz="1400" noProof="1"/>
              <a:t>	</a:t>
            </a:r>
          </a:p>
          <a:p>
            <a:pPr marL="0" indent="0">
              <a:buNone/>
            </a:pPr>
            <a:r>
              <a:rPr lang="en-US" noProof="1"/>
              <a:t>Watch &amp; Learn – Greatest Animators</a:t>
            </a:r>
          </a:p>
          <a:p>
            <a:r>
              <a:rPr lang="en-US" noProof="1">
                <a:hlinkClick r:id="rId3"/>
              </a:rPr>
              <a:t>Top 10 Greatest Animators of All Time</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Idea">
            <a:extLst>
              <a:ext uri="{FF2B5EF4-FFF2-40B4-BE49-F238E27FC236}">
                <a16:creationId xmlns:a16="http://schemas.microsoft.com/office/drawing/2014/main" id="{0791EB2B-C818-4742-8D7A-0451D6F013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266752" y="3734303"/>
            <a:ext cx="254544" cy="266991"/>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ell phone&#10;&#10;Description automatically generated">
            <a:extLst>
              <a:ext uri="{FF2B5EF4-FFF2-40B4-BE49-F238E27FC236}">
                <a16:creationId xmlns:a16="http://schemas.microsoft.com/office/drawing/2014/main" id="{8886965C-3721-4826-BE9A-9967D8946781}"/>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tretch>
            <a:fillRect/>
          </a:stretch>
        </p:blipFill>
        <p:spPr>
          <a:xfrm>
            <a:off x="0" y="-1"/>
            <a:ext cx="6249556"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History of Animation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noProof="1"/>
              <a:t>Canada creators are known worldwide for their contributions to the Art of Animation.  Many of these captivating stories have been archived for current and future generations by the </a:t>
            </a:r>
            <a:r>
              <a:rPr lang="en-US" noProof="1">
                <a:hlinkClick r:id="rId3"/>
              </a:rPr>
              <a:t>National Film Board.</a:t>
            </a:r>
            <a:endParaRPr lang="en-US" noProof="1"/>
          </a:p>
          <a:p>
            <a:endParaRPr lang="en-US" noProof="1"/>
          </a:p>
          <a:p>
            <a:pPr marL="0" indent="0">
              <a:buNone/>
            </a:pPr>
            <a:r>
              <a:rPr lang="en-US" noProof="1"/>
              <a:t>	Think About It: How many 	different types of animations are 	there? </a:t>
            </a:r>
            <a:r>
              <a:rPr lang="en-US" sz="1400" noProof="1"/>
              <a:t>(Q1.2)</a:t>
            </a:r>
          </a:p>
          <a:p>
            <a:pPr marL="0" indent="0">
              <a:buNone/>
            </a:pPr>
            <a:endParaRPr lang="en-US" sz="1400" noProof="1"/>
          </a:p>
          <a:p>
            <a:pPr marL="0" indent="0">
              <a:buNone/>
            </a:pPr>
            <a:r>
              <a:rPr lang="en-US" noProof="1"/>
              <a:t>	Think About It: What contributions 	have Canadians made in the field 	of Animation </a:t>
            </a:r>
            <a:r>
              <a:rPr lang="en-US" sz="1400" noProof="1"/>
              <a:t>(Q1.3)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Idea">
            <a:extLst>
              <a:ext uri="{FF2B5EF4-FFF2-40B4-BE49-F238E27FC236}">
                <a16:creationId xmlns:a16="http://schemas.microsoft.com/office/drawing/2014/main" id="{0791EB2B-C818-4742-8D7A-0451D6F013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266752" y="3734303"/>
            <a:ext cx="254544" cy="266991"/>
          </a:xfrm>
          <a:prstGeom prst="rect">
            <a:avLst/>
          </a:prstGeom>
        </p:spPr>
      </p:pic>
      <p:pic>
        <p:nvPicPr>
          <p:cNvPr id="9" name="Graphic 8" descr="Idea">
            <a:extLst>
              <a:ext uri="{FF2B5EF4-FFF2-40B4-BE49-F238E27FC236}">
                <a16:creationId xmlns:a16="http://schemas.microsoft.com/office/drawing/2014/main" id="{63D33A38-7F3A-4317-8126-BD8C87534E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7266752" y="5067234"/>
            <a:ext cx="254544" cy="266991"/>
          </a:xfrm>
          <a:prstGeom prst="rect">
            <a:avLst/>
          </a:prstGeom>
        </p:spPr>
      </p:pic>
    </p:spTree>
    <p:extLst>
      <p:ext uri="{BB962C8B-B14F-4D97-AF65-F5344CB8AC3E}">
        <p14:creationId xmlns:p14="http://schemas.microsoft.com/office/powerpoint/2010/main" val="334556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tanding in a room&#10;&#10;Description automatically generated">
            <a:extLst>
              <a:ext uri="{FF2B5EF4-FFF2-40B4-BE49-F238E27FC236}">
                <a16:creationId xmlns:a16="http://schemas.microsoft.com/office/drawing/2014/main" id="{62E532B5-A2A5-412E-8811-332574094821}"/>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9866" r="1986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Post Secondary</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noProof="1"/>
              <a:t>In Ontario, students have a wide variety of Post Secondary options. For some, an  Animation program is one of the most exciting programs available for students who want to showcase their creativity. Although it is possible to develop skills in Animation in other ways, the post-secondary option provides students with direct access to employers and a wide variety of networking opportunities.</a:t>
            </a:r>
          </a:p>
          <a:p>
            <a:pPr marL="0" indent="0">
              <a:buNone/>
            </a:pPr>
            <a:r>
              <a:rPr lang="en-US" noProof="1"/>
              <a:t>	Read &amp; Learn: Ontario Colleges</a:t>
            </a:r>
          </a:p>
          <a:p>
            <a:pPr marL="0" indent="0">
              <a:buNone/>
            </a:pPr>
            <a:r>
              <a:rPr lang="en-US" noProof="1"/>
              <a:t>	</a:t>
            </a:r>
            <a:r>
              <a:rPr lang="en-US" noProof="1">
                <a:hlinkClick r:id="rId3"/>
              </a:rPr>
              <a:t>Ontariocolleges.ca</a:t>
            </a:r>
            <a:endParaRPr lang="en-US" noProof="1"/>
          </a:p>
          <a:p>
            <a:pPr marL="0" indent="0">
              <a:buNone/>
            </a:pPr>
            <a:r>
              <a:rPr lang="en-US" sz="1400" noProof="1"/>
              <a:t>	</a:t>
            </a:r>
            <a:r>
              <a:rPr lang="en-US" noProof="1"/>
              <a:t>Watch &amp; Learn: College Animation </a:t>
            </a:r>
          </a:p>
          <a:p>
            <a:pPr marL="0" indent="0">
              <a:buNone/>
            </a:pPr>
            <a:r>
              <a:rPr lang="en-US" noProof="1"/>
              <a:t>	</a:t>
            </a:r>
            <a:r>
              <a:rPr lang="en-US" noProof="1">
                <a:solidFill>
                  <a:srgbClr val="0070C0"/>
                </a:solidFill>
                <a:hlinkClick r:id="rId4"/>
              </a:rPr>
              <a:t>Student Showcase Algonquin</a:t>
            </a:r>
            <a:endParaRPr lang="en-US" noProof="1">
              <a:solidFill>
                <a:srgbClr val="0070C0"/>
              </a:solidFill>
            </a:endParaRPr>
          </a:p>
          <a:p>
            <a:pPr marL="0" indent="0">
              <a:buNone/>
            </a:pPr>
            <a:r>
              <a:rPr lang="en-US" sz="1400" noProof="1"/>
              <a: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076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looking at a computer&#10;&#10;Description automatically generated">
            <a:extLst>
              <a:ext uri="{FF2B5EF4-FFF2-40B4-BE49-F238E27FC236}">
                <a16:creationId xmlns:a16="http://schemas.microsoft.com/office/drawing/2014/main" id="{BD896992-B3CD-4535-B107-FC59D3E72C13}"/>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97379" cy="6712693"/>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Post Secondary</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As you learned, there are a wide variety of learning opportunities for those who are interested in the field of animation.  </a:t>
            </a:r>
          </a:p>
          <a:p>
            <a:pPr marL="457200" lvl="1" indent="0">
              <a:buNone/>
            </a:pPr>
            <a:r>
              <a:rPr lang="en-US" noProof="1"/>
              <a:t> 	Think About It: What are some of the 	courses that you read about that 	might interest you?	 </a:t>
            </a:r>
            <a:r>
              <a:rPr lang="en-US" sz="1400" noProof="1"/>
              <a:t>(Q 1.4)</a:t>
            </a:r>
          </a:p>
          <a:p>
            <a:pPr marL="457200" lvl="1" indent="0">
              <a:buNone/>
            </a:pPr>
            <a:endParaRPr lang="en-US" sz="1400" noProof="1"/>
          </a:p>
          <a:p>
            <a:r>
              <a:rPr lang="en-US" noProof="1"/>
              <a:t>Post Secondary institutions have requirements for entry into specific programs, knowing about them in advance can give you a head start.</a:t>
            </a:r>
          </a:p>
          <a:p>
            <a:pPr marL="457200" lvl="1" indent="0">
              <a:buNone/>
            </a:pPr>
            <a:r>
              <a:rPr lang="en-US" noProof="1"/>
              <a:t> 	Think About It: What knowledge and 	skills are needed to get into Post 	Secondary School?	 </a:t>
            </a:r>
            <a:r>
              <a:rPr lang="en-US" sz="1400" noProof="1"/>
              <a:t>(Q 1.5)</a:t>
            </a:r>
          </a:p>
          <a:p>
            <a:pPr marL="457200" lvl="1" indent="0">
              <a:buNone/>
            </a:pPr>
            <a:endParaRPr lang="en-US" sz="14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dea">
            <a:extLst>
              <a:ext uri="{FF2B5EF4-FFF2-40B4-BE49-F238E27FC236}">
                <a16:creationId xmlns:a16="http://schemas.microsoft.com/office/drawing/2014/main" id="{690ECAA8-6150-45F3-ACAF-BE7F03A0A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294984" y="2755888"/>
            <a:ext cx="254544" cy="266991"/>
          </a:xfrm>
          <a:prstGeom prst="rect">
            <a:avLst/>
          </a:prstGeom>
        </p:spPr>
      </p:pic>
      <p:pic>
        <p:nvPicPr>
          <p:cNvPr id="18" name="Graphic 17" descr="Idea">
            <a:extLst>
              <a:ext uri="{FF2B5EF4-FFF2-40B4-BE49-F238E27FC236}">
                <a16:creationId xmlns:a16="http://schemas.microsoft.com/office/drawing/2014/main" id="{4471CCF9-34B8-49CA-9B17-E70E3C074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294984" y="5019892"/>
            <a:ext cx="254544" cy="266991"/>
          </a:xfrm>
          <a:prstGeom prst="rect">
            <a:avLst/>
          </a:prstGeom>
        </p:spPr>
      </p:pic>
    </p:spTree>
    <p:extLst>
      <p:ext uri="{BB962C8B-B14F-4D97-AF65-F5344CB8AC3E}">
        <p14:creationId xmlns:p14="http://schemas.microsoft.com/office/powerpoint/2010/main" val="61235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people looking at the camera&#10;&#10;Description automatically generated">
            <a:extLst>
              <a:ext uri="{FF2B5EF4-FFF2-40B4-BE49-F238E27FC236}">
                <a16:creationId xmlns:a16="http://schemas.microsoft.com/office/drawing/2014/main" id="{E6CD1F85-FE4E-405B-9A37-5A0B8C208AD0}"/>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7619" r="1761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Career Options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pPr marL="457200" lvl="1" indent="0">
              <a:buNone/>
            </a:pPr>
            <a:endParaRPr lang="en-US" sz="1400" noProof="1"/>
          </a:p>
          <a:p>
            <a:r>
              <a:rPr lang="en-US" noProof="1"/>
              <a:t>Plentiful opportunities abound in Ontario, and the rest of Canada, in the field of animation.  Advancements in technology, high-quality post-secondary institutions, and a robust Canadian talent pool have created a high demand for content and content creators. </a:t>
            </a:r>
          </a:p>
          <a:p>
            <a:r>
              <a:rPr lang="en-US" noProof="1"/>
              <a:t>For interested individuals, there are many areas to choose from Film Industry, CGI, TV, Mobile, etc.</a:t>
            </a:r>
          </a:p>
          <a:p>
            <a:pPr marL="0" indent="0">
              <a:buNone/>
            </a:pPr>
            <a:endParaRPr lang="en-US" noProof="1"/>
          </a:p>
          <a:p>
            <a:pPr marL="914400" lvl="2" indent="0">
              <a:buNone/>
            </a:pPr>
            <a:r>
              <a:rPr lang="en-US" noProof="1"/>
              <a:t>Think About It: Ontario has seen substantial investments in this sector, cities like Toronto and Ottawa are actively recruiting new talent. </a:t>
            </a:r>
            <a:r>
              <a:rPr lang="en-US" sz="1400" noProof="1"/>
              <a:t>(Q1.6)</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Idea">
            <a:extLst>
              <a:ext uri="{FF2B5EF4-FFF2-40B4-BE49-F238E27FC236}">
                <a16:creationId xmlns:a16="http://schemas.microsoft.com/office/drawing/2014/main" id="{4471CCF9-34B8-49CA-9B17-E70E3C074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389955" y="5145641"/>
            <a:ext cx="254544" cy="266991"/>
          </a:xfrm>
          <a:prstGeom prst="rect">
            <a:avLst/>
          </a:prstGeom>
        </p:spPr>
      </p:pic>
    </p:spTree>
    <p:extLst>
      <p:ext uri="{BB962C8B-B14F-4D97-AF65-F5344CB8AC3E}">
        <p14:creationId xmlns:p14="http://schemas.microsoft.com/office/powerpoint/2010/main" val="342405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10;&#10;Description automatically generated">
            <a:extLst>
              <a:ext uri="{FF2B5EF4-FFF2-40B4-BE49-F238E27FC236}">
                <a16:creationId xmlns:a16="http://schemas.microsoft.com/office/drawing/2014/main" id="{159A1400-6ED7-4757-B149-0E8E75B04A19}"/>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Career Options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457200" lvl="1" indent="0">
              <a:buNone/>
            </a:pPr>
            <a:endParaRPr lang="en-US" sz="1400" noProof="1"/>
          </a:p>
          <a:p>
            <a:r>
              <a:rPr lang="en-US" noProof="1"/>
              <a:t>There are many different career paths for professional animators.  They can include jobs like storyboarder, rigger, sound effects, etc.</a:t>
            </a:r>
          </a:p>
          <a:p>
            <a:r>
              <a:rPr lang="en-US" noProof="1"/>
              <a:t>Typically individuals starting in the animation field will be offered entry-level jobs, these jobs provide countless opportunities for networking and advancement.</a:t>
            </a:r>
          </a:p>
          <a:p>
            <a:endParaRPr lang="en-US" noProof="1"/>
          </a:p>
          <a:p>
            <a:pPr marL="914400" lvl="2" indent="0">
              <a:buNone/>
            </a:pPr>
            <a:r>
              <a:rPr lang="en-US" noProof="1"/>
              <a:t>Think About It: What are some entry level positions that are available (Q1.7)</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31569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Idea">
            <a:extLst>
              <a:ext uri="{FF2B5EF4-FFF2-40B4-BE49-F238E27FC236}">
                <a16:creationId xmlns:a16="http://schemas.microsoft.com/office/drawing/2014/main" id="{4471CCF9-34B8-49CA-9B17-E70E3C074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299069" y="5255563"/>
            <a:ext cx="254544" cy="266991"/>
          </a:xfrm>
          <a:prstGeom prst="rect">
            <a:avLst/>
          </a:prstGeom>
        </p:spPr>
      </p:pic>
    </p:spTree>
    <p:extLst>
      <p:ext uri="{BB962C8B-B14F-4D97-AF65-F5344CB8AC3E}">
        <p14:creationId xmlns:p14="http://schemas.microsoft.com/office/powerpoint/2010/main" val="345152683"/>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2.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776</Words>
  <Application>Microsoft Office PowerPoint</Application>
  <PresentationFormat>Widescreen</PresentationFormat>
  <Paragraphs>101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Animation</vt:lpstr>
      <vt:lpstr>Activities and Assignment</vt:lpstr>
      <vt:lpstr>History of Animation</vt:lpstr>
      <vt:lpstr>History of Animation</vt:lpstr>
      <vt:lpstr>History of Animation</vt:lpstr>
      <vt:lpstr>Post Secondary</vt:lpstr>
      <vt:lpstr>Post Secondary</vt:lpstr>
      <vt:lpstr>Career Options</vt:lpstr>
      <vt:lpstr>Career Options</vt:lpstr>
      <vt:lpstr>Career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