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enturyGothic-bold.fntdata"/><Relationship Id="rId10" Type="http://schemas.openxmlformats.org/officeDocument/2006/relationships/slide" Target="slides/slide4.xml"/><Relationship Id="rId32" Type="http://schemas.openxmlformats.org/officeDocument/2006/relationships/font" Target="fonts/CenturyGothic-regular.fntdata"/><Relationship Id="rId13" Type="http://schemas.openxmlformats.org/officeDocument/2006/relationships/slide" Target="slides/slide7.xml"/><Relationship Id="rId35" Type="http://schemas.openxmlformats.org/officeDocument/2006/relationships/font" Target="fonts/CenturyGothic-boldItalic.fntdata"/><Relationship Id="rId12" Type="http://schemas.openxmlformats.org/officeDocument/2006/relationships/slide" Target="slides/slide6.xml"/><Relationship Id="rId34" Type="http://schemas.openxmlformats.org/officeDocument/2006/relationships/font" Target="fonts/CenturyGothic-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qgV5TyZR9a4SjJUVyAIoyNYap_mNMlHGg6eZOwa0kk/edit" TargetMode="External"/><Relationship Id="rId3" Type="http://schemas.openxmlformats.org/officeDocument/2006/relationships/hyperlink" Target="https://www.cbc.ca/player/play/2054967875869"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26ac863bcb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226ac863bcb_0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22a470cc9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22a470cc9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22a470cc97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22a470cc97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22a470cc97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22a470cc97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22a470cc9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22a470cc9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22a470cc97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22a470cc9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4e29e1323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4e29e1323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See HANDOUT 3c. Future-Proof Your Career With Transferable Skills: </a:t>
            </a:r>
            <a:r>
              <a:rPr lang="en" u="sng">
                <a:solidFill>
                  <a:schemeClr val="hlink"/>
                </a:solidFill>
                <a:hlinkClick r:id="rId2"/>
              </a:rPr>
              <a:t>https://docs.google.com/document/d/1RqgV5TyZR9a4SjJUVyAIoyNYap_mNMlHGg6eZOwa0kk/edit</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b="1" lang="en" sz="1200">
                <a:solidFill>
                  <a:srgbClr val="374151"/>
                </a:solidFill>
              </a:rPr>
              <a:t>C</a:t>
            </a:r>
            <a:r>
              <a:rPr b="1" lang="en" sz="1200">
                <a:solidFill>
                  <a:srgbClr val="374151"/>
                </a:solidFill>
              </a:rPr>
              <a:t>ollaboration - Auto Industry Example (</a:t>
            </a:r>
            <a:r>
              <a:rPr b="1" lang="en" sz="1200" u="sng">
                <a:solidFill>
                  <a:srgbClr val="1155CC"/>
                </a:solidFill>
                <a:hlinkClick r:id="rId3">
                  <a:extLst>
                    <a:ext uri="{A12FA001-AC4F-418D-AE19-62706E023703}">
                      <ahyp:hlinkClr val="tx"/>
                    </a:ext>
                  </a:extLst>
                </a:hlinkClick>
              </a:rPr>
              <a:t>https://www.cbc.ca/player/play/2054967875869</a:t>
            </a:r>
            <a:r>
              <a:rPr b="1" lang="en" sz="1200">
                <a:solidFill>
                  <a:srgbClr val="374151"/>
                </a:solidFill>
              </a:rPr>
              <a:t>)</a:t>
            </a:r>
            <a:endParaRPr b="1" sz="1200">
              <a:solidFill>
                <a:srgbClr val="37415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1ebfa16cbd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1ebfa16cbd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22a470cc9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22a470cc9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4376aa56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4376aa56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23c7be21c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23c7be21c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26ac863bcb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226ac863bcb_0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4d84230f7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4d84230f7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See HANDOUT 3c. Soft Skills in the Automotive Industry: https://docs.google.com/document/d/1_4EQu8kL7DEshjvWEYKPXvwrPyBWoG_kCq-w7rg7E_c/edit?usp=share_link</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1ebfa16cb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1ebfa16cb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4e29e1323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4e29e1323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26ac863bc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26ac863bc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26ac863bc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26ac863bc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26ac863bc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26ac863bc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22a470cc9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22a470cc9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22a470cc9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22a470cc9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See HANDOUT 3c. Future-Proof Your Career With Transferable Skills: https://docs.google.com/document/d/1RqgV5TyZR9a4SjJUVyAIoyNYap_mNMlHGg6eZOwa0kk/edit#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22a470cc9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22a470cc9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22a470cc9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22a470cc9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22a470cc9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22a470cc9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22a470cc9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22a470cc9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22a470cc97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22a470cc9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0" name="Google Shape;60;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61" name="Google Shape;6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hyperlink" Target="http://www.youtube.com/watch?v=dZrDsI3oSJc" TargetMode="External"/><Relationship Id="rId7"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hyperlink" Target="http://www.youtube.com/watch?v=7TD398YNaHs" TargetMode="External"/><Relationship Id="rId7"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hyperlink" Target="http://www.youtube.com/watch?v=MQluystHU9c" TargetMode="External"/><Relationship Id="rId7"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hyperlink" Target="http://www.youtube.com/watch?v=6wQvDhyE8xg" TargetMode="External"/><Relationship Id="rId7"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hyperlink" Target="http://drive.google.com/file/d/1vm0FCXVnBVQevqHjfCBxQtXUVV579VDi/view" TargetMode="External"/><Relationship Id="rId7"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hyperlink" Target="https://drive.google.com/file/d/1frYZibidDnpVSeJuZjCQ4AB7N7wABUh_/view?resourcekey" TargetMode="External"/><Relationship Id="rId6" Type="http://schemas.openxmlformats.org/officeDocument/2006/relationships/image" Target="../media/image17.png"/><Relationship Id="rId7" Type="http://schemas.openxmlformats.org/officeDocument/2006/relationships/hyperlink" Target="http://drive.google.com/file/d/1frYZibidDnpVSeJuZjCQ4AB7N7wABUh_/view" TargetMode="External"/><Relationship Id="rId8"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hyperlink" Target="https://mobile-app.skillscompetencescanada.com/questions.php?l=e&amp;o=y" TargetMode="External"/><Relationship Id="rId6" Type="http://schemas.openxmlformats.org/officeDocument/2006/relationships/image" Target="../media/image17.png"/><Relationship Id="rId7" Type="http://schemas.openxmlformats.org/officeDocument/2006/relationships/hyperlink" Target="http://drive.google.com/file/d/1AIfCEdQTsMxJNc2r0GPjMevoZIKX2Twi/view" TargetMode="External"/><Relationship Id="rId8"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22.jpg"/><Relationship Id="rId7" Type="http://schemas.openxmlformats.org/officeDocument/2006/relationships/hyperlink" Target="http://drive.google.com/file/d/1W7IIq9MlYKBoSzZlvvrv5lv2lYGchB5T/view" TargetMode="External"/><Relationship Id="rId8"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hyperlink" Target="http://drive.google.com/file/d/1-6FhvF6oxq-V3-vgiQStyG1UXULZ1WAp/view" TargetMode="External"/><Relationship Id="rId7"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2.png"/><Relationship Id="rId7"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hyperlink" Target="https://ovin-navigator.ca/labour-market-insights/lmi-data/" TargetMode="External"/><Relationship Id="rId6" Type="http://schemas.openxmlformats.org/officeDocument/2006/relationships/hyperlink" Target="https://ovin-navigator.ca/labour-market-insights/lmi-data/" TargetMode="External"/><Relationship Id="rId7" Type="http://schemas.openxmlformats.org/officeDocument/2006/relationships/image" Target="../media/image17.png"/><Relationship Id="rId8"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hyperlink" Target="https://mobile-app.skillscompetencescanada.com/index.php?l=e&amp;o=y" TargetMode="External"/><Relationship Id="rId9" Type="http://schemas.openxmlformats.org/officeDocument/2006/relationships/image" Target="../media/image7.png"/><Relationship Id="rId5" Type="http://schemas.openxmlformats.org/officeDocument/2006/relationships/hyperlink" Target="https://mobile-app.skillscompetencescanada.com/index.php?l=e&amp;o=y" TargetMode="External"/><Relationship Id="rId6" Type="http://schemas.openxmlformats.org/officeDocument/2006/relationships/hyperlink" Target="https://mobile-app.skillscompetencescanada.com/index.php?l=e&amp;o=y" TargetMode="External"/><Relationship Id="rId7" Type="http://schemas.openxmlformats.org/officeDocument/2006/relationships/image" Target="../media/image17.png"/><Relationship Id="rId8"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hyperlink" Target="https://www.canada.ca/en/services/jobs/training/initiatives/skills-success/tools.html?category=Individual&amp;type=Training" TargetMode="External"/><Relationship Id="rId6" Type="http://schemas.openxmlformats.org/officeDocument/2006/relationships/image" Target="../media/image17.png"/><Relationship Id="rId7"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hyperlink" Target="https://ovin-navigator.ca/skills-career-pathway/career-pathways/teens-select-segment-of-the-sector/" TargetMode="External"/><Relationship Id="rId6" Type="http://schemas.openxmlformats.org/officeDocument/2006/relationships/image" Target="../media/image17.png"/><Relationship Id="rId7"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hyperlink" Target="https://www.canada.ca/en/services/jobs/training/initiatives/skills-success.html" TargetMode="External"/><Relationship Id="rId7" Type="http://schemas.openxmlformats.org/officeDocument/2006/relationships/hyperlink" Target="http://www.youtube.com/watch?v=tB2fyZETmpM" TargetMode="External"/><Relationship Id="rId8"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hyperlink" Target="http://www.youtube.com/watch?v=MB4Vc_xY360" TargetMode="External"/><Relationship Id="rId7"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hyperlink" Target="http://www.youtube.com/watch?v=wlnQudMe1C4" TargetMode="External"/><Relationship Id="rId7"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hyperlink" Target="http://www.youtube.com/watch?v=BmTzVNhSRZ8" TargetMode="External"/><Relationship Id="rId7"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hyperlink" Target="http://www.youtube.com/watch?v=AXMrzQIak3I" TargetMode="External"/><Relationship Id="rId7"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hyperlink" Target="http://www.youtube.com/watch?v=He6yQNNiDl4" TargetMode="External"/><Relationship Id="rId7"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nvSpPr>
        <p:spPr>
          <a:xfrm>
            <a:off x="311700" y="477200"/>
            <a:ext cx="8520600" cy="792600"/>
          </a:xfrm>
          <a:prstGeom prst="rect">
            <a:avLst/>
          </a:prstGeom>
          <a:noFill/>
          <a:ln>
            <a:noFill/>
          </a:ln>
        </p:spPr>
        <p:txBody>
          <a:bodyPr anchorCtr="0" anchor="b" bIns="91425" lIns="91425" spcFirstLastPara="1" rIns="91425" wrap="square" tIns="91425">
            <a:normAutofit lnSpcReduction="20000"/>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rgbClr val="0097A7"/>
                </a:solidFill>
                <a:latin typeface="Century Gothic"/>
                <a:ea typeface="Century Gothic"/>
                <a:cs typeface="Century Gothic"/>
                <a:sym typeface="Century Gothic"/>
              </a:rPr>
              <a:t>Future Forward Careers:</a:t>
            </a:r>
            <a:endParaRPr b="1" i="0" sz="5500" u="none" cap="none" strike="noStrike">
              <a:solidFill>
                <a:srgbClr val="0097A7"/>
              </a:solidFill>
              <a:latin typeface="Century Gothic"/>
              <a:ea typeface="Century Gothic"/>
              <a:cs typeface="Century Gothic"/>
              <a:sym typeface="Century Gothic"/>
            </a:endParaRPr>
          </a:p>
        </p:txBody>
      </p:sp>
      <p:sp>
        <p:nvSpPr>
          <p:cNvPr id="100" name="Google Shape;100;p25"/>
          <p:cNvSpPr txBox="1"/>
          <p:nvPr/>
        </p:nvSpPr>
        <p:spPr>
          <a:xfrm>
            <a:off x="251913" y="1485588"/>
            <a:ext cx="8520600" cy="988200"/>
          </a:xfrm>
          <a:prstGeom prst="rect">
            <a:avLst/>
          </a:prstGeom>
          <a:noFill/>
          <a:ln>
            <a:noFill/>
          </a:ln>
        </p:spPr>
        <p:txBody>
          <a:bodyPr anchorCtr="0" anchor="t" bIns="91425" lIns="91425" spcFirstLastPara="1" rIns="91425" wrap="square" tIns="91425">
            <a:normAutofit/>
          </a:bodyPr>
          <a:lstStyle/>
          <a:p>
            <a:pPr indent="0" lvl="0" marL="0" marR="0" rtl="0" algn="ctr">
              <a:lnSpc>
                <a:spcPct val="80000"/>
              </a:lnSpc>
              <a:spcBef>
                <a:spcPts val="0"/>
              </a:spcBef>
              <a:spcAft>
                <a:spcPts val="0"/>
              </a:spcAft>
              <a:buClr>
                <a:srgbClr val="000000"/>
              </a:buClr>
              <a:buSzPts val="2280"/>
              <a:buFont typeface="Arial"/>
              <a:buNone/>
            </a:pPr>
            <a:r>
              <a:rPr b="1" lang="en" sz="2280">
                <a:solidFill>
                  <a:srgbClr val="595959"/>
                </a:solidFill>
                <a:latin typeface="Century Gothic"/>
                <a:ea typeface="Century Gothic"/>
                <a:cs typeface="Century Gothic"/>
                <a:sym typeface="Century Gothic"/>
              </a:rPr>
              <a:t>Future-Proof Your Career With Transferable Skills</a:t>
            </a:r>
            <a:endParaRPr b="1" i="0" sz="2280" u="none" cap="none" strike="noStrike">
              <a:solidFill>
                <a:srgbClr val="595959"/>
              </a:solidFill>
              <a:latin typeface="Century Gothic"/>
              <a:ea typeface="Century Gothic"/>
              <a:cs typeface="Century Gothic"/>
              <a:sym typeface="Century Gothic"/>
            </a:endParaRPr>
          </a:p>
        </p:txBody>
      </p:sp>
      <p:pic>
        <p:nvPicPr>
          <p:cNvPr id="101" name="Google Shape;101;p25"/>
          <p:cNvPicPr preferRelativeResize="0"/>
          <p:nvPr/>
        </p:nvPicPr>
        <p:blipFill rotWithShape="1">
          <a:blip r:embed="rId3">
            <a:alphaModFix/>
          </a:blip>
          <a:srcRect b="0" l="0" r="0" t="0"/>
          <a:stretch/>
        </p:blipFill>
        <p:spPr>
          <a:xfrm>
            <a:off x="3501875" y="2689575"/>
            <a:ext cx="2020675" cy="1115025"/>
          </a:xfrm>
          <a:prstGeom prst="rect">
            <a:avLst/>
          </a:prstGeom>
          <a:noFill/>
          <a:ln>
            <a:noFill/>
          </a:ln>
        </p:spPr>
      </p:pic>
      <p:pic>
        <p:nvPicPr>
          <p:cNvPr id="102" name="Google Shape;102;p25"/>
          <p:cNvPicPr preferRelativeResize="0"/>
          <p:nvPr/>
        </p:nvPicPr>
        <p:blipFill rotWithShape="1">
          <a:blip r:embed="rId4">
            <a:alphaModFix/>
          </a:blip>
          <a:srcRect b="0" l="0" r="0" t="0"/>
          <a:stretch/>
        </p:blipFill>
        <p:spPr>
          <a:xfrm>
            <a:off x="0" y="4064775"/>
            <a:ext cx="9143999" cy="415422"/>
          </a:xfrm>
          <a:prstGeom prst="rect">
            <a:avLst/>
          </a:prstGeom>
          <a:noFill/>
          <a:ln>
            <a:noFill/>
          </a:ln>
        </p:spPr>
      </p:pic>
      <p:pic>
        <p:nvPicPr>
          <p:cNvPr id="103" name="Google Shape;103;p25"/>
          <p:cNvPicPr preferRelativeResize="0"/>
          <p:nvPr/>
        </p:nvPicPr>
        <p:blipFill rotWithShape="1">
          <a:blip r:embed="rId5">
            <a:alphaModFix/>
          </a:blip>
          <a:srcRect b="0" l="0" r="0" t="0"/>
          <a:stretch/>
        </p:blipFill>
        <p:spPr>
          <a:xfrm>
            <a:off x="8024026" y="4556412"/>
            <a:ext cx="808269" cy="487803"/>
          </a:xfrm>
          <a:prstGeom prst="rect">
            <a:avLst/>
          </a:prstGeom>
          <a:noFill/>
          <a:ln>
            <a:noFill/>
          </a:ln>
        </p:spPr>
      </p:pic>
      <p:pic>
        <p:nvPicPr>
          <p:cNvPr id="104" name="Google Shape;104;p25"/>
          <p:cNvPicPr preferRelativeResize="0"/>
          <p:nvPr/>
        </p:nvPicPr>
        <p:blipFill rotWithShape="1">
          <a:blip r:embed="rId6">
            <a:alphaModFix/>
          </a:blip>
          <a:srcRect b="0" l="0" r="0" t="0"/>
          <a:stretch/>
        </p:blipFill>
        <p:spPr>
          <a:xfrm>
            <a:off x="251929" y="4644650"/>
            <a:ext cx="2035410" cy="415425"/>
          </a:xfrm>
          <a:prstGeom prst="rect">
            <a:avLst/>
          </a:prstGeom>
          <a:noFill/>
          <a:ln>
            <a:noFill/>
          </a:ln>
        </p:spPr>
      </p:pic>
      <p:pic>
        <p:nvPicPr>
          <p:cNvPr id="105" name="Google Shape;105;p25"/>
          <p:cNvPicPr preferRelativeResize="0"/>
          <p:nvPr/>
        </p:nvPicPr>
        <p:blipFill rotWithShape="1">
          <a:blip r:embed="rId7">
            <a:alphaModFix/>
          </a:blip>
          <a:srcRect b="41617" l="0" r="0" t="33941"/>
          <a:stretch/>
        </p:blipFill>
        <p:spPr>
          <a:xfrm>
            <a:off x="3597593" y="4480200"/>
            <a:ext cx="2619556" cy="640224"/>
          </a:xfrm>
          <a:prstGeom prst="rect">
            <a:avLst/>
          </a:prstGeom>
          <a:noFill/>
          <a:ln>
            <a:noFill/>
          </a:ln>
        </p:spPr>
      </p:pic>
      <p:sp>
        <p:nvSpPr>
          <p:cNvPr id="106" name="Google Shape;106;p25"/>
          <p:cNvSpPr txBox="1"/>
          <p:nvPr/>
        </p:nvSpPr>
        <p:spPr>
          <a:xfrm>
            <a:off x="376725" y="3551875"/>
            <a:ext cx="8520600" cy="7926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80000"/>
              </a:lnSpc>
              <a:spcBef>
                <a:spcPts val="0"/>
              </a:spcBef>
              <a:spcAft>
                <a:spcPts val="0"/>
              </a:spcAft>
              <a:buNone/>
            </a:pPr>
            <a:r>
              <a:t/>
            </a:r>
            <a:endParaRPr sz="2280">
              <a:solidFill>
                <a:srgbClr val="595959"/>
              </a:solidFill>
              <a:latin typeface="Century Gothic"/>
              <a:ea typeface="Century Gothic"/>
              <a:cs typeface="Century Gothic"/>
              <a:sym typeface="Century Gothic"/>
            </a:endParaRPr>
          </a:p>
          <a:p>
            <a:pPr indent="0" lvl="0" marL="0" rtl="0" algn="ctr">
              <a:lnSpc>
                <a:spcPct val="80000"/>
              </a:lnSpc>
              <a:spcBef>
                <a:spcPts val="0"/>
              </a:spcBef>
              <a:spcAft>
                <a:spcPts val="0"/>
              </a:spcAft>
              <a:buNone/>
            </a:pPr>
            <a:r>
              <a:rPr lang="en" sz="2280">
                <a:solidFill>
                  <a:srgbClr val="595959"/>
                </a:solidFill>
                <a:latin typeface="Century Gothic"/>
                <a:ea typeface="Century Gothic"/>
                <a:cs typeface="Century Gothic"/>
                <a:sym typeface="Century Gothic"/>
              </a:rPr>
              <a:t>GLC2O - Career Studies</a:t>
            </a:r>
            <a:endParaRPr sz="2280">
              <a:solidFill>
                <a:srgbClr val="595959"/>
              </a:solidFill>
              <a:latin typeface="Century Gothic"/>
              <a:ea typeface="Century Gothic"/>
              <a:cs typeface="Century Gothic"/>
              <a:sym typeface="Century Gothic"/>
            </a:endParaRPr>
          </a:p>
          <a:p>
            <a:pPr indent="0" lvl="0" marL="0" rtl="0" algn="ctr">
              <a:lnSpc>
                <a:spcPct val="80000"/>
              </a:lnSpc>
              <a:spcBef>
                <a:spcPts val="0"/>
              </a:spcBef>
              <a:spcAft>
                <a:spcPts val="0"/>
              </a:spcAft>
              <a:buNone/>
            </a:pPr>
            <a:r>
              <a:t/>
            </a:r>
            <a:endParaRPr b="1" sz="2280">
              <a:solidFill>
                <a:srgbClr val="595959"/>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4"/>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194" name="Google Shape;194;p34"/>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195" name="Google Shape;195;p34"/>
          <p:cNvSpPr txBox="1"/>
          <p:nvPr/>
        </p:nvSpPr>
        <p:spPr>
          <a:xfrm>
            <a:off x="328175" y="484550"/>
            <a:ext cx="8563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Numeracy</a:t>
            </a:r>
            <a:endParaRPr/>
          </a:p>
        </p:txBody>
      </p:sp>
      <p:pic>
        <p:nvPicPr>
          <p:cNvPr id="196" name="Google Shape;196;p34"/>
          <p:cNvPicPr preferRelativeResize="0"/>
          <p:nvPr/>
        </p:nvPicPr>
        <p:blipFill>
          <a:blip r:embed="rId5">
            <a:alphaModFix/>
          </a:blip>
          <a:stretch>
            <a:fillRect/>
          </a:stretch>
        </p:blipFill>
        <p:spPr>
          <a:xfrm>
            <a:off x="0" y="-8"/>
            <a:ext cx="9143999" cy="415417"/>
          </a:xfrm>
          <a:prstGeom prst="rect">
            <a:avLst/>
          </a:prstGeom>
          <a:noFill/>
          <a:ln>
            <a:noFill/>
          </a:ln>
        </p:spPr>
      </p:pic>
      <p:sp>
        <p:nvSpPr>
          <p:cNvPr id="197" name="Google Shape;197;p34"/>
          <p:cNvSpPr txBox="1"/>
          <p:nvPr/>
        </p:nvSpPr>
        <p:spPr>
          <a:xfrm>
            <a:off x="397325" y="1100500"/>
            <a:ext cx="85245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40000"/>
              </a:lnSpc>
              <a:spcBef>
                <a:spcPts val="0"/>
              </a:spcBef>
              <a:spcAft>
                <a:spcPts val="0"/>
              </a:spcAft>
              <a:buClr>
                <a:srgbClr val="50565E"/>
              </a:buClr>
              <a:buSzPts val="1400"/>
              <a:buFont typeface="Century Gothic"/>
              <a:buChar char="-"/>
            </a:pPr>
            <a:r>
              <a:rPr lang="en">
                <a:solidFill>
                  <a:srgbClr val="50565E"/>
                </a:solidFill>
                <a:highlight>
                  <a:srgbClr val="FFFFFF"/>
                </a:highlight>
                <a:latin typeface="Century Gothic"/>
                <a:ea typeface="Century Gothic"/>
                <a:cs typeface="Century Gothic"/>
                <a:sym typeface="Century Gothic"/>
              </a:rPr>
              <a:t>Being able to understand and work with mathematical information.</a:t>
            </a:r>
            <a:endParaRPr>
              <a:solidFill>
                <a:srgbClr val="50565E"/>
              </a:solidFill>
              <a:highlight>
                <a:srgbClr val="FFFFFF"/>
              </a:highlight>
              <a:latin typeface="Century Gothic"/>
              <a:ea typeface="Century Gothic"/>
              <a:cs typeface="Century Gothic"/>
              <a:sym typeface="Century Gothic"/>
            </a:endParaRPr>
          </a:p>
        </p:txBody>
      </p:sp>
      <p:pic>
        <p:nvPicPr>
          <p:cNvPr descr="Narrator:&#10;&#10;We are surrounded by numbers. Every day, we encounter situations where we have to use or make sense of numerical facts and figures.&#10;Numeracy skills give us the tools to pay our bills, make a savings goal for a big purchase or calculate a tip. &#10; &#10;Having strong numeracy skills can also help at work. Being able to work with numbers can help you make change for a customer, count inventory, or calculate the right dose of medication for a patient.  &#10;&#10;As technology advances, more and more jobs will require the ability to work with numbers and math. Skills for Success can help you improve your numeracy skills and give you the tools to succeed at work and in life." id="198" name="Google Shape;198;p34" title="Skills for Success - Numeracy">
            <a:hlinkClick r:id="rId6"/>
          </p:cNvPr>
          <p:cNvPicPr preferRelativeResize="0"/>
          <p:nvPr/>
        </p:nvPicPr>
        <p:blipFill>
          <a:blip r:embed="rId7">
            <a:alphaModFix/>
          </a:blip>
          <a:stretch>
            <a:fillRect/>
          </a:stretch>
        </p:blipFill>
        <p:spPr>
          <a:xfrm>
            <a:off x="1741000" y="1414025"/>
            <a:ext cx="5737547" cy="3227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35"/>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204" name="Google Shape;204;p35"/>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205" name="Google Shape;205;p35"/>
          <p:cNvSpPr txBox="1"/>
          <p:nvPr/>
        </p:nvSpPr>
        <p:spPr>
          <a:xfrm>
            <a:off x="328175" y="484550"/>
            <a:ext cx="8563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Digital</a:t>
            </a:r>
            <a:endParaRPr/>
          </a:p>
        </p:txBody>
      </p:sp>
      <p:pic>
        <p:nvPicPr>
          <p:cNvPr id="206" name="Google Shape;206;p35"/>
          <p:cNvPicPr preferRelativeResize="0"/>
          <p:nvPr/>
        </p:nvPicPr>
        <p:blipFill>
          <a:blip r:embed="rId5">
            <a:alphaModFix/>
          </a:blip>
          <a:stretch>
            <a:fillRect/>
          </a:stretch>
        </p:blipFill>
        <p:spPr>
          <a:xfrm>
            <a:off x="0" y="-8"/>
            <a:ext cx="9143999" cy="415417"/>
          </a:xfrm>
          <a:prstGeom prst="rect">
            <a:avLst/>
          </a:prstGeom>
          <a:noFill/>
          <a:ln>
            <a:noFill/>
          </a:ln>
        </p:spPr>
      </p:pic>
      <p:sp>
        <p:nvSpPr>
          <p:cNvPr id="207" name="Google Shape;207;p35"/>
          <p:cNvSpPr txBox="1"/>
          <p:nvPr/>
        </p:nvSpPr>
        <p:spPr>
          <a:xfrm>
            <a:off x="462875" y="1100500"/>
            <a:ext cx="8563200" cy="702000"/>
          </a:xfrm>
          <a:prstGeom prst="rect">
            <a:avLst/>
          </a:prstGeom>
          <a:noFill/>
          <a:ln>
            <a:noFill/>
          </a:ln>
        </p:spPr>
        <p:txBody>
          <a:bodyPr anchorCtr="0" anchor="t" bIns="91425" lIns="91425" spcFirstLastPara="1" rIns="91425" wrap="square" tIns="91425">
            <a:spAutoFit/>
          </a:bodyPr>
          <a:lstStyle/>
          <a:p>
            <a:pPr indent="-317500" lvl="0" marL="457200" rtl="0" algn="l">
              <a:lnSpc>
                <a:spcPct val="140000"/>
              </a:lnSpc>
              <a:spcBef>
                <a:spcPts val="0"/>
              </a:spcBef>
              <a:spcAft>
                <a:spcPts val="0"/>
              </a:spcAft>
              <a:buClr>
                <a:srgbClr val="50565E"/>
              </a:buClr>
              <a:buSzPts val="1400"/>
              <a:buFont typeface="Century Gothic"/>
              <a:buChar char="-"/>
            </a:pPr>
            <a:r>
              <a:rPr lang="en">
                <a:solidFill>
                  <a:srgbClr val="50565E"/>
                </a:solidFill>
                <a:highlight>
                  <a:srgbClr val="FFFFFF"/>
                </a:highlight>
                <a:latin typeface="Century Gothic"/>
                <a:ea typeface="Century Gothic"/>
                <a:cs typeface="Century Gothic"/>
                <a:sym typeface="Century Gothic"/>
              </a:rPr>
              <a:t>Being able to effectively use computers and other digital technology to find, manage, apply, create and share information and content.</a:t>
            </a:r>
            <a:endParaRPr>
              <a:solidFill>
                <a:srgbClr val="50565E"/>
              </a:solidFill>
              <a:highlight>
                <a:srgbClr val="FFFFFF"/>
              </a:highlight>
              <a:latin typeface="Century Gothic"/>
              <a:ea typeface="Century Gothic"/>
              <a:cs typeface="Century Gothic"/>
              <a:sym typeface="Century Gothic"/>
            </a:endParaRPr>
          </a:p>
        </p:txBody>
      </p:sp>
      <p:pic>
        <p:nvPicPr>
          <p:cNvPr descr="Digital technology, like computers, smartphones and online tools, has changed the way we interact with the world.  &#10;&#10;We use digital tools to make financial transactions, shop online and connect with friends on social media. &#10;&#10;In the workplace, digital skills help us track information, interact with customers, solve problems and operate equipment.&#10;&#10;Technology never stops changing. Whether you want to start a new career or advance in the job you already have, Skills for Success can help you improve your digital skills, setting you up for success at work and in life.&#10;&#10;Visit our website for free online assessment tools and learn where to find training to help you master the Skills for Success." id="208" name="Google Shape;208;p35" title="Skills for Success - Digital Skills">
            <a:hlinkClick r:id="rId6"/>
          </p:cNvPr>
          <p:cNvPicPr preferRelativeResize="0"/>
          <p:nvPr/>
        </p:nvPicPr>
        <p:blipFill>
          <a:blip r:embed="rId7">
            <a:alphaModFix/>
          </a:blip>
          <a:stretch>
            <a:fillRect/>
          </a:stretch>
        </p:blipFill>
        <p:spPr>
          <a:xfrm>
            <a:off x="1931038" y="1714509"/>
            <a:ext cx="5357466" cy="3013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36"/>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214" name="Google Shape;214;p36"/>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215" name="Google Shape;215;p36"/>
          <p:cNvSpPr txBox="1"/>
          <p:nvPr/>
        </p:nvSpPr>
        <p:spPr>
          <a:xfrm>
            <a:off x="328175" y="484550"/>
            <a:ext cx="8563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Creativity</a:t>
            </a:r>
            <a:r>
              <a:rPr lang="en" sz="3200">
                <a:latin typeface="Century Gothic"/>
                <a:ea typeface="Century Gothic"/>
                <a:cs typeface="Century Gothic"/>
                <a:sym typeface="Century Gothic"/>
              </a:rPr>
              <a:t> and Innovation</a:t>
            </a:r>
            <a:endParaRPr/>
          </a:p>
        </p:txBody>
      </p:sp>
      <p:pic>
        <p:nvPicPr>
          <p:cNvPr id="216" name="Google Shape;216;p36"/>
          <p:cNvPicPr preferRelativeResize="0"/>
          <p:nvPr/>
        </p:nvPicPr>
        <p:blipFill>
          <a:blip r:embed="rId5">
            <a:alphaModFix/>
          </a:blip>
          <a:stretch>
            <a:fillRect/>
          </a:stretch>
        </p:blipFill>
        <p:spPr>
          <a:xfrm>
            <a:off x="0" y="-8"/>
            <a:ext cx="9143999" cy="415417"/>
          </a:xfrm>
          <a:prstGeom prst="rect">
            <a:avLst/>
          </a:prstGeom>
          <a:noFill/>
          <a:ln>
            <a:noFill/>
          </a:ln>
        </p:spPr>
      </p:pic>
      <p:sp>
        <p:nvSpPr>
          <p:cNvPr id="217" name="Google Shape;217;p36"/>
          <p:cNvSpPr txBox="1"/>
          <p:nvPr/>
        </p:nvSpPr>
        <p:spPr>
          <a:xfrm>
            <a:off x="310050" y="1107725"/>
            <a:ext cx="85239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40000"/>
              </a:lnSpc>
              <a:spcBef>
                <a:spcPts val="0"/>
              </a:spcBef>
              <a:spcAft>
                <a:spcPts val="0"/>
              </a:spcAft>
              <a:buClr>
                <a:srgbClr val="50565E"/>
              </a:buClr>
              <a:buSzPts val="1400"/>
              <a:buFont typeface="Century Gothic"/>
              <a:buChar char="-"/>
            </a:pPr>
            <a:r>
              <a:rPr lang="en">
                <a:solidFill>
                  <a:srgbClr val="50565E"/>
                </a:solidFill>
                <a:highlight>
                  <a:srgbClr val="FFFFFF"/>
                </a:highlight>
                <a:latin typeface="Century Gothic"/>
                <a:ea typeface="Century Gothic"/>
                <a:cs typeface="Century Gothic"/>
                <a:sym typeface="Century Gothic"/>
              </a:rPr>
              <a:t>Being able to imagine, develop, express, encourage, and apply ideas in new ways.</a:t>
            </a:r>
            <a:endParaRPr>
              <a:solidFill>
                <a:srgbClr val="50565E"/>
              </a:solidFill>
              <a:highlight>
                <a:srgbClr val="FFFFFF"/>
              </a:highlight>
              <a:latin typeface="Century Gothic"/>
              <a:ea typeface="Century Gothic"/>
              <a:cs typeface="Century Gothic"/>
              <a:sym typeface="Century Gothic"/>
            </a:endParaRPr>
          </a:p>
        </p:txBody>
      </p:sp>
      <p:pic>
        <p:nvPicPr>
          <p:cNvPr descr="Narrator:&#10;&#10;Creativity can come in many different forms. Many of us don’t realize it, but thinking of a new or different way to solve a problem requires you to be creative.&#10;&#10;Creativity can help you come up with a faster way to complete a task, or learn how to balance different priorities. At work, being creative can help you complete tasks more efficiently, develop a new way to display products, or change the way you track information. &#10;&#10;Employers are looking for workers who can think of new ways to get the job done.&#10;&#10;Skills for Success can help you tap into your creative side, setting you up for success at work and in life.&#10;&#10;Visit our website for free online assessment tools and learn where to find training to help you master the Skills for Success: Canada.ca/skills-success" id="218" name="Google Shape;218;p36" title="Skills for Success - Creativity and Innovation">
            <a:hlinkClick r:id="rId6"/>
          </p:cNvPr>
          <p:cNvPicPr preferRelativeResize="0"/>
          <p:nvPr/>
        </p:nvPicPr>
        <p:blipFill>
          <a:blip r:embed="rId7">
            <a:alphaModFix/>
          </a:blip>
          <a:stretch>
            <a:fillRect/>
          </a:stretch>
        </p:blipFill>
        <p:spPr>
          <a:xfrm>
            <a:off x="1623463" y="1411001"/>
            <a:ext cx="5897067" cy="3317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7"/>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224" name="Google Shape;224;p37"/>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225" name="Google Shape;225;p37"/>
          <p:cNvSpPr txBox="1"/>
          <p:nvPr/>
        </p:nvSpPr>
        <p:spPr>
          <a:xfrm>
            <a:off x="328175" y="484550"/>
            <a:ext cx="8563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Communication</a:t>
            </a:r>
            <a:endParaRPr/>
          </a:p>
        </p:txBody>
      </p:sp>
      <p:pic>
        <p:nvPicPr>
          <p:cNvPr id="226" name="Google Shape;226;p37"/>
          <p:cNvPicPr preferRelativeResize="0"/>
          <p:nvPr/>
        </p:nvPicPr>
        <p:blipFill>
          <a:blip r:embed="rId5">
            <a:alphaModFix/>
          </a:blip>
          <a:stretch>
            <a:fillRect/>
          </a:stretch>
        </p:blipFill>
        <p:spPr>
          <a:xfrm>
            <a:off x="0" y="-8"/>
            <a:ext cx="9143999" cy="415417"/>
          </a:xfrm>
          <a:prstGeom prst="rect">
            <a:avLst/>
          </a:prstGeom>
          <a:noFill/>
          <a:ln>
            <a:noFill/>
          </a:ln>
        </p:spPr>
      </p:pic>
      <p:sp>
        <p:nvSpPr>
          <p:cNvPr id="227" name="Google Shape;227;p37"/>
          <p:cNvSpPr txBox="1"/>
          <p:nvPr/>
        </p:nvSpPr>
        <p:spPr>
          <a:xfrm>
            <a:off x="328175" y="1100500"/>
            <a:ext cx="8629500" cy="702000"/>
          </a:xfrm>
          <a:prstGeom prst="rect">
            <a:avLst/>
          </a:prstGeom>
          <a:noFill/>
          <a:ln>
            <a:noFill/>
          </a:ln>
        </p:spPr>
        <p:txBody>
          <a:bodyPr anchorCtr="0" anchor="t" bIns="91425" lIns="91425" spcFirstLastPara="1" rIns="91425" wrap="square" tIns="91425">
            <a:spAutoFit/>
          </a:bodyPr>
          <a:lstStyle/>
          <a:p>
            <a:pPr indent="-317500" lvl="0" marL="457200" rtl="0" algn="l">
              <a:lnSpc>
                <a:spcPct val="140000"/>
              </a:lnSpc>
              <a:spcBef>
                <a:spcPts val="0"/>
              </a:spcBef>
              <a:spcAft>
                <a:spcPts val="0"/>
              </a:spcAft>
              <a:buClr>
                <a:srgbClr val="50565E"/>
              </a:buClr>
              <a:buSzPts val="1400"/>
              <a:buFont typeface="Century Gothic"/>
              <a:buChar char="-"/>
            </a:pPr>
            <a:r>
              <a:rPr lang="en">
                <a:solidFill>
                  <a:srgbClr val="50565E"/>
                </a:solidFill>
                <a:highlight>
                  <a:srgbClr val="FFFFFF"/>
                </a:highlight>
                <a:latin typeface="Century Gothic"/>
                <a:ea typeface="Century Gothic"/>
                <a:cs typeface="Century Gothic"/>
                <a:sym typeface="Century Gothic"/>
              </a:rPr>
              <a:t>Being able to receive, understand, consider, and share information and ideas through speaking, listening, and interacting with others.</a:t>
            </a:r>
            <a:endParaRPr>
              <a:solidFill>
                <a:srgbClr val="50565E"/>
              </a:solidFill>
              <a:highlight>
                <a:srgbClr val="FFFFFF"/>
              </a:highlight>
              <a:latin typeface="Century Gothic"/>
              <a:ea typeface="Century Gothic"/>
              <a:cs typeface="Century Gothic"/>
              <a:sym typeface="Century Gothic"/>
            </a:endParaRPr>
          </a:p>
        </p:txBody>
      </p:sp>
      <p:pic>
        <p:nvPicPr>
          <p:cNvPr descr="We rely on communication skills every day, whether to join a conversation, speak in front of a group or express an opinion.&#10;&#10;Communication is a two-way process, and strong skills in communication can help us listen to and understand others, and also share our own thoughts and ideas. To grow in all aspects of our lives, we need to be able to understand and be understood.&#10;&#10;Having good communication skills will make you a stronger team member, a better problem solver and help you build strong relationships with friends and coworkers. Let Skills for Success help you develop your communication skills so that you can reach your goals. &#10;&#10;Visit our website for free online assessment tools and learn where to find training to help you master the Skills for Success." id="228" name="Google Shape;228;p37" title="Skills for Success - Communication">
            <a:hlinkClick r:id="rId6"/>
          </p:cNvPr>
          <p:cNvPicPr preferRelativeResize="0"/>
          <p:nvPr/>
        </p:nvPicPr>
        <p:blipFill>
          <a:blip r:embed="rId7">
            <a:alphaModFix/>
          </a:blip>
          <a:stretch>
            <a:fillRect/>
          </a:stretch>
        </p:blipFill>
        <p:spPr>
          <a:xfrm>
            <a:off x="1984838" y="1737725"/>
            <a:ext cx="5316175" cy="2990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38"/>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234" name="Google Shape;234;p38"/>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235" name="Google Shape;235;p38"/>
          <p:cNvSpPr txBox="1"/>
          <p:nvPr/>
        </p:nvSpPr>
        <p:spPr>
          <a:xfrm>
            <a:off x="0" y="1161650"/>
            <a:ext cx="7643100" cy="813600"/>
          </a:xfrm>
          <a:prstGeom prst="rect">
            <a:avLst/>
          </a:prstGeom>
          <a:noFill/>
          <a:ln>
            <a:noFill/>
          </a:ln>
        </p:spPr>
        <p:txBody>
          <a:bodyPr anchorCtr="0" anchor="t" bIns="91425" lIns="91425" spcFirstLastPara="1" rIns="91425" wrap="square" tIns="91425">
            <a:spAutoFit/>
          </a:bodyPr>
          <a:lstStyle/>
          <a:p>
            <a:pPr indent="-349250" lvl="0" marL="914400" rtl="0" algn="l">
              <a:lnSpc>
                <a:spcPct val="115000"/>
              </a:lnSpc>
              <a:spcBef>
                <a:spcPts val="1500"/>
              </a:spcBef>
              <a:spcAft>
                <a:spcPts val="0"/>
              </a:spcAft>
              <a:buClr>
                <a:srgbClr val="374151"/>
              </a:buClr>
              <a:buSzPts val="1900"/>
              <a:buFont typeface="Century Gothic"/>
              <a:buChar char="●"/>
            </a:pPr>
            <a:r>
              <a:rPr lang="en" sz="1900">
                <a:latin typeface="Century Gothic"/>
                <a:ea typeface="Century Gothic"/>
                <a:cs typeface="Century Gothic"/>
                <a:sym typeface="Century Gothic"/>
              </a:rPr>
              <a:t>Let’s do the </a:t>
            </a:r>
            <a:r>
              <a:rPr lang="en" sz="1900">
                <a:latin typeface="Century Gothic"/>
                <a:ea typeface="Century Gothic"/>
                <a:cs typeface="Century Gothic"/>
                <a:sym typeface="Century Gothic"/>
              </a:rPr>
              <a:t>Human Knot Activity!!</a:t>
            </a:r>
            <a:endParaRPr sz="1900">
              <a:solidFill>
                <a:srgbClr val="374151"/>
              </a:solidFill>
              <a:latin typeface="Century Gothic"/>
              <a:ea typeface="Century Gothic"/>
              <a:cs typeface="Century Gothic"/>
              <a:sym typeface="Century Gothic"/>
            </a:endParaRPr>
          </a:p>
          <a:p>
            <a:pPr indent="0" lvl="0" marL="457200" rtl="0" algn="l">
              <a:lnSpc>
                <a:spcPct val="115000"/>
              </a:lnSpc>
              <a:spcBef>
                <a:spcPts val="0"/>
              </a:spcBef>
              <a:spcAft>
                <a:spcPts val="0"/>
              </a:spcAft>
              <a:buNone/>
            </a:pPr>
            <a:r>
              <a:t/>
            </a:r>
            <a:endParaRPr sz="1900">
              <a:solidFill>
                <a:srgbClr val="374151"/>
              </a:solidFill>
              <a:latin typeface="Century Gothic"/>
              <a:ea typeface="Century Gothic"/>
              <a:cs typeface="Century Gothic"/>
              <a:sym typeface="Century Gothic"/>
            </a:endParaRPr>
          </a:p>
        </p:txBody>
      </p:sp>
      <p:sp>
        <p:nvSpPr>
          <p:cNvPr id="236" name="Google Shape;236;p38"/>
          <p:cNvSpPr txBox="1"/>
          <p:nvPr/>
        </p:nvSpPr>
        <p:spPr>
          <a:xfrm>
            <a:off x="328175" y="484550"/>
            <a:ext cx="8037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Collaborative Work - Human Knot</a:t>
            </a:r>
            <a:endParaRPr/>
          </a:p>
        </p:txBody>
      </p:sp>
      <p:pic>
        <p:nvPicPr>
          <p:cNvPr id="237" name="Google Shape;237;p38"/>
          <p:cNvPicPr preferRelativeResize="0"/>
          <p:nvPr/>
        </p:nvPicPr>
        <p:blipFill>
          <a:blip r:embed="rId5">
            <a:alphaModFix/>
          </a:blip>
          <a:stretch>
            <a:fillRect/>
          </a:stretch>
        </p:blipFill>
        <p:spPr>
          <a:xfrm>
            <a:off x="0" y="-8"/>
            <a:ext cx="9143999" cy="415417"/>
          </a:xfrm>
          <a:prstGeom prst="rect">
            <a:avLst/>
          </a:prstGeom>
          <a:noFill/>
          <a:ln>
            <a:noFill/>
          </a:ln>
        </p:spPr>
      </p:pic>
      <p:pic>
        <p:nvPicPr>
          <p:cNvPr id="238" name="Google Shape;238;p38" title="Copy of How To Play The Human Knot Game.mp4">
            <a:hlinkClick r:id="rId6"/>
          </p:cNvPr>
          <p:cNvPicPr preferRelativeResize="0"/>
          <p:nvPr/>
        </p:nvPicPr>
        <p:blipFill>
          <a:blip r:embed="rId7">
            <a:alphaModFix/>
          </a:blip>
          <a:stretch>
            <a:fillRect/>
          </a:stretch>
        </p:blipFill>
        <p:spPr>
          <a:xfrm>
            <a:off x="1627325" y="1545150"/>
            <a:ext cx="5439002" cy="30594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9"/>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244" name="Google Shape;244;p39"/>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245" name="Google Shape;245;p39"/>
          <p:cNvSpPr txBox="1"/>
          <p:nvPr/>
        </p:nvSpPr>
        <p:spPr>
          <a:xfrm>
            <a:off x="0" y="1161650"/>
            <a:ext cx="4200000" cy="288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t/>
            </a:r>
            <a:endParaRPr sz="1900">
              <a:solidFill>
                <a:srgbClr val="374151"/>
              </a:solidFill>
              <a:latin typeface="Century Gothic"/>
              <a:ea typeface="Century Gothic"/>
              <a:cs typeface="Century Gothic"/>
              <a:sym typeface="Century Gothic"/>
            </a:endParaRPr>
          </a:p>
          <a:p>
            <a:pPr indent="-349250" lvl="0" marL="914400" rtl="0" algn="l">
              <a:lnSpc>
                <a:spcPct val="115000"/>
              </a:lnSpc>
              <a:spcBef>
                <a:spcPts val="1500"/>
              </a:spcBef>
              <a:spcAft>
                <a:spcPts val="0"/>
              </a:spcAft>
              <a:buClr>
                <a:srgbClr val="374151"/>
              </a:buClr>
              <a:buSzPts val="1900"/>
              <a:buFont typeface="Century Gothic"/>
              <a:buChar char="●"/>
            </a:pPr>
            <a:r>
              <a:rPr lang="en" sz="1900">
                <a:solidFill>
                  <a:srgbClr val="374151"/>
                </a:solidFill>
                <a:latin typeface="Century Gothic"/>
                <a:ea typeface="Century Gothic"/>
                <a:cs typeface="Century Gothic"/>
                <a:sym typeface="Century Gothic"/>
              </a:rPr>
              <a:t>Collaboration is key within all industries including the automotive industry.</a:t>
            </a:r>
            <a:endParaRPr sz="1900">
              <a:solidFill>
                <a:srgbClr val="374151"/>
              </a:solidFill>
              <a:latin typeface="Century Gothic"/>
              <a:ea typeface="Century Gothic"/>
              <a:cs typeface="Century Gothic"/>
              <a:sym typeface="Century Gothic"/>
            </a:endParaRPr>
          </a:p>
          <a:p>
            <a:pPr indent="-349250" lvl="0" marL="914400" rtl="0" algn="l">
              <a:lnSpc>
                <a:spcPct val="115000"/>
              </a:lnSpc>
              <a:spcBef>
                <a:spcPts val="1500"/>
              </a:spcBef>
              <a:spcAft>
                <a:spcPts val="0"/>
              </a:spcAft>
              <a:buClr>
                <a:srgbClr val="374151"/>
              </a:buClr>
              <a:buSzPts val="1900"/>
              <a:buFont typeface="Century Gothic"/>
              <a:buChar char="●"/>
            </a:pPr>
            <a:r>
              <a:rPr lang="en" sz="1900">
                <a:solidFill>
                  <a:srgbClr val="374151"/>
                </a:solidFill>
                <a:latin typeface="Century Gothic"/>
                <a:ea typeface="Century Gothic"/>
                <a:cs typeface="Century Gothic"/>
                <a:sym typeface="Century Gothic"/>
              </a:rPr>
              <a:t>Watch this </a:t>
            </a:r>
            <a:r>
              <a:rPr lang="en" sz="1900" u="sng">
                <a:solidFill>
                  <a:schemeClr val="hlink"/>
                </a:solidFill>
                <a:latin typeface="Century Gothic"/>
                <a:ea typeface="Century Gothic"/>
                <a:cs typeface="Century Gothic"/>
                <a:sym typeface="Century Gothic"/>
                <a:hlinkClick r:id="rId5"/>
              </a:rPr>
              <a:t>video</a:t>
            </a:r>
            <a:r>
              <a:rPr lang="en" sz="1900">
                <a:solidFill>
                  <a:srgbClr val="374151"/>
                </a:solidFill>
                <a:latin typeface="Century Gothic"/>
                <a:ea typeface="Century Gothic"/>
                <a:cs typeface="Century Gothic"/>
                <a:sym typeface="Century Gothic"/>
              </a:rPr>
              <a:t> </a:t>
            </a:r>
            <a:r>
              <a:rPr lang="en" sz="1900">
                <a:solidFill>
                  <a:srgbClr val="374151"/>
                </a:solidFill>
                <a:latin typeface="Century Gothic"/>
                <a:ea typeface="Century Gothic"/>
                <a:cs typeface="Century Gothic"/>
                <a:sym typeface="Century Gothic"/>
              </a:rPr>
              <a:t>to learn more.</a:t>
            </a:r>
            <a:endParaRPr sz="1900">
              <a:solidFill>
                <a:srgbClr val="374151"/>
              </a:solidFill>
              <a:latin typeface="Century Gothic"/>
              <a:ea typeface="Century Gothic"/>
              <a:cs typeface="Century Gothic"/>
              <a:sym typeface="Century Gothic"/>
            </a:endParaRPr>
          </a:p>
          <a:p>
            <a:pPr indent="0" lvl="0" marL="457200" rtl="0" algn="l">
              <a:lnSpc>
                <a:spcPct val="115000"/>
              </a:lnSpc>
              <a:spcBef>
                <a:spcPts val="0"/>
              </a:spcBef>
              <a:spcAft>
                <a:spcPts val="0"/>
              </a:spcAft>
              <a:buNone/>
            </a:pPr>
            <a:r>
              <a:t/>
            </a:r>
            <a:endParaRPr sz="1900">
              <a:solidFill>
                <a:srgbClr val="374151"/>
              </a:solidFill>
              <a:latin typeface="Century Gothic"/>
              <a:ea typeface="Century Gothic"/>
              <a:cs typeface="Century Gothic"/>
              <a:sym typeface="Century Gothic"/>
            </a:endParaRPr>
          </a:p>
        </p:txBody>
      </p:sp>
      <p:sp>
        <p:nvSpPr>
          <p:cNvPr id="246" name="Google Shape;246;p39"/>
          <p:cNvSpPr txBox="1"/>
          <p:nvPr/>
        </p:nvSpPr>
        <p:spPr>
          <a:xfrm>
            <a:off x="328175" y="484550"/>
            <a:ext cx="8037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Collaborative Work</a:t>
            </a:r>
            <a:endParaRPr/>
          </a:p>
        </p:txBody>
      </p:sp>
      <p:pic>
        <p:nvPicPr>
          <p:cNvPr id="247" name="Google Shape;247;p39"/>
          <p:cNvPicPr preferRelativeResize="0"/>
          <p:nvPr/>
        </p:nvPicPr>
        <p:blipFill>
          <a:blip r:embed="rId6">
            <a:alphaModFix/>
          </a:blip>
          <a:stretch>
            <a:fillRect/>
          </a:stretch>
        </p:blipFill>
        <p:spPr>
          <a:xfrm>
            <a:off x="0" y="-8"/>
            <a:ext cx="9143999" cy="415417"/>
          </a:xfrm>
          <a:prstGeom prst="rect">
            <a:avLst/>
          </a:prstGeom>
          <a:noFill/>
          <a:ln>
            <a:noFill/>
          </a:ln>
        </p:spPr>
      </p:pic>
      <p:pic>
        <p:nvPicPr>
          <p:cNvPr id="248" name="Google Shape;248;p39" title="Copy of Collaboration - Auto Industry Example.mp4">
            <a:hlinkClick r:id="rId7"/>
          </p:cNvPr>
          <p:cNvPicPr preferRelativeResize="0"/>
          <p:nvPr/>
        </p:nvPicPr>
        <p:blipFill>
          <a:blip r:embed="rId8">
            <a:alphaModFix/>
          </a:blip>
          <a:stretch>
            <a:fillRect/>
          </a:stretch>
        </p:blipFill>
        <p:spPr>
          <a:xfrm>
            <a:off x="4352400" y="1314050"/>
            <a:ext cx="4264440" cy="2396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40"/>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254" name="Google Shape;254;p40"/>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255" name="Google Shape;255;p40"/>
          <p:cNvSpPr txBox="1"/>
          <p:nvPr/>
        </p:nvSpPr>
        <p:spPr>
          <a:xfrm>
            <a:off x="161825" y="1723400"/>
            <a:ext cx="4610400" cy="24951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rgbClr val="374151"/>
              </a:buClr>
              <a:buSzPts val="1900"/>
              <a:buFont typeface="Century Gothic"/>
              <a:buChar char="●"/>
            </a:pPr>
            <a:r>
              <a:rPr lang="en" sz="1900">
                <a:solidFill>
                  <a:srgbClr val="374151"/>
                </a:solidFill>
                <a:latin typeface="Century Gothic"/>
                <a:ea typeface="Century Gothic"/>
                <a:cs typeface="Century Gothic"/>
                <a:sym typeface="Century Gothic"/>
              </a:rPr>
              <a:t>Adaptability is key in all industries including the automotive industry.</a:t>
            </a:r>
            <a:endParaRPr sz="1900">
              <a:solidFill>
                <a:srgbClr val="374151"/>
              </a:solidFill>
              <a:latin typeface="Century Gothic"/>
              <a:ea typeface="Century Gothic"/>
              <a:cs typeface="Century Gothic"/>
              <a:sym typeface="Century Gothic"/>
            </a:endParaRPr>
          </a:p>
          <a:p>
            <a:pPr indent="-349250" lvl="0" marL="457200" rtl="0" algn="l">
              <a:lnSpc>
                <a:spcPct val="115000"/>
              </a:lnSpc>
              <a:spcBef>
                <a:spcPts val="0"/>
              </a:spcBef>
              <a:spcAft>
                <a:spcPts val="0"/>
              </a:spcAft>
              <a:buClr>
                <a:srgbClr val="374151"/>
              </a:buClr>
              <a:buSzPts val="1900"/>
              <a:buFont typeface="Century Gothic"/>
              <a:buChar char="●"/>
            </a:pPr>
            <a:r>
              <a:rPr lang="en" sz="1900">
                <a:solidFill>
                  <a:srgbClr val="374151"/>
                </a:solidFill>
                <a:latin typeface="Century Gothic"/>
                <a:ea typeface="Century Gothic"/>
                <a:cs typeface="Century Gothic"/>
                <a:sym typeface="Century Gothic"/>
              </a:rPr>
              <a:t>Reskilling is learning something outside of your existing skill set.</a:t>
            </a:r>
            <a:endParaRPr sz="1900">
              <a:solidFill>
                <a:srgbClr val="374151"/>
              </a:solidFill>
              <a:latin typeface="Century Gothic"/>
              <a:ea typeface="Century Gothic"/>
              <a:cs typeface="Century Gothic"/>
              <a:sym typeface="Century Gothic"/>
            </a:endParaRPr>
          </a:p>
          <a:p>
            <a:pPr indent="-349250" lvl="0" marL="457200" rtl="0" algn="l">
              <a:lnSpc>
                <a:spcPct val="115000"/>
              </a:lnSpc>
              <a:spcBef>
                <a:spcPts val="0"/>
              </a:spcBef>
              <a:spcAft>
                <a:spcPts val="0"/>
              </a:spcAft>
              <a:buClr>
                <a:srgbClr val="374151"/>
              </a:buClr>
              <a:buSzPts val="1900"/>
              <a:buFont typeface="Century Gothic"/>
              <a:buChar char="●"/>
            </a:pPr>
            <a:r>
              <a:rPr lang="en" sz="1900">
                <a:solidFill>
                  <a:srgbClr val="374151"/>
                </a:solidFill>
                <a:latin typeface="Century Gothic"/>
                <a:ea typeface="Century Gothic"/>
                <a:cs typeface="Century Gothic"/>
                <a:sym typeface="Century Gothic"/>
              </a:rPr>
              <a:t>(E.g. A car assembler is replaced by a robot so they learn how to maintain the robot.)</a:t>
            </a:r>
            <a:endParaRPr sz="1900">
              <a:solidFill>
                <a:srgbClr val="374151"/>
              </a:solidFill>
              <a:latin typeface="Century Gothic"/>
              <a:ea typeface="Century Gothic"/>
              <a:cs typeface="Century Gothic"/>
              <a:sym typeface="Century Gothic"/>
            </a:endParaRPr>
          </a:p>
        </p:txBody>
      </p:sp>
      <p:sp>
        <p:nvSpPr>
          <p:cNvPr id="256" name="Google Shape;256;p40"/>
          <p:cNvSpPr txBox="1"/>
          <p:nvPr/>
        </p:nvSpPr>
        <p:spPr>
          <a:xfrm>
            <a:off x="328175" y="484550"/>
            <a:ext cx="80373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Adaptability (Upskilling</a:t>
            </a:r>
            <a:endParaRPr sz="3200">
              <a:latin typeface="Century Gothic"/>
              <a:ea typeface="Century Gothic"/>
              <a:cs typeface="Century Gothic"/>
              <a:sym typeface="Century Gothic"/>
            </a:endParaRPr>
          </a:p>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 and Reskilling)</a:t>
            </a:r>
            <a:endParaRPr/>
          </a:p>
        </p:txBody>
      </p:sp>
      <p:pic>
        <p:nvPicPr>
          <p:cNvPr id="257" name="Google Shape;257;p40"/>
          <p:cNvPicPr preferRelativeResize="0"/>
          <p:nvPr/>
        </p:nvPicPr>
        <p:blipFill>
          <a:blip r:embed="rId5">
            <a:alphaModFix/>
          </a:blip>
          <a:stretch>
            <a:fillRect/>
          </a:stretch>
        </p:blipFill>
        <p:spPr>
          <a:xfrm>
            <a:off x="0" y="-8"/>
            <a:ext cx="9143999" cy="415417"/>
          </a:xfrm>
          <a:prstGeom prst="rect">
            <a:avLst/>
          </a:prstGeom>
          <a:noFill/>
          <a:ln>
            <a:noFill/>
          </a:ln>
        </p:spPr>
      </p:pic>
      <p:pic>
        <p:nvPicPr>
          <p:cNvPr id="258" name="Google Shape;258;p40"/>
          <p:cNvPicPr preferRelativeResize="0"/>
          <p:nvPr/>
        </p:nvPicPr>
        <p:blipFill>
          <a:blip r:embed="rId6">
            <a:alphaModFix/>
          </a:blip>
          <a:stretch>
            <a:fillRect/>
          </a:stretch>
        </p:blipFill>
        <p:spPr>
          <a:xfrm>
            <a:off x="5013975" y="560713"/>
            <a:ext cx="4022049" cy="40220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41"/>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264" name="Google Shape;264;p41"/>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265" name="Google Shape;265;p41"/>
          <p:cNvSpPr txBox="1"/>
          <p:nvPr/>
        </p:nvSpPr>
        <p:spPr>
          <a:xfrm>
            <a:off x="54600" y="1334450"/>
            <a:ext cx="4727700" cy="24951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rgbClr val="374151"/>
              </a:buClr>
              <a:buSzPts val="1900"/>
              <a:buFont typeface="Century Gothic"/>
              <a:buChar char="●"/>
            </a:pPr>
            <a:r>
              <a:rPr lang="en" sz="1900">
                <a:solidFill>
                  <a:srgbClr val="374151"/>
                </a:solidFill>
                <a:latin typeface="Century Gothic"/>
                <a:ea typeface="Century Gothic"/>
                <a:cs typeface="Century Gothic"/>
                <a:sym typeface="Century Gothic"/>
              </a:rPr>
              <a:t>Upskilling is learning something to expand your existing skill set. </a:t>
            </a:r>
            <a:endParaRPr sz="1900">
              <a:solidFill>
                <a:srgbClr val="374151"/>
              </a:solidFill>
              <a:latin typeface="Century Gothic"/>
              <a:ea typeface="Century Gothic"/>
              <a:cs typeface="Century Gothic"/>
              <a:sym typeface="Century Gothic"/>
            </a:endParaRPr>
          </a:p>
          <a:p>
            <a:pPr indent="-349250" lvl="0" marL="457200" rtl="0" algn="l">
              <a:lnSpc>
                <a:spcPct val="115000"/>
              </a:lnSpc>
              <a:spcBef>
                <a:spcPts val="0"/>
              </a:spcBef>
              <a:spcAft>
                <a:spcPts val="0"/>
              </a:spcAft>
              <a:buClr>
                <a:srgbClr val="374151"/>
              </a:buClr>
              <a:buSzPts val="1900"/>
              <a:buFont typeface="Century Gothic"/>
              <a:buChar char="●"/>
            </a:pPr>
            <a:r>
              <a:rPr lang="en" sz="1900">
                <a:solidFill>
                  <a:srgbClr val="374151"/>
                </a:solidFill>
                <a:latin typeface="Century Gothic"/>
                <a:ea typeface="Century Gothic"/>
                <a:cs typeface="Century Gothic"/>
                <a:sym typeface="Century Gothic"/>
              </a:rPr>
              <a:t>(E.g. A car painter learning a new technique to paint more efficiently.)</a:t>
            </a:r>
            <a:endParaRPr sz="1900">
              <a:solidFill>
                <a:srgbClr val="374151"/>
              </a:solidFill>
              <a:latin typeface="Century Gothic"/>
              <a:ea typeface="Century Gothic"/>
              <a:cs typeface="Century Gothic"/>
              <a:sym typeface="Century Gothic"/>
            </a:endParaRPr>
          </a:p>
          <a:p>
            <a:pPr indent="-349250" lvl="0" marL="457200" rtl="0" algn="l">
              <a:lnSpc>
                <a:spcPct val="115000"/>
              </a:lnSpc>
              <a:spcBef>
                <a:spcPts val="0"/>
              </a:spcBef>
              <a:spcAft>
                <a:spcPts val="0"/>
              </a:spcAft>
              <a:buClr>
                <a:srgbClr val="374151"/>
              </a:buClr>
              <a:buSzPts val="1900"/>
              <a:buFont typeface="Century Gothic"/>
              <a:buChar char="●"/>
            </a:pPr>
            <a:r>
              <a:rPr lang="en" sz="1900">
                <a:solidFill>
                  <a:srgbClr val="374151"/>
                </a:solidFill>
                <a:latin typeface="Century Gothic"/>
                <a:ea typeface="Century Gothic"/>
                <a:cs typeface="Century Gothic"/>
                <a:sym typeface="Century Gothic"/>
              </a:rPr>
              <a:t>Optional: </a:t>
            </a:r>
            <a:r>
              <a:rPr lang="en" sz="1900" u="sng">
                <a:solidFill>
                  <a:schemeClr val="hlink"/>
                </a:solidFill>
                <a:latin typeface="Century Gothic"/>
                <a:ea typeface="Century Gothic"/>
                <a:cs typeface="Century Gothic"/>
                <a:sym typeface="Century Gothic"/>
                <a:hlinkClick r:id="rId5"/>
              </a:rPr>
              <a:t>Test</a:t>
            </a:r>
            <a:r>
              <a:rPr lang="en" sz="1900">
                <a:solidFill>
                  <a:srgbClr val="374151"/>
                </a:solidFill>
                <a:latin typeface="Century Gothic"/>
                <a:ea typeface="Century Gothic"/>
                <a:cs typeface="Century Gothic"/>
                <a:sym typeface="Century Gothic"/>
              </a:rPr>
              <a:t> your Adaptability (upskill and reskill) skills.</a:t>
            </a:r>
            <a:endParaRPr sz="1900">
              <a:solidFill>
                <a:srgbClr val="374151"/>
              </a:solidFill>
              <a:latin typeface="Century Gothic"/>
              <a:ea typeface="Century Gothic"/>
              <a:cs typeface="Century Gothic"/>
              <a:sym typeface="Century Gothic"/>
            </a:endParaRPr>
          </a:p>
        </p:txBody>
      </p:sp>
      <p:sp>
        <p:nvSpPr>
          <p:cNvPr id="266" name="Google Shape;266;p41"/>
          <p:cNvSpPr txBox="1"/>
          <p:nvPr/>
        </p:nvSpPr>
        <p:spPr>
          <a:xfrm>
            <a:off x="328175" y="484550"/>
            <a:ext cx="8037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Adaptability (Upskilling and Reskilling)</a:t>
            </a:r>
            <a:endParaRPr/>
          </a:p>
        </p:txBody>
      </p:sp>
      <p:pic>
        <p:nvPicPr>
          <p:cNvPr id="267" name="Google Shape;267;p41"/>
          <p:cNvPicPr preferRelativeResize="0"/>
          <p:nvPr/>
        </p:nvPicPr>
        <p:blipFill>
          <a:blip r:embed="rId6">
            <a:alphaModFix/>
          </a:blip>
          <a:stretch>
            <a:fillRect/>
          </a:stretch>
        </p:blipFill>
        <p:spPr>
          <a:xfrm>
            <a:off x="0" y="-8"/>
            <a:ext cx="9143999" cy="415417"/>
          </a:xfrm>
          <a:prstGeom prst="rect">
            <a:avLst/>
          </a:prstGeom>
          <a:noFill/>
          <a:ln>
            <a:noFill/>
          </a:ln>
        </p:spPr>
      </p:pic>
      <p:pic>
        <p:nvPicPr>
          <p:cNvPr id="268" name="Google Shape;268;p41" title="Copy of How Emerging Technologies Are Impacting Our Workplaces - Future Skills Council.mp4">
            <a:hlinkClick r:id="rId7"/>
          </p:cNvPr>
          <p:cNvPicPr preferRelativeResize="0"/>
          <p:nvPr/>
        </p:nvPicPr>
        <p:blipFill>
          <a:blip r:embed="rId8">
            <a:alphaModFix/>
          </a:blip>
          <a:stretch>
            <a:fillRect/>
          </a:stretch>
        </p:blipFill>
        <p:spPr>
          <a:xfrm>
            <a:off x="4926775" y="1314050"/>
            <a:ext cx="4064826" cy="2286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42"/>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274" name="Google Shape;274;p42"/>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275" name="Google Shape;275;p42"/>
          <p:cNvSpPr txBox="1"/>
          <p:nvPr/>
        </p:nvSpPr>
        <p:spPr>
          <a:xfrm>
            <a:off x="81300" y="261400"/>
            <a:ext cx="89814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Skills Today vs. Skills 5 Years From Now</a:t>
            </a:r>
            <a:endParaRPr/>
          </a:p>
        </p:txBody>
      </p:sp>
      <p:pic>
        <p:nvPicPr>
          <p:cNvPr id="276" name="Google Shape;276;p42"/>
          <p:cNvPicPr preferRelativeResize="0"/>
          <p:nvPr/>
        </p:nvPicPr>
        <p:blipFill>
          <a:blip r:embed="rId5">
            <a:alphaModFix/>
          </a:blip>
          <a:stretch>
            <a:fillRect/>
          </a:stretch>
        </p:blipFill>
        <p:spPr>
          <a:xfrm>
            <a:off x="0" y="-8"/>
            <a:ext cx="9143999" cy="415417"/>
          </a:xfrm>
          <a:prstGeom prst="rect">
            <a:avLst/>
          </a:prstGeom>
          <a:noFill/>
          <a:ln>
            <a:noFill/>
          </a:ln>
        </p:spPr>
      </p:pic>
      <p:pic>
        <p:nvPicPr>
          <p:cNvPr id="277" name="Google Shape;277;p42"/>
          <p:cNvPicPr preferRelativeResize="0"/>
          <p:nvPr/>
        </p:nvPicPr>
        <p:blipFill>
          <a:blip r:embed="rId6">
            <a:alphaModFix/>
          </a:blip>
          <a:stretch>
            <a:fillRect/>
          </a:stretch>
        </p:blipFill>
        <p:spPr>
          <a:xfrm>
            <a:off x="81300" y="1017200"/>
            <a:ext cx="5859649" cy="3295201"/>
          </a:xfrm>
          <a:prstGeom prst="rect">
            <a:avLst/>
          </a:prstGeom>
          <a:noFill/>
          <a:ln cap="flat" cmpd="sng" w="9525">
            <a:solidFill>
              <a:srgbClr val="FF0000"/>
            </a:solidFill>
            <a:prstDash val="solid"/>
            <a:round/>
            <a:headEnd len="sm" w="sm" type="none"/>
            <a:tailEnd len="sm" w="sm" type="none"/>
          </a:ln>
        </p:spPr>
      </p:pic>
      <p:pic>
        <p:nvPicPr>
          <p:cNvPr id="278" name="Google Shape;278;p42" title="Copy of Skills Today vs. 5 Years From Now.mp4">
            <a:hlinkClick r:id="rId7"/>
          </p:cNvPr>
          <p:cNvPicPr preferRelativeResize="0"/>
          <p:nvPr/>
        </p:nvPicPr>
        <p:blipFill>
          <a:blip r:embed="rId8">
            <a:alphaModFix/>
          </a:blip>
          <a:stretch>
            <a:fillRect/>
          </a:stretch>
        </p:blipFill>
        <p:spPr>
          <a:xfrm>
            <a:off x="6093349" y="1090900"/>
            <a:ext cx="2898251" cy="21736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43"/>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284" name="Google Shape;284;p43"/>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285" name="Google Shape;285;p43"/>
          <p:cNvSpPr txBox="1"/>
          <p:nvPr/>
        </p:nvSpPr>
        <p:spPr>
          <a:xfrm>
            <a:off x="81300" y="261400"/>
            <a:ext cx="89814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Transferable (Essential) Skills in the Automotive Industry</a:t>
            </a:r>
            <a:endParaRPr/>
          </a:p>
        </p:txBody>
      </p:sp>
      <p:pic>
        <p:nvPicPr>
          <p:cNvPr id="286" name="Google Shape;286;p43"/>
          <p:cNvPicPr preferRelativeResize="0"/>
          <p:nvPr/>
        </p:nvPicPr>
        <p:blipFill>
          <a:blip r:embed="rId5">
            <a:alphaModFix/>
          </a:blip>
          <a:stretch>
            <a:fillRect/>
          </a:stretch>
        </p:blipFill>
        <p:spPr>
          <a:xfrm>
            <a:off x="0" y="-8"/>
            <a:ext cx="9143999" cy="415417"/>
          </a:xfrm>
          <a:prstGeom prst="rect">
            <a:avLst/>
          </a:prstGeom>
          <a:noFill/>
          <a:ln>
            <a:noFill/>
          </a:ln>
        </p:spPr>
      </p:pic>
      <p:pic>
        <p:nvPicPr>
          <p:cNvPr id="287" name="Google Shape;287;p43" title="Copy of Essential Skills in the Automotive Industry.mp4">
            <a:hlinkClick r:id="rId6"/>
          </p:cNvPr>
          <p:cNvPicPr preferRelativeResize="0"/>
          <p:nvPr/>
        </p:nvPicPr>
        <p:blipFill>
          <a:blip r:embed="rId7">
            <a:alphaModFix/>
          </a:blip>
          <a:stretch>
            <a:fillRect/>
          </a:stretch>
        </p:blipFill>
        <p:spPr>
          <a:xfrm>
            <a:off x="1799500" y="1350163"/>
            <a:ext cx="5738125" cy="3227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6"/>
          <p:cNvSpPr txBox="1"/>
          <p:nvPr/>
        </p:nvSpPr>
        <p:spPr>
          <a:xfrm>
            <a:off x="311700" y="477200"/>
            <a:ext cx="8520600" cy="792600"/>
          </a:xfrm>
          <a:prstGeom prst="rect">
            <a:avLst/>
          </a:prstGeom>
          <a:noFill/>
          <a:ln>
            <a:noFill/>
          </a:ln>
        </p:spPr>
        <p:txBody>
          <a:bodyPr anchorCtr="0" anchor="b" bIns="91425" lIns="91425" spcFirstLastPara="1" rIns="91425" wrap="square" tIns="91425">
            <a:normAutofit fontScale="85000" lnSpcReduction="20000"/>
          </a:bodyPr>
          <a:lstStyle/>
          <a:p>
            <a:pPr indent="0" lvl="0" marL="0" marR="0" rtl="0" algn="ctr">
              <a:lnSpc>
                <a:spcPct val="100000"/>
              </a:lnSpc>
              <a:spcBef>
                <a:spcPts val="0"/>
              </a:spcBef>
              <a:spcAft>
                <a:spcPts val="0"/>
              </a:spcAft>
              <a:buClr>
                <a:srgbClr val="000000"/>
              </a:buClr>
              <a:buSzPct val="63636"/>
              <a:buFont typeface="Arial"/>
              <a:buNone/>
            </a:pPr>
            <a:r>
              <a:t/>
            </a:r>
            <a:endParaRPr b="1" i="0" sz="5500" u="none" cap="none" strike="noStrike">
              <a:solidFill>
                <a:srgbClr val="0097A7"/>
              </a:solidFill>
              <a:latin typeface="Century Gothic"/>
              <a:ea typeface="Century Gothic"/>
              <a:cs typeface="Century Gothic"/>
              <a:sym typeface="Century Gothic"/>
            </a:endParaRPr>
          </a:p>
        </p:txBody>
      </p:sp>
      <p:sp>
        <p:nvSpPr>
          <p:cNvPr id="112" name="Google Shape;112;p26"/>
          <p:cNvSpPr txBox="1"/>
          <p:nvPr/>
        </p:nvSpPr>
        <p:spPr>
          <a:xfrm>
            <a:off x="251925" y="935822"/>
            <a:ext cx="8520600" cy="2493300"/>
          </a:xfrm>
          <a:prstGeom prst="rect">
            <a:avLst/>
          </a:prstGeom>
          <a:noFill/>
          <a:ln>
            <a:noFill/>
          </a:ln>
        </p:spPr>
        <p:txBody>
          <a:bodyPr anchorCtr="0" anchor="t" bIns="91425" lIns="91425" spcFirstLastPara="1" rIns="91425" wrap="square" tIns="91425">
            <a:normAutofit lnSpcReduction="10000"/>
          </a:bodyPr>
          <a:lstStyle/>
          <a:p>
            <a:pPr indent="0" lvl="0" marL="0" marR="0" rtl="0" algn="ctr">
              <a:lnSpc>
                <a:spcPct val="80000"/>
              </a:lnSpc>
              <a:spcBef>
                <a:spcPts val="0"/>
              </a:spcBef>
              <a:spcAft>
                <a:spcPts val="0"/>
              </a:spcAft>
              <a:buClr>
                <a:srgbClr val="000000"/>
              </a:buClr>
              <a:buSzPts val="2280"/>
              <a:buFont typeface="Arial"/>
              <a:buNone/>
            </a:pPr>
            <a:r>
              <a:t/>
            </a:r>
            <a:endParaRPr b="1" sz="2280">
              <a:solidFill>
                <a:srgbClr val="595959"/>
              </a:solidFill>
              <a:latin typeface="Century Gothic"/>
              <a:ea typeface="Century Gothic"/>
              <a:cs typeface="Century Gothic"/>
              <a:sym typeface="Century Gothic"/>
            </a:endParaRPr>
          </a:p>
          <a:p>
            <a:pPr indent="0" lvl="0" marL="0" marR="0" rtl="0" algn="ctr">
              <a:lnSpc>
                <a:spcPct val="80000"/>
              </a:lnSpc>
              <a:spcBef>
                <a:spcPts val="0"/>
              </a:spcBef>
              <a:spcAft>
                <a:spcPts val="0"/>
              </a:spcAft>
              <a:buClr>
                <a:srgbClr val="000000"/>
              </a:buClr>
              <a:buSzPts val="2280"/>
              <a:buFont typeface="Arial"/>
              <a:buNone/>
            </a:pPr>
            <a:r>
              <a:t/>
            </a:r>
            <a:endParaRPr b="1" sz="2280">
              <a:solidFill>
                <a:srgbClr val="595959"/>
              </a:solidFill>
              <a:latin typeface="Century Gothic"/>
              <a:ea typeface="Century Gothic"/>
              <a:cs typeface="Century Gothic"/>
              <a:sym typeface="Century Gothic"/>
            </a:endParaRPr>
          </a:p>
          <a:p>
            <a:pPr indent="0" lvl="0" marL="0" marR="0" rtl="0" algn="ctr">
              <a:lnSpc>
                <a:spcPct val="80000"/>
              </a:lnSpc>
              <a:spcBef>
                <a:spcPts val="0"/>
              </a:spcBef>
              <a:spcAft>
                <a:spcPts val="0"/>
              </a:spcAft>
              <a:buClr>
                <a:srgbClr val="000000"/>
              </a:buClr>
              <a:buSzPts val="2280"/>
              <a:buFont typeface="Arial"/>
              <a:buNone/>
            </a:pPr>
            <a:r>
              <a:rPr b="1" lang="en" sz="2280">
                <a:solidFill>
                  <a:srgbClr val="595959"/>
                </a:solidFill>
                <a:latin typeface="Century Gothic"/>
                <a:ea typeface="Century Gothic"/>
                <a:cs typeface="Century Gothic"/>
                <a:sym typeface="Century Gothic"/>
              </a:rPr>
              <a:t>What are </a:t>
            </a:r>
            <a:endParaRPr b="1" sz="2280">
              <a:solidFill>
                <a:srgbClr val="595959"/>
              </a:solidFill>
              <a:latin typeface="Century Gothic"/>
              <a:ea typeface="Century Gothic"/>
              <a:cs typeface="Century Gothic"/>
              <a:sym typeface="Century Gothic"/>
            </a:endParaRPr>
          </a:p>
          <a:p>
            <a:pPr indent="0" lvl="0" marL="0" marR="0" rtl="0" algn="ctr">
              <a:lnSpc>
                <a:spcPct val="80000"/>
              </a:lnSpc>
              <a:spcBef>
                <a:spcPts val="0"/>
              </a:spcBef>
              <a:spcAft>
                <a:spcPts val="0"/>
              </a:spcAft>
              <a:buClr>
                <a:srgbClr val="000000"/>
              </a:buClr>
              <a:buSzPts val="2280"/>
              <a:buFont typeface="Arial"/>
              <a:buNone/>
            </a:pPr>
            <a:r>
              <a:t/>
            </a:r>
            <a:endParaRPr b="1" sz="2280">
              <a:solidFill>
                <a:srgbClr val="595959"/>
              </a:solidFill>
              <a:latin typeface="Century Gothic"/>
              <a:ea typeface="Century Gothic"/>
              <a:cs typeface="Century Gothic"/>
              <a:sym typeface="Century Gothic"/>
            </a:endParaRPr>
          </a:p>
          <a:p>
            <a:pPr indent="0" lvl="0" marL="0" marR="0" rtl="0" algn="ctr">
              <a:lnSpc>
                <a:spcPct val="80000"/>
              </a:lnSpc>
              <a:spcBef>
                <a:spcPts val="0"/>
              </a:spcBef>
              <a:spcAft>
                <a:spcPts val="0"/>
              </a:spcAft>
              <a:buClr>
                <a:srgbClr val="000000"/>
              </a:buClr>
              <a:buSzPts val="2280"/>
              <a:buFont typeface="Arial"/>
              <a:buNone/>
            </a:pPr>
            <a:r>
              <a:rPr b="1" lang="en" sz="5380">
                <a:solidFill>
                  <a:srgbClr val="0097A7"/>
                </a:solidFill>
                <a:latin typeface="Century Gothic"/>
                <a:ea typeface="Century Gothic"/>
                <a:cs typeface="Century Gothic"/>
                <a:sym typeface="Century Gothic"/>
              </a:rPr>
              <a:t>‘Transferable Skills’?</a:t>
            </a:r>
            <a:endParaRPr b="1" sz="5380">
              <a:solidFill>
                <a:srgbClr val="0097A7"/>
              </a:solidFill>
              <a:latin typeface="Century Gothic"/>
              <a:ea typeface="Century Gothic"/>
              <a:cs typeface="Century Gothic"/>
              <a:sym typeface="Century Gothic"/>
            </a:endParaRPr>
          </a:p>
          <a:p>
            <a:pPr indent="0" lvl="0" marL="0" marR="0" rtl="0" algn="ctr">
              <a:lnSpc>
                <a:spcPct val="80000"/>
              </a:lnSpc>
              <a:spcBef>
                <a:spcPts val="0"/>
              </a:spcBef>
              <a:spcAft>
                <a:spcPts val="0"/>
              </a:spcAft>
              <a:buClr>
                <a:srgbClr val="000000"/>
              </a:buClr>
              <a:buSzPts val="2280"/>
              <a:buFont typeface="Arial"/>
              <a:buNone/>
            </a:pPr>
            <a:r>
              <a:t/>
            </a:r>
            <a:endParaRPr b="1" sz="2280">
              <a:solidFill>
                <a:srgbClr val="595959"/>
              </a:solidFill>
              <a:latin typeface="Century Gothic"/>
              <a:ea typeface="Century Gothic"/>
              <a:cs typeface="Century Gothic"/>
              <a:sym typeface="Century Gothic"/>
            </a:endParaRPr>
          </a:p>
          <a:p>
            <a:pPr indent="0" lvl="0" marL="0" rtl="0" algn="ctr">
              <a:lnSpc>
                <a:spcPct val="80000"/>
              </a:lnSpc>
              <a:spcBef>
                <a:spcPts val="0"/>
              </a:spcBef>
              <a:spcAft>
                <a:spcPts val="0"/>
              </a:spcAft>
              <a:buClr>
                <a:schemeClr val="dk1"/>
              </a:buClr>
              <a:buSzPts val="2280"/>
              <a:buFont typeface="Arial"/>
              <a:buNone/>
            </a:pPr>
            <a:r>
              <a:rPr b="1" lang="en" sz="2280">
                <a:solidFill>
                  <a:schemeClr val="dk2"/>
                </a:solidFill>
                <a:latin typeface="Century Gothic"/>
                <a:ea typeface="Century Gothic"/>
                <a:cs typeface="Century Gothic"/>
                <a:sym typeface="Century Gothic"/>
              </a:rPr>
              <a:t>Brainstorm a definition and examples.</a:t>
            </a:r>
            <a:endParaRPr b="1" sz="2280">
              <a:solidFill>
                <a:srgbClr val="595959"/>
              </a:solidFill>
              <a:latin typeface="Century Gothic"/>
              <a:ea typeface="Century Gothic"/>
              <a:cs typeface="Century Gothic"/>
              <a:sym typeface="Century Gothic"/>
            </a:endParaRPr>
          </a:p>
        </p:txBody>
      </p:sp>
      <p:pic>
        <p:nvPicPr>
          <p:cNvPr id="113" name="Google Shape;113;p26"/>
          <p:cNvPicPr preferRelativeResize="0"/>
          <p:nvPr/>
        </p:nvPicPr>
        <p:blipFill rotWithShape="1">
          <a:blip r:embed="rId3">
            <a:alphaModFix/>
          </a:blip>
          <a:srcRect b="0" l="0" r="0" t="0"/>
          <a:stretch/>
        </p:blipFill>
        <p:spPr>
          <a:xfrm>
            <a:off x="0" y="4064775"/>
            <a:ext cx="9143999" cy="415422"/>
          </a:xfrm>
          <a:prstGeom prst="rect">
            <a:avLst/>
          </a:prstGeom>
          <a:noFill/>
          <a:ln>
            <a:noFill/>
          </a:ln>
        </p:spPr>
      </p:pic>
      <p:pic>
        <p:nvPicPr>
          <p:cNvPr id="114" name="Google Shape;114;p26"/>
          <p:cNvPicPr preferRelativeResize="0"/>
          <p:nvPr/>
        </p:nvPicPr>
        <p:blipFill rotWithShape="1">
          <a:blip r:embed="rId4">
            <a:alphaModFix/>
          </a:blip>
          <a:srcRect b="0" l="0" r="0" t="0"/>
          <a:stretch/>
        </p:blipFill>
        <p:spPr>
          <a:xfrm>
            <a:off x="8024026" y="4556412"/>
            <a:ext cx="808269" cy="487803"/>
          </a:xfrm>
          <a:prstGeom prst="rect">
            <a:avLst/>
          </a:prstGeom>
          <a:noFill/>
          <a:ln>
            <a:noFill/>
          </a:ln>
        </p:spPr>
      </p:pic>
      <p:pic>
        <p:nvPicPr>
          <p:cNvPr id="115" name="Google Shape;115;p26"/>
          <p:cNvPicPr preferRelativeResize="0"/>
          <p:nvPr/>
        </p:nvPicPr>
        <p:blipFill rotWithShape="1">
          <a:blip r:embed="rId5">
            <a:alphaModFix/>
          </a:blip>
          <a:srcRect b="0" l="0" r="0" t="0"/>
          <a:stretch/>
        </p:blipFill>
        <p:spPr>
          <a:xfrm>
            <a:off x="251929" y="4644650"/>
            <a:ext cx="2035410" cy="415425"/>
          </a:xfrm>
          <a:prstGeom prst="rect">
            <a:avLst/>
          </a:prstGeom>
          <a:noFill/>
          <a:ln>
            <a:noFill/>
          </a:ln>
        </p:spPr>
      </p:pic>
      <p:pic>
        <p:nvPicPr>
          <p:cNvPr id="116" name="Google Shape;116;p26"/>
          <p:cNvPicPr preferRelativeResize="0"/>
          <p:nvPr/>
        </p:nvPicPr>
        <p:blipFill rotWithShape="1">
          <a:blip r:embed="rId6">
            <a:alphaModFix/>
          </a:blip>
          <a:srcRect b="41617" l="0" r="0" t="33941"/>
          <a:stretch/>
        </p:blipFill>
        <p:spPr>
          <a:xfrm>
            <a:off x="3597593" y="4480200"/>
            <a:ext cx="2619556" cy="640224"/>
          </a:xfrm>
          <a:prstGeom prst="rect">
            <a:avLst/>
          </a:prstGeom>
          <a:noFill/>
          <a:ln>
            <a:noFill/>
          </a:ln>
        </p:spPr>
      </p:pic>
      <p:pic>
        <p:nvPicPr>
          <p:cNvPr id="117" name="Google Shape;117;p26"/>
          <p:cNvPicPr preferRelativeResize="0"/>
          <p:nvPr/>
        </p:nvPicPr>
        <p:blipFill>
          <a:blip r:embed="rId7">
            <a:alphaModFix/>
          </a:blip>
          <a:stretch>
            <a:fillRect/>
          </a:stretch>
        </p:blipFill>
        <p:spPr>
          <a:xfrm>
            <a:off x="6592475" y="-86675"/>
            <a:ext cx="2180051" cy="21800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44"/>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293" name="Google Shape;293;p44"/>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294" name="Google Shape;294;p44"/>
          <p:cNvSpPr txBox="1"/>
          <p:nvPr/>
        </p:nvSpPr>
        <p:spPr>
          <a:xfrm>
            <a:off x="613000" y="1230800"/>
            <a:ext cx="8334000" cy="16401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SzPts val="1900"/>
              <a:buFont typeface="Century Gothic"/>
              <a:buAutoNum type="arabicPeriod"/>
            </a:pPr>
            <a:r>
              <a:rPr lang="en" sz="1900">
                <a:solidFill>
                  <a:schemeClr val="dk1"/>
                </a:solidFill>
                <a:latin typeface="Century Gothic"/>
                <a:ea typeface="Century Gothic"/>
                <a:cs typeface="Century Gothic"/>
                <a:sym typeface="Century Gothic"/>
              </a:rPr>
              <a:t>Go to</a:t>
            </a:r>
            <a:r>
              <a:rPr lang="en" sz="1900">
                <a:solidFill>
                  <a:schemeClr val="dk1"/>
                </a:solidFill>
                <a:uFill>
                  <a:noFill/>
                </a:uFill>
                <a:latin typeface="Century Gothic"/>
                <a:ea typeface="Century Gothic"/>
                <a:cs typeface="Century Gothic"/>
                <a:sym typeface="Century Gothic"/>
                <a:hlinkClick r:id="rId5">
                  <a:extLst>
                    <a:ext uri="{A12FA001-AC4F-418D-AE19-62706E023703}">
                      <ahyp:hlinkClr val="tx"/>
                    </a:ext>
                  </a:extLst>
                </a:hlinkClick>
              </a:rPr>
              <a:t> </a:t>
            </a:r>
            <a:r>
              <a:rPr lang="en" sz="1900" u="sng">
                <a:solidFill>
                  <a:schemeClr val="hlink"/>
                </a:solidFill>
                <a:latin typeface="Century Gothic"/>
                <a:ea typeface="Century Gothic"/>
                <a:cs typeface="Century Gothic"/>
                <a:sym typeface="Century Gothic"/>
                <a:hlinkClick r:id="rId6"/>
              </a:rPr>
              <a:t>OVIN - Labour Market</a:t>
            </a:r>
            <a:r>
              <a:rPr lang="en" sz="1900">
                <a:solidFill>
                  <a:schemeClr val="dk1"/>
                </a:solidFill>
                <a:latin typeface="Century Gothic"/>
                <a:ea typeface="Century Gothic"/>
                <a:cs typeface="Century Gothic"/>
                <a:sym typeface="Century Gothic"/>
              </a:rPr>
              <a:t> as a class.</a:t>
            </a:r>
            <a:endParaRPr sz="1900">
              <a:solidFill>
                <a:schemeClr val="dk1"/>
              </a:solidFill>
              <a:latin typeface="Century Gothic"/>
              <a:ea typeface="Century Gothic"/>
              <a:cs typeface="Century Gothic"/>
              <a:sym typeface="Century Gothic"/>
            </a:endParaRPr>
          </a:p>
          <a:p>
            <a:pPr indent="-349250" lvl="0" marL="457200" rtl="0" algn="l">
              <a:lnSpc>
                <a:spcPct val="115000"/>
              </a:lnSpc>
              <a:spcBef>
                <a:spcPts val="0"/>
              </a:spcBef>
              <a:spcAft>
                <a:spcPts val="0"/>
              </a:spcAft>
              <a:buSzPts val="1900"/>
              <a:buFont typeface="Century Gothic"/>
              <a:buAutoNum type="arabicPeriod"/>
            </a:pPr>
            <a:r>
              <a:rPr lang="en" sz="1900">
                <a:solidFill>
                  <a:schemeClr val="dk1"/>
                </a:solidFill>
                <a:latin typeface="Century Gothic"/>
                <a:ea typeface="Century Gothic"/>
                <a:cs typeface="Century Gothic"/>
                <a:sym typeface="Century Gothic"/>
              </a:rPr>
              <a:t>Scroll down to the “Supply and Demand of Skills in Ontario” section.</a:t>
            </a:r>
            <a:endParaRPr sz="19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1200"/>
              </a:spcAft>
              <a:buNone/>
            </a:pPr>
            <a:r>
              <a:t/>
            </a:r>
            <a:endParaRPr sz="1900">
              <a:latin typeface="Century Gothic"/>
              <a:ea typeface="Century Gothic"/>
              <a:cs typeface="Century Gothic"/>
              <a:sym typeface="Century Gothic"/>
            </a:endParaRPr>
          </a:p>
        </p:txBody>
      </p:sp>
      <p:sp>
        <p:nvSpPr>
          <p:cNvPr id="295" name="Google Shape;295;p44"/>
          <p:cNvSpPr txBox="1"/>
          <p:nvPr/>
        </p:nvSpPr>
        <p:spPr>
          <a:xfrm>
            <a:off x="328175" y="484550"/>
            <a:ext cx="8037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Supply and Demand of Skills in Ontario</a:t>
            </a:r>
            <a:endParaRPr/>
          </a:p>
        </p:txBody>
      </p:sp>
      <p:pic>
        <p:nvPicPr>
          <p:cNvPr id="296" name="Google Shape;296;p44"/>
          <p:cNvPicPr preferRelativeResize="0"/>
          <p:nvPr/>
        </p:nvPicPr>
        <p:blipFill>
          <a:blip r:embed="rId7">
            <a:alphaModFix/>
          </a:blip>
          <a:stretch>
            <a:fillRect/>
          </a:stretch>
        </p:blipFill>
        <p:spPr>
          <a:xfrm>
            <a:off x="0" y="-8"/>
            <a:ext cx="9143999" cy="415417"/>
          </a:xfrm>
          <a:prstGeom prst="rect">
            <a:avLst/>
          </a:prstGeom>
          <a:noFill/>
          <a:ln>
            <a:noFill/>
          </a:ln>
        </p:spPr>
      </p:pic>
      <p:pic>
        <p:nvPicPr>
          <p:cNvPr id="297" name="Google Shape;297;p44"/>
          <p:cNvPicPr preferRelativeResize="0"/>
          <p:nvPr/>
        </p:nvPicPr>
        <p:blipFill>
          <a:blip r:embed="rId8">
            <a:alphaModFix/>
          </a:blip>
          <a:stretch>
            <a:fillRect/>
          </a:stretch>
        </p:blipFill>
        <p:spPr>
          <a:xfrm>
            <a:off x="708000" y="2331246"/>
            <a:ext cx="6017550" cy="2213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5"/>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303" name="Google Shape;303;p45"/>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304" name="Google Shape;304;p45"/>
          <p:cNvSpPr txBox="1"/>
          <p:nvPr/>
        </p:nvSpPr>
        <p:spPr>
          <a:xfrm>
            <a:off x="613000" y="1230800"/>
            <a:ext cx="8334000" cy="29853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SzPts val="1900"/>
              <a:buFont typeface="Century Gothic"/>
              <a:buAutoNum type="arabicPeriod"/>
            </a:pPr>
            <a:r>
              <a:rPr lang="en" sz="1900">
                <a:solidFill>
                  <a:schemeClr val="dk1"/>
                </a:solidFill>
                <a:latin typeface="Century Gothic"/>
                <a:ea typeface="Century Gothic"/>
                <a:cs typeface="Century Gothic"/>
                <a:sym typeface="Century Gothic"/>
              </a:rPr>
              <a:t>You will see the supply of soft skills (transferable skills) applicants bring.</a:t>
            </a:r>
            <a:endParaRPr sz="1900">
              <a:solidFill>
                <a:schemeClr val="dk1"/>
              </a:solidFill>
              <a:latin typeface="Century Gothic"/>
              <a:ea typeface="Century Gothic"/>
              <a:cs typeface="Century Gothic"/>
              <a:sym typeface="Century Gothic"/>
            </a:endParaRPr>
          </a:p>
          <a:p>
            <a:pPr indent="-349250" lvl="0" marL="457200" rtl="0" algn="l">
              <a:lnSpc>
                <a:spcPct val="115000"/>
              </a:lnSpc>
              <a:spcBef>
                <a:spcPts val="0"/>
              </a:spcBef>
              <a:spcAft>
                <a:spcPts val="0"/>
              </a:spcAft>
              <a:buClr>
                <a:schemeClr val="dk1"/>
              </a:buClr>
              <a:buSzPts val="1900"/>
              <a:buFont typeface="Century Gothic"/>
              <a:buAutoNum type="arabicPeriod"/>
            </a:pPr>
            <a:r>
              <a:rPr lang="en" sz="1900">
                <a:solidFill>
                  <a:schemeClr val="dk1"/>
                </a:solidFill>
                <a:latin typeface="Century Gothic"/>
                <a:ea typeface="Century Gothic"/>
                <a:cs typeface="Century Gothic"/>
                <a:sym typeface="Century Gothic"/>
              </a:rPr>
              <a:t>After viewing, click on the demand button.</a:t>
            </a:r>
            <a:endParaRPr sz="1900">
              <a:solidFill>
                <a:schemeClr val="dk1"/>
              </a:solidFill>
              <a:latin typeface="Century Gothic"/>
              <a:ea typeface="Century Gothic"/>
              <a:cs typeface="Century Gothic"/>
              <a:sym typeface="Century Gothic"/>
            </a:endParaRPr>
          </a:p>
          <a:p>
            <a:pPr indent="-349250" lvl="0" marL="457200" rtl="0" algn="l">
              <a:lnSpc>
                <a:spcPct val="115000"/>
              </a:lnSpc>
              <a:spcBef>
                <a:spcPts val="0"/>
              </a:spcBef>
              <a:spcAft>
                <a:spcPts val="0"/>
              </a:spcAft>
              <a:buClr>
                <a:schemeClr val="dk1"/>
              </a:buClr>
              <a:buSzPts val="1900"/>
              <a:buFont typeface="Century Gothic"/>
              <a:buAutoNum type="arabicPeriod"/>
            </a:pPr>
            <a:r>
              <a:rPr lang="en" sz="1900">
                <a:solidFill>
                  <a:schemeClr val="dk1"/>
                </a:solidFill>
                <a:latin typeface="Century Gothic"/>
                <a:ea typeface="Century Gothic"/>
                <a:cs typeface="Century Gothic"/>
                <a:sym typeface="Century Gothic"/>
              </a:rPr>
              <a:t>Use the drop down menu to look closely at each sector.</a:t>
            </a:r>
            <a:endParaRPr sz="1900">
              <a:solidFill>
                <a:schemeClr val="dk1"/>
              </a:solidFill>
              <a:latin typeface="Century Gothic"/>
              <a:ea typeface="Century Gothic"/>
              <a:cs typeface="Century Gothic"/>
              <a:sym typeface="Century Gothic"/>
            </a:endParaRPr>
          </a:p>
          <a:p>
            <a:pPr indent="-349250" lvl="0" marL="457200" rtl="0" algn="l">
              <a:lnSpc>
                <a:spcPct val="115000"/>
              </a:lnSpc>
              <a:spcBef>
                <a:spcPts val="0"/>
              </a:spcBef>
              <a:spcAft>
                <a:spcPts val="0"/>
              </a:spcAft>
              <a:buClr>
                <a:schemeClr val="dk1"/>
              </a:buClr>
              <a:buSzPts val="1900"/>
              <a:buFont typeface="Century Gothic"/>
              <a:buAutoNum type="arabicPeriod"/>
            </a:pPr>
            <a:r>
              <a:rPr lang="en" sz="1900">
                <a:solidFill>
                  <a:schemeClr val="dk1"/>
                </a:solidFill>
                <a:latin typeface="Century Gothic"/>
                <a:ea typeface="Century Gothic"/>
                <a:cs typeface="Century Gothic"/>
                <a:sym typeface="Century Gothic"/>
              </a:rPr>
              <a:t>What differences did you notice?</a:t>
            </a:r>
            <a:endParaRPr sz="1900">
              <a:solidFill>
                <a:schemeClr val="dk1"/>
              </a:solidFill>
              <a:latin typeface="Century Gothic"/>
              <a:ea typeface="Century Gothic"/>
              <a:cs typeface="Century Gothic"/>
              <a:sym typeface="Century Gothic"/>
            </a:endParaRPr>
          </a:p>
          <a:p>
            <a:pPr indent="-349250" lvl="0" marL="457200" rtl="0" algn="l">
              <a:lnSpc>
                <a:spcPct val="115000"/>
              </a:lnSpc>
              <a:spcBef>
                <a:spcPts val="0"/>
              </a:spcBef>
              <a:spcAft>
                <a:spcPts val="0"/>
              </a:spcAft>
              <a:buClr>
                <a:schemeClr val="dk1"/>
              </a:buClr>
              <a:buSzPts val="1900"/>
              <a:buFont typeface="Century Gothic"/>
              <a:buAutoNum type="arabicPeriod"/>
            </a:pPr>
            <a:r>
              <a:rPr lang="en" sz="1900">
                <a:solidFill>
                  <a:schemeClr val="dk1"/>
                </a:solidFill>
                <a:latin typeface="Century Gothic"/>
                <a:ea typeface="Century Gothic"/>
                <a:cs typeface="Century Gothic"/>
                <a:sym typeface="Century Gothic"/>
              </a:rPr>
              <a:t>Why do you think these differences exist?</a:t>
            </a:r>
            <a:endParaRPr sz="1900">
              <a:solidFill>
                <a:schemeClr val="dk1"/>
              </a:solidFill>
              <a:latin typeface="Century Gothic"/>
              <a:ea typeface="Century Gothic"/>
              <a:cs typeface="Century Gothic"/>
              <a:sym typeface="Century Gothic"/>
            </a:endParaRPr>
          </a:p>
          <a:p>
            <a:pPr indent="-349250" lvl="0" marL="457200" rtl="0" algn="l">
              <a:lnSpc>
                <a:spcPct val="115000"/>
              </a:lnSpc>
              <a:spcBef>
                <a:spcPts val="0"/>
              </a:spcBef>
              <a:spcAft>
                <a:spcPts val="0"/>
              </a:spcAft>
              <a:buClr>
                <a:schemeClr val="dk1"/>
              </a:buClr>
              <a:buSzPts val="1900"/>
              <a:buFont typeface="Century Gothic"/>
              <a:buAutoNum type="arabicPeriod"/>
            </a:pPr>
            <a:r>
              <a:rPr lang="en" sz="1900">
                <a:solidFill>
                  <a:schemeClr val="dk1"/>
                </a:solidFill>
                <a:latin typeface="Century Gothic"/>
                <a:ea typeface="Century Gothic"/>
                <a:cs typeface="Century Gothic"/>
                <a:sym typeface="Century Gothic"/>
              </a:rPr>
              <a:t>What</a:t>
            </a:r>
            <a:r>
              <a:rPr lang="en" sz="1900">
                <a:solidFill>
                  <a:schemeClr val="dk1"/>
                </a:solidFill>
                <a:latin typeface="Century Gothic"/>
                <a:ea typeface="Century Gothic"/>
                <a:cs typeface="Century Gothic"/>
                <a:sym typeface="Century Gothic"/>
              </a:rPr>
              <a:t> could be done to help fill the skill gap?</a:t>
            </a:r>
            <a:endParaRPr sz="19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1200"/>
              </a:spcAft>
              <a:buNone/>
            </a:pPr>
            <a:r>
              <a:t/>
            </a:r>
            <a:endParaRPr sz="1900">
              <a:latin typeface="Century Gothic"/>
              <a:ea typeface="Century Gothic"/>
              <a:cs typeface="Century Gothic"/>
              <a:sym typeface="Century Gothic"/>
            </a:endParaRPr>
          </a:p>
        </p:txBody>
      </p:sp>
      <p:sp>
        <p:nvSpPr>
          <p:cNvPr id="305" name="Google Shape;305;p45"/>
          <p:cNvSpPr txBox="1"/>
          <p:nvPr/>
        </p:nvSpPr>
        <p:spPr>
          <a:xfrm>
            <a:off x="328175" y="484550"/>
            <a:ext cx="8037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Supply and Demand of Skills in Ontario</a:t>
            </a:r>
            <a:endParaRPr/>
          </a:p>
        </p:txBody>
      </p:sp>
      <p:pic>
        <p:nvPicPr>
          <p:cNvPr id="306" name="Google Shape;306;p45"/>
          <p:cNvPicPr preferRelativeResize="0"/>
          <p:nvPr/>
        </p:nvPicPr>
        <p:blipFill>
          <a:blip r:embed="rId5">
            <a:alphaModFix/>
          </a:blip>
          <a:stretch>
            <a:fillRect/>
          </a:stretch>
        </p:blipFill>
        <p:spPr>
          <a:xfrm>
            <a:off x="0" y="-8"/>
            <a:ext cx="9143999" cy="41541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46"/>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312" name="Google Shape;312;p46"/>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313" name="Google Shape;313;p46"/>
          <p:cNvSpPr txBox="1"/>
          <p:nvPr/>
        </p:nvSpPr>
        <p:spPr>
          <a:xfrm>
            <a:off x="613000" y="1230800"/>
            <a:ext cx="8334000" cy="29853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dk1"/>
              </a:buClr>
              <a:buSzPts val="1900"/>
              <a:buFont typeface="Century Gothic"/>
              <a:buAutoNum type="arabicPeriod"/>
            </a:pPr>
            <a:r>
              <a:rPr lang="en" sz="1900">
                <a:solidFill>
                  <a:schemeClr val="dk1"/>
                </a:solidFill>
                <a:latin typeface="Century Gothic"/>
                <a:ea typeface="Century Gothic"/>
                <a:cs typeface="Century Gothic"/>
                <a:sym typeface="Century Gothic"/>
              </a:rPr>
              <a:t>Think: What did I learn today?</a:t>
            </a:r>
            <a:endParaRPr sz="1900">
              <a:solidFill>
                <a:schemeClr val="dk1"/>
              </a:solidFill>
              <a:latin typeface="Century Gothic"/>
              <a:ea typeface="Century Gothic"/>
              <a:cs typeface="Century Gothic"/>
              <a:sym typeface="Century Gothic"/>
            </a:endParaRPr>
          </a:p>
          <a:p>
            <a:pPr indent="-349250" lvl="0" marL="457200" rtl="0" algn="l">
              <a:lnSpc>
                <a:spcPct val="115000"/>
              </a:lnSpc>
              <a:spcBef>
                <a:spcPts val="0"/>
              </a:spcBef>
              <a:spcAft>
                <a:spcPts val="0"/>
              </a:spcAft>
              <a:buClr>
                <a:schemeClr val="dk1"/>
              </a:buClr>
              <a:buSzPts val="1900"/>
              <a:buFont typeface="Century Gothic"/>
              <a:buAutoNum type="arabicPeriod"/>
            </a:pPr>
            <a:r>
              <a:rPr lang="en" sz="1900">
                <a:solidFill>
                  <a:schemeClr val="dk1"/>
                </a:solidFill>
                <a:latin typeface="Century Gothic"/>
                <a:ea typeface="Century Gothic"/>
                <a:cs typeface="Century Gothic"/>
                <a:sym typeface="Century Gothic"/>
              </a:rPr>
              <a:t>Add some of the observations you have made about your transferable skills to your Individual Pathways Plan or your portfolio for this course.</a:t>
            </a:r>
            <a:endParaRPr sz="1900">
              <a:solidFill>
                <a:schemeClr val="dk1"/>
              </a:solidFill>
              <a:latin typeface="Century Gothic"/>
              <a:ea typeface="Century Gothic"/>
              <a:cs typeface="Century Gothic"/>
              <a:sym typeface="Century Gothic"/>
            </a:endParaRPr>
          </a:p>
          <a:p>
            <a:pPr indent="-349250" lvl="0" marL="457200" rtl="0" algn="l">
              <a:lnSpc>
                <a:spcPct val="115000"/>
              </a:lnSpc>
              <a:spcBef>
                <a:spcPts val="0"/>
              </a:spcBef>
              <a:spcAft>
                <a:spcPts val="0"/>
              </a:spcAft>
              <a:buClr>
                <a:schemeClr val="dk1"/>
              </a:buClr>
              <a:buSzPts val="1900"/>
              <a:buFont typeface="Century Gothic"/>
              <a:buAutoNum type="arabicPeriod"/>
            </a:pPr>
            <a:r>
              <a:rPr lang="en" sz="1900">
                <a:solidFill>
                  <a:schemeClr val="dk1"/>
                </a:solidFill>
                <a:latin typeface="Century Gothic"/>
                <a:ea typeface="Century Gothic"/>
                <a:cs typeface="Century Gothic"/>
                <a:sym typeface="Century Gothic"/>
              </a:rPr>
              <a:t>Consider spending more time on the OVIN Career Navigator on your own time, to consider if you are a fit for a career in the automotive and mobility </a:t>
            </a:r>
            <a:r>
              <a:rPr lang="en" sz="1900">
                <a:solidFill>
                  <a:schemeClr val="dk1"/>
                </a:solidFill>
                <a:latin typeface="Century Gothic"/>
                <a:ea typeface="Century Gothic"/>
                <a:cs typeface="Century Gothic"/>
                <a:sym typeface="Century Gothic"/>
              </a:rPr>
              <a:t>sector</a:t>
            </a:r>
            <a:r>
              <a:rPr lang="en" sz="1900">
                <a:solidFill>
                  <a:schemeClr val="dk1"/>
                </a:solidFill>
                <a:latin typeface="Century Gothic"/>
                <a:ea typeface="Century Gothic"/>
                <a:cs typeface="Century Gothic"/>
                <a:sym typeface="Century Gothic"/>
              </a:rPr>
              <a:t>.</a:t>
            </a:r>
            <a:endParaRPr sz="19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1200"/>
              </a:spcAft>
              <a:buNone/>
            </a:pPr>
            <a:r>
              <a:t/>
            </a:r>
            <a:endParaRPr sz="1900">
              <a:latin typeface="Century Gothic"/>
              <a:ea typeface="Century Gothic"/>
              <a:cs typeface="Century Gothic"/>
              <a:sym typeface="Century Gothic"/>
            </a:endParaRPr>
          </a:p>
        </p:txBody>
      </p:sp>
      <p:sp>
        <p:nvSpPr>
          <p:cNvPr id="314" name="Google Shape;314;p46"/>
          <p:cNvSpPr txBox="1"/>
          <p:nvPr/>
        </p:nvSpPr>
        <p:spPr>
          <a:xfrm>
            <a:off x="328175" y="484550"/>
            <a:ext cx="8037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Conclusion and Wrap Up</a:t>
            </a:r>
            <a:endParaRPr/>
          </a:p>
        </p:txBody>
      </p:sp>
      <p:pic>
        <p:nvPicPr>
          <p:cNvPr id="315" name="Google Shape;315;p46"/>
          <p:cNvPicPr preferRelativeResize="0"/>
          <p:nvPr/>
        </p:nvPicPr>
        <p:blipFill>
          <a:blip r:embed="rId5">
            <a:alphaModFix/>
          </a:blip>
          <a:stretch>
            <a:fillRect/>
          </a:stretch>
        </p:blipFill>
        <p:spPr>
          <a:xfrm>
            <a:off x="0" y="-8"/>
            <a:ext cx="9143999" cy="4154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47"/>
          <p:cNvPicPr preferRelativeResize="0"/>
          <p:nvPr/>
        </p:nvPicPr>
        <p:blipFill>
          <a:blip r:embed="rId3">
            <a:alphaModFix/>
          </a:blip>
          <a:stretch>
            <a:fillRect/>
          </a:stretch>
        </p:blipFill>
        <p:spPr>
          <a:xfrm>
            <a:off x="7468886" y="3863325"/>
            <a:ext cx="1567138" cy="864750"/>
          </a:xfrm>
          <a:prstGeom prst="rect">
            <a:avLst/>
          </a:prstGeom>
          <a:noFill/>
          <a:ln>
            <a:noFill/>
          </a:ln>
        </p:spPr>
      </p:pic>
      <p:sp>
        <p:nvSpPr>
          <p:cNvPr id="321" name="Google Shape;321;p47"/>
          <p:cNvSpPr txBox="1"/>
          <p:nvPr/>
        </p:nvSpPr>
        <p:spPr>
          <a:xfrm>
            <a:off x="613000" y="1230800"/>
            <a:ext cx="8334000" cy="19233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Century Gothic"/>
              <a:buAutoNum type="arabicPeriod"/>
            </a:pPr>
            <a:r>
              <a:rPr lang="en" sz="1800">
                <a:solidFill>
                  <a:schemeClr val="dk1"/>
                </a:solidFill>
                <a:latin typeface="Century Gothic"/>
                <a:ea typeface="Century Gothic"/>
                <a:cs typeface="Century Gothic"/>
                <a:sym typeface="Century Gothic"/>
              </a:rPr>
              <a:t>Go back to the “Adaptability (Upskill and Reskill) slide (slide 18) and click on the Optional link to complete the assessments.</a:t>
            </a:r>
            <a:endParaRPr sz="1800">
              <a:solidFill>
                <a:schemeClr val="dk1"/>
              </a:solidFill>
              <a:latin typeface="Century Gothic"/>
              <a:ea typeface="Century Gothic"/>
              <a:cs typeface="Century Gothic"/>
              <a:sym typeface="Century Gothic"/>
            </a:endParaRPr>
          </a:p>
          <a:p>
            <a:pPr indent="-342900" lvl="0" marL="457200" rtl="0" algn="l">
              <a:lnSpc>
                <a:spcPct val="115000"/>
              </a:lnSpc>
              <a:spcBef>
                <a:spcPts val="0"/>
              </a:spcBef>
              <a:spcAft>
                <a:spcPts val="0"/>
              </a:spcAft>
              <a:buClr>
                <a:schemeClr val="dk1"/>
              </a:buClr>
              <a:buSzPts val="1800"/>
              <a:buFont typeface="Century Gothic"/>
              <a:buAutoNum type="arabicPeriod"/>
            </a:pPr>
            <a:r>
              <a:rPr lang="en" sz="1800" u="sng">
                <a:solidFill>
                  <a:schemeClr val="hlink"/>
                </a:solidFill>
                <a:latin typeface="Century Gothic"/>
                <a:ea typeface="Century Gothic"/>
                <a:cs typeface="Century Gothic"/>
                <a:sym typeface="Century Gothic"/>
                <a:hlinkClick r:id="rId4"/>
              </a:rPr>
              <a:t>Test all your other </a:t>
            </a:r>
            <a:r>
              <a:rPr lang="en" sz="1800" u="sng">
                <a:solidFill>
                  <a:schemeClr val="hlink"/>
                </a:solidFill>
                <a:latin typeface="Century Gothic"/>
                <a:ea typeface="Century Gothic"/>
                <a:cs typeface="Century Gothic"/>
                <a:sym typeface="Century Gothic"/>
                <a:hlinkClick r:id="rId5"/>
              </a:rPr>
              <a:t>essential</a:t>
            </a:r>
            <a:r>
              <a:rPr lang="en" sz="1800" u="sng">
                <a:solidFill>
                  <a:schemeClr val="hlink"/>
                </a:solidFill>
                <a:latin typeface="Century Gothic"/>
                <a:ea typeface="Century Gothic"/>
                <a:cs typeface="Century Gothic"/>
                <a:sym typeface="Century Gothic"/>
                <a:hlinkClick r:id="rId6"/>
              </a:rPr>
              <a:t> skills</a:t>
            </a:r>
            <a:r>
              <a:rPr lang="en" sz="1800">
                <a:solidFill>
                  <a:schemeClr val="dk1"/>
                </a:solidFill>
                <a:latin typeface="Century Gothic"/>
                <a:ea typeface="Century Gothic"/>
                <a:cs typeface="Century Gothic"/>
                <a:sym typeface="Century Gothic"/>
              </a:rPr>
              <a:t> as well.</a:t>
            </a:r>
            <a:endParaRPr sz="1800">
              <a:solidFill>
                <a:schemeClr val="dk1"/>
              </a:solidFill>
              <a:latin typeface="Century Gothic"/>
              <a:ea typeface="Century Gothic"/>
              <a:cs typeface="Century Gothic"/>
              <a:sym typeface="Century Gothic"/>
            </a:endParaRPr>
          </a:p>
          <a:p>
            <a:pPr indent="0" lvl="0" marL="457200" rtl="0" algn="l">
              <a:lnSpc>
                <a:spcPct val="115000"/>
              </a:lnSpc>
              <a:spcBef>
                <a:spcPts val="0"/>
              </a:spcBef>
              <a:spcAft>
                <a:spcPts val="0"/>
              </a:spcAft>
              <a:buNone/>
            </a:pPr>
            <a:r>
              <a:t/>
            </a:r>
            <a:endParaRPr sz="19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1200"/>
              </a:spcAft>
              <a:buNone/>
            </a:pPr>
            <a:r>
              <a:t/>
            </a:r>
            <a:endParaRPr sz="1900">
              <a:latin typeface="Century Gothic"/>
              <a:ea typeface="Century Gothic"/>
              <a:cs typeface="Century Gothic"/>
              <a:sym typeface="Century Gothic"/>
            </a:endParaRPr>
          </a:p>
        </p:txBody>
      </p:sp>
      <p:sp>
        <p:nvSpPr>
          <p:cNvPr id="322" name="Google Shape;322;p47"/>
          <p:cNvSpPr txBox="1"/>
          <p:nvPr/>
        </p:nvSpPr>
        <p:spPr>
          <a:xfrm>
            <a:off x="328175" y="484550"/>
            <a:ext cx="8037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Optional Extension # 1</a:t>
            </a:r>
            <a:endParaRPr/>
          </a:p>
        </p:txBody>
      </p:sp>
      <p:pic>
        <p:nvPicPr>
          <p:cNvPr id="323" name="Google Shape;323;p47"/>
          <p:cNvPicPr preferRelativeResize="0"/>
          <p:nvPr/>
        </p:nvPicPr>
        <p:blipFill>
          <a:blip r:embed="rId7">
            <a:alphaModFix/>
          </a:blip>
          <a:stretch>
            <a:fillRect/>
          </a:stretch>
        </p:blipFill>
        <p:spPr>
          <a:xfrm>
            <a:off x="0" y="-8"/>
            <a:ext cx="9143999" cy="415417"/>
          </a:xfrm>
          <a:prstGeom prst="rect">
            <a:avLst/>
          </a:prstGeom>
          <a:noFill/>
          <a:ln>
            <a:noFill/>
          </a:ln>
        </p:spPr>
      </p:pic>
      <p:pic>
        <p:nvPicPr>
          <p:cNvPr id="324" name="Google Shape;324;p47"/>
          <p:cNvPicPr preferRelativeResize="0"/>
          <p:nvPr/>
        </p:nvPicPr>
        <p:blipFill rotWithShape="1">
          <a:blip r:embed="rId8">
            <a:alphaModFix/>
          </a:blip>
          <a:srcRect b="19619" l="0" r="0" t="10007"/>
          <a:stretch/>
        </p:blipFill>
        <p:spPr>
          <a:xfrm>
            <a:off x="0" y="2355025"/>
            <a:ext cx="5943600" cy="2788475"/>
          </a:xfrm>
          <a:prstGeom prst="rect">
            <a:avLst/>
          </a:prstGeom>
          <a:noFill/>
          <a:ln>
            <a:noFill/>
          </a:ln>
        </p:spPr>
      </p:pic>
      <p:pic>
        <p:nvPicPr>
          <p:cNvPr id="325" name="Google Shape;325;p47"/>
          <p:cNvPicPr preferRelativeResize="0"/>
          <p:nvPr/>
        </p:nvPicPr>
        <p:blipFill>
          <a:blip r:embed="rId9">
            <a:alphaModFix/>
          </a:blip>
          <a:stretch>
            <a:fillRect/>
          </a:stretch>
        </p:blipFill>
        <p:spPr>
          <a:xfrm>
            <a:off x="0" y="4728075"/>
            <a:ext cx="9143999" cy="41542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48"/>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331" name="Google Shape;331;p48"/>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332" name="Google Shape;332;p48"/>
          <p:cNvSpPr txBox="1"/>
          <p:nvPr/>
        </p:nvSpPr>
        <p:spPr>
          <a:xfrm>
            <a:off x="520150" y="1004150"/>
            <a:ext cx="4179000" cy="44898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sz="1900">
              <a:solidFill>
                <a:schemeClr val="dk1"/>
              </a:solidFill>
              <a:latin typeface="Century Gothic"/>
              <a:ea typeface="Century Gothic"/>
              <a:cs typeface="Century Gothic"/>
              <a:sym typeface="Century Gothic"/>
            </a:endParaRPr>
          </a:p>
          <a:p>
            <a:pPr indent="0" lvl="0" marL="457200" rtl="0" algn="l">
              <a:lnSpc>
                <a:spcPct val="115000"/>
              </a:lnSpc>
              <a:spcBef>
                <a:spcPts val="0"/>
              </a:spcBef>
              <a:spcAft>
                <a:spcPts val="0"/>
              </a:spcAft>
              <a:buNone/>
            </a:pPr>
            <a:r>
              <a:rPr lang="en" sz="1800">
                <a:solidFill>
                  <a:schemeClr val="dk1"/>
                </a:solidFill>
                <a:latin typeface="Century Gothic"/>
                <a:ea typeface="Century Gothic"/>
                <a:cs typeface="Century Gothic"/>
                <a:sym typeface="Century Gothic"/>
              </a:rPr>
              <a:t>Students can go to the Government of Canada Skills for Success website and complete the skills assessment and skills training tool for further exploration. </a:t>
            </a:r>
            <a:r>
              <a:rPr lang="en" sz="1800" u="sng">
                <a:solidFill>
                  <a:srgbClr val="1155CC"/>
                </a:solidFill>
                <a:latin typeface="Century Gothic"/>
                <a:ea typeface="Century Gothic"/>
                <a:cs typeface="Century Gothic"/>
                <a:sym typeface="Century Gothic"/>
                <a:hlinkClick r:id="rId5">
                  <a:extLst>
                    <a:ext uri="{A12FA001-AC4F-418D-AE19-62706E023703}">
                      <ahyp:hlinkClr val="tx"/>
                    </a:ext>
                  </a:extLst>
                </a:hlinkClick>
              </a:rPr>
              <a:t>https://www.canada.ca/en/services/jobs/training/initiatives/skills-success/tools.html?category=Individual&amp;type=Training</a:t>
            </a:r>
            <a:endParaRPr sz="2600">
              <a:solidFill>
                <a:schemeClr val="dk1"/>
              </a:solidFill>
              <a:latin typeface="Century Gothic"/>
              <a:ea typeface="Century Gothic"/>
              <a:cs typeface="Century Gothic"/>
              <a:sym typeface="Century Gothic"/>
            </a:endParaRPr>
          </a:p>
          <a:p>
            <a:pPr indent="0" lvl="0" marL="457200" rtl="0" algn="l">
              <a:lnSpc>
                <a:spcPct val="115000"/>
              </a:lnSpc>
              <a:spcBef>
                <a:spcPts val="0"/>
              </a:spcBef>
              <a:spcAft>
                <a:spcPts val="0"/>
              </a:spcAft>
              <a:buNone/>
            </a:pPr>
            <a:r>
              <a:t/>
            </a:r>
            <a:endParaRPr sz="19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1200"/>
              </a:spcAft>
              <a:buNone/>
            </a:pPr>
            <a:r>
              <a:t/>
            </a:r>
            <a:endParaRPr sz="1900">
              <a:latin typeface="Century Gothic"/>
              <a:ea typeface="Century Gothic"/>
              <a:cs typeface="Century Gothic"/>
              <a:sym typeface="Century Gothic"/>
            </a:endParaRPr>
          </a:p>
        </p:txBody>
      </p:sp>
      <p:sp>
        <p:nvSpPr>
          <p:cNvPr id="333" name="Google Shape;333;p48"/>
          <p:cNvSpPr txBox="1"/>
          <p:nvPr/>
        </p:nvSpPr>
        <p:spPr>
          <a:xfrm>
            <a:off x="328175" y="484550"/>
            <a:ext cx="8037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Optional Extension # 2</a:t>
            </a:r>
            <a:endParaRPr/>
          </a:p>
        </p:txBody>
      </p:sp>
      <p:pic>
        <p:nvPicPr>
          <p:cNvPr id="334" name="Google Shape;334;p48"/>
          <p:cNvPicPr preferRelativeResize="0"/>
          <p:nvPr/>
        </p:nvPicPr>
        <p:blipFill>
          <a:blip r:embed="rId6">
            <a:alphaModFix/>
          </a:blip>
          <a:stretch>
            <a:fillRect/>
          </a:stretch>
        </p:blipFill>
        <p:spPr>
          <a:xfrm>
            <a:off x="0" y="-8"/>
            <a:ext cx="9143999" cy="415417"/>
          </a:xfrm>
          <a:prstGeom prst="rect">
            <a:avLst/>
          </a:prstGeom>
          <a:noFill/>
          <a:ln>
            <a:noFill/>
          </a:ln>
        </p:spPr>
      </p:pic>
      <p:pic>
        <p:nvPicPr>
          <p:cNvPr id="335" name="Google Shape;335;p48"/>
          <p:cNvPicPr preferRelativeResize="0"/>
          <p:nvPr/>
        </p:nvPicPr>
        <p:blipFill>
          <a:blip r:embed="rId7">
            <a:alphaModFix/>
          </a:blip>
          <a:stretch>
            <a:fillRect/>
          </a:stretch>
        </p:blipFill>
        <p:spPr>
          <a:xfrm>
            <a:off x="5494475" y="1161650"/>
            <a:ext cx="3338505" cy="2396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49"/>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341" name="Google Shape;341;p49"/>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342" name="Google Shape;342;p49"/>
          <p:cNvSpPr txBox="1"/>
          <p:nvPr/>
        </p:nvSpPr>
        <p:spPr>
          <a:xfrm>
            <a:off x="613000" y="1230800"/>
            <a:ext cx="4162200" cy="4330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sz="1900">
              <a:solidFill>
                <a:schemeClr val="dk1"/>
              </a:solidFill>
              <a:latin typeface="Century Gothic"/>
              <a:ea typeface="Century Gothic"/>
              <a:cs typeface="Century Gothic"/>
              <a:sym typeface="Century Gothic"/>
            </a:endParaRPr>
          </a:p>
          <a:p>
            <a:pPr indent="0" lvl="0" marL="457200" rtl="0" algn="l">
              <a:lnSpc>
                <a:spcPct val="115000"/>
              </a:lnSpc>
              <a:spcBef>
                <a:spcPts val="0"/>
              </a:spcBef>
              <a:spcAft>
                <a:spcPts val="0"/>
              </a:spcAft>
              <a:buNone/>
            </a:pPr>
            <a:r>
              <a:rPr lang="en" sz="1900">
                <a:solidFill>
                  <a:schemeClr val="dk1"/>
                </a:solidFill>
                <a:latin typeface="Century Gothic"/>
                <a:ea typeface="Century Gothic"/>
                <a:cs typeface="Century Gothic"/>
                <a:sym typeface="Century Gothic"/>
              </a:rPr>
              <a:t>Students can go back to the OVIN Career Pathways website and explore other career options in the automotive industry. </a:t>
            </a:r>
            <a:r>
              <a:rPr lang="en" sz="1900" u="sng">
                <a:solidFill>
                  <a:srgbClr val="1155CC"/>
                </a:solidFill>
                <a:latin typeface="Century Gothic"/>
                <a:ea typeface="Century Gothic"/>
                <a:cs typeface="Century Gothic"/>
                <a:sym typeface="Century Gothic"/>
                <a:hlinkClick r:id="rId5">
                  <a:extLst>
                    <a:ext uri="{A12FA001-AC4F-418D-AE19-62706E023703}">
                      <ahyp:hlinkClr val="tx"/>
                    </a:ext>
                  </a:extLst>
                </a:hlinkClick>
              </a:rPr>
              <a:t>https://ovin-navigator.ca/skills-career-pathway/career-pathways/teens-select-segment-of-the-sector/</a:t>
            </a:r>
            <a:endParaRPr sz="3500">
              <a:solidFill>
                <a:schemeClr val="dk1"/>
              </a:solidFill>
              <a:latin typeface="Century Gothic"/>
              <a:ea typeface="Century Gothic"/>
              <a:cs typeface="Century Gothic"/>
              <a:sym typeface="Century Gothic"/>
            </a:endParaRPr>
          </a:p>
          <a:p>
            <a:pPr indent="0" lvl="0" marL="457200" rtl="0" algn="l">
              <a:lnSpc>
                <a:spcPct val="115000"/>
              </a:lnSpc>
              <a:spcBef>
                <a:spcPts val="0"/>
              </a:spcBef>
              <a:spcAft>
                <a:spcPts val="0"/>
              </a:spcAft>
              <a:buNone/>
            </a:pPr>
            <a:r>
              <a:t/>
            </a:r>
            <a:endParaRPr sz="19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1200"/>
              </a:spcAft>
              <a:buNone/>
            </a:pPr>
            <a:r>
              <a:t/>
            </a:r>
            <a:endParaRPr sz="1900">
              <a:latin typeface="Century Gothic"/>
              <a:ea typeface="Century Gothic"/>
              <a:cs typeface="Century Gothic"/>
              <a:sym typeface="Century Gothic"/>
            </a:endParaRPr>
          </a:p>
        </p:txBody>
      </p:sp>
      <p:sp>
        <p:nvSpPr>
          <p:cNvPr id="343" name="Google Shape;343;p49"/>
          <p:cNvSpPr txBox="1"/>
          <p:nvPr/>
        </p:nvSpPr>
        <p:spPr>
          <a:xfrm>
            <a:off x="328175" y="484550"/>
            <a:ext cx="8037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Optional Extension # 3</a:t>
            </a:r>
            <a:endParaRPr/>
          </a:p>
        </p:txBody>
      </p:sp>
      <p:pic>
        <p:nvPicPr>
          <p:cNvPr id="344" name="Google Shape;344;p49"/>
          <p:cNvPicPr preferRelativeResize="0"/>
          <p:nvPr/>
        </p:nvPicPr>
        <p:blipFill>
          <a:blip r:embed="rId6">
            <a:alphaModFix/>
          </a:blip>
          <a:stretch>
            <a:fillRect/>
          </a:stretch>
        </p:blipFill>
        <p:spPr>
          <a:xfrm>
            <a:off x="0" y="-8"/>
            <a:ext cx="9143999" cy="415417"/>
          </a:xfrm>
          <a:prstGeom prst="rect">
            <a:avLst/>
          </a:prstGeom>
          <a:noFill/>
          <a:ln>
            <a:noFill/>
          </a:ln>
        </p:spPr>
      </p:pic>
      <p:pic>
        <p:nvPicPr>
          <p:cNvPr id="345" name="Google Shape;345;p49"/>
          <p:cNvPicPr preferRelativeResize="0"/>
          <p:nvPr/>
        </p:nvPicPr>
        <p:blipFill>
          <a:blip r:embed="rId7">
            <a:alphaModFix/>
          </a:blip>
          <a:stretch>
            <a:fillRect/>
          </a:stretch>
        </p:blipFill>
        <p:spPr>
          <a:xfrm>
            <a:off x="5411600" y="1314050"/>
            <a:ext cx="3316296" cy="2396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7"/>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123" name="Google Shape;123;p27"/>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124" name="Google Shape;124;p27"/>
          <p:cNvSpPr txBox="1"/>
          <p:nvPr/>
        </p:nvSpPr>
        <p:spPr>
          <a:xfrm>
            <a:off x="425313" y="988925"/>
            <a:ext cx="8386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Century Gothic"/>
                <a:ea typeface="Century Gothic"/>
                <a:cs typeface="Century Gothic"/>
                <a:sym typeface="Century Gothic"/>
              </a:rPr>
              <a:t>An essential skill that can be transferred from one situation to another.</a:t>
            </a:r>
            <a:endParaRPr sz="1900">
              <a:latin typeface="Century Gothic"/>
              <a:ea typeface="Century Gothic"/>
              <a:cs typeface="Century Gothic"/>
              <a:sym typeface="Century Gothic"/>
            </a:endParaRPr>
          </a:p>
        </p:txBody>
      </p:sp>
      <p:sp>
        <p:nvSpPr>
          <p:cNvPr id="125" name="Google Shape;125;p27"/>
          <p:cNvSpPr txBox="1"/>
          <p:nvPr/>
        </p:nvSpPr>
        <p:spPr>
          <a:xfrm>
            <a:off x="328175" y="484550"/>
            <a:ext cx="4866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Definition</a:t>
            </a:r>
            <a:endParaRPr/>
          </a:p>
        </p:txBody>
      </p:sp>
      <p:pic>
        <p:nvPicPr>
          <p:cNvPr id="126" name="Google Shape;126;p27"/>
          <p:cNvPicPr preferRelativeResize="0"/>
          <p:nvPr/>
        </p:nvPicPr>
        <p:blipFill>
          <a:blip r:embed="rId5">
            <a:alphaModFix/>
          </a:blip>
          <a:stretch>
            <a:fillRect/>
          </a:stretch>
        </p:blipFill>
        <p:spPr>
          <a:xfrm>
            <a:off x="0" y="-8"/>
            <a:ext cx="9143999" cy="415417"/>
          </a:xfrm>
          <a:prstGeom prst="rect">
            <a:avLst/>
          </a:prstGeom>
          <a:noFill/>
          <a:ln>
            <a:noFill/>
          </a:ln>
        </p:spPr>
      </p:pic>
      <p:sp>
        <p:nvSpPr>
          <p:cNvPr id="127" name="Google Shape;127;p27"/>
          <p:cNvSpPr txBox="1"/>
          <p:nvPr/>
        </p:nvSpPr>
        <p:spPr>
          <a:xfrm>
            <a:off x="6429375" y="1647250"/>
            <a:ext cx="23091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u="sng">
                <a:solidFill>
                  <a:schemeClr val="hlink"/>
                </a:solidFill>
                <a:latin typeface="Century Gothic"/>
                <a:ea typeface="Century Gothic"/>
                <a:cs typeface="Century Gothic"/>
                <a:sym typeface="Century Gothic"/>
                <a:hlinkClick r:id="rId6"/>
              </a:rPr>
              <a:t>Updated Government of Canada Skills for Success Website</a:t>
            </a:r>
            <a:endParaRPr sz="1900">
              <a:latin typeface="Century Gothic"/>
              <a:ea typeface="Century Gothic"/>
              <a:cs typeface="Century Gothic"/>
              <a:sym typeface="Century Gothic"/>
            </a:endParaRPr>
          </a:p>
        </p:txBody>
      </p:sp>
      <p:pic>
        <p:nvPicPr>
          <p:cNvPr descr="Our world—and our work—looks different these days. &#10;&#10;Having the right skills ensures that we continue to grow and succeed at work and in life.&#10;&#10;Now is a great time to learn something new, to train for a new job or to get the skills you need for that promotion at work.&#10;&#10;Where do you start? &#10;&#10;Skills for Success can help you reach your goals.&#10;&#10;These are the nine skills that employers are looking for:&#10;&#10;Reading&#10;Writing&#10;Numeracy&#10;Digital skills&#10;Problem solving&#10;Communication&#10;Creativity and innovation&#10;Collaboration&#10;Adaptability&#10;&#10;Improving these skills will make you well rounded, give you confidence and prepare you to take on new challenges at work or in your personal life.&#10;&#10;Want to find out how your skills measure up?&#10;&#10;Visit our website for free online assessment tools, and to learn where to find the training to help you master these Skills for Success." id="128" name="Google Shape;128;p27" title="Discover the Skills for Success">
            <a:hlinkClick r:id="rId7"/>
          </p:cNvPr>
          <p:cNvPicPr preferRelativeResize="0"/>
          <p:nvPr/>
        </p:nvPicPr>
        <p:blipFill>
          <a:blip r:embed="rId8">
            <a:alphaModFix/>
          </a:blip>
          <a:stretch>
            <a:fillRect/>
          </a:stretch>
        </p:blipFill>
        <p:spPr>
          <a:xfrm>
            <a:off x="425325" y="1465925"/>
            <a:ext cx="5664625" cy="3186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8"/>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134" name="Google Shape;134;p28"/>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135" name="Google Shape;135;p28"/>
          <p:cNvSpPr txBox="1"/>
          <p:nvPr/>
        </p:nvSpPr>
        <p:spPr>
          <a:xfrm>
            <a:off x="328175" y="484550"/>
            <a:ext cx="8563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Transferable Skills (Skills for Success)</a:t>
            </a:r>
            <a:endParaRPr/>
          </a:p>
        </p:txBody>
      </p:sp>
      <p:pic>
        <p:nvPicPr>
          <p:cNvPr id="136" name="Google Shape;136;p28"/>
          <p:cNvPicPr preferRelativeResize="0"/>
          <p:nvPr/>
        </p:nvPicPr>
        <p:blipFill>
          <a:blip r:embed="rId5">
            <a:alphaModFix/>
          </a:blip>
          <a:stretch>
            <a:fillRect/>
          </a:stretch>
        </p:blipFill>
        <p:spPr>
          <a:xfrm>
            <a:off x="0" y="-8"/>
            <a:ext cx="9143999" cy="415417"/>
          </a:xfrm>
          <a:prstGeom prst="rect">
            <a:avLst/>
          </a:prstGeom>
          <a:noFill/>
          <a:ln>
            <a:noFill/>
          </a:ln>
        </p:spPr>
      </p:pic>
      <p:pic>
        <p:nvPicPr>
          <p:cNvPr id="137" name="Google Shape;137;p28"/>
          <p:cNvPicPr preferRelativeResize="0"/>
          <p:nvPr/>
        </p:nvPicPr>
        <p:blipFill>
          <a:blip r:embed="rId6">
            <a:alphaModFix/>
          </a:blip>
          <a:stretch>
            <a:fillRect/>
          </a:stretch>
        </p:blipFill>
        <p:spPr>
          <a:xfrm>
            <a:off x="2694487" y="1029100"/>
            <a:ext cx="3755024" cy="3698975"/>
          </a:xfrm>
          <a:prstGeom prst="rect">
            <a:avLst/>
          </a:prstGeom>
          <a:noFill/>
          <a:ln>
            <a:noFill/>
          </a:ln>
        </p:spPr>
      </p:pic>
      <p:sp>
        <p:nvSpPr>
          <p:cNvPr id="138" name="Google Shape;138;p28"/>
          <p:cNvSpPr txBox="1"/>
          <p:nvPr/>
        </p:nvSpPr>
        <p:spPr>
          <a:xfrm>
            <a:off x="123500" y="1633325"/>
            <a:ext cx="1971600" cy="264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solidFill>
                  <a:schemeClr val="dk1"/>
                </a:solidFill>
                <a:latin typeface="Century Gothic"/>
                <a:ea typeface="Century Gothic"/>
                <a:cs typeface="Century Gothic"/>
                <a:sym typeface="Century Gothic"/>
              </a:rPr>
              <a:t>Also known as </a:t>
            </a:r>
            <a:endParaRPr sz="3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 sz="3200">
                <a:solidFill>
                  <a:schemeClr val="dk1"/>
                </a:solidFill>
                <a:latin typeface="Century Gothic"/>
                <a:ea typeface="Century Gothic"/>
                <a:cs typeface="Century Gothic"/>
                <a:sym typeface="Century Gothic"/>
              </a:rPr>
              <a:t>‘</a:t>
            </a:r>
            <a:r>
              <a:rPr b="1" lang="en" sz="3200">
                <a:solidFill>
                  <a:schemeClr val="dk1"/>
                </a:solidFill>
                <a:latin typeface="Century Gothic"/>
                <a:ea typeface="Century Gothic"/>
                <a:cs typeface="Century Gothic"/>
                <a:sym typeface="Century Gothic"/>
              </a:rPr>
              <a:t>soft skills</a:t>
            </a:r>
            <a:r>
              <a:rPr lang="en" sz="3200">
                <a:solidFill>
                  <a:schemeClr val="dk1"/>
                </a:solidFill>
                <a:latin typeface="Century Gothic"/>
                <a:ea typeface="Century Gothic"/>
                <a:cs typeface="Century Gothic"/>
                <a:sym typeface="Century Gothic"/>
              </a:rPr>
              <a:t>’</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9"/>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144" name="Google Shape;144;p29"/>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145" name="Google Shape;145;p29"/>
          <p:cNvSpPr txBox="1"/>
          <p:nvPr/>
        </p:nvSpPr>
        <p:spPr>
          <a:xfrm>
            <a:off x="328175" y="484550"/>
            <a:ext cx="8563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Collaboration</a:t>
            </a:r>
            <a:endParaRPr/>
          </a:p>
        </p:txBody>
      </p:sp>
      <p:pic>
        <p:nvPicPr>
          <p:cNvPr id="146" name="Google Shape;146;p29"/>
          <p:cNvPicPr preferRelativeResize="0"/>
          <p:nvPr/>
        </p:nvPicPr>
        <p:blipFill>
          <a:blip r:embed="rId5">
            <a:alphaModFix/>
          </a:blip>
          <a:stretch>
            <a:fillRect/>
          </a:stretch>
        </p:blipFill>
        <p:spPr>
          <a:xfrm>
            <a:off x="0" y="-8"/>
            <a:ext cx="9143999" cy="415417"/>
          </a:xfrm>
          <a:prstGeom prst="rect">
            <a:avLst/>
          </a:prstGeom>
          <a:noFill/>
          <a:ln>
            <a:noFill/>
          </a:ln>
        </p:spPr>
      </p:pic>
      <p:sp>
        <p:nvSpPr>
          <p:cNvPr id="147" name="Google Shape;147;p29"/>
          <p:cNvSpPr txBox="1"/>
          <p:nvPr/>
        </p:nvSpPr>
        <p:spPr>
          <a:xfrm>
            <a:off x="462875" y="1100500"/>
            <a:ext cx="84285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40000"/>
              </a:lnSpc>
              <a:spcBef>
                <a:spcPts val="0"/>
              </a:spcBef>
              <a:spcAft>
                <a:spcPts val="0"/>
              </a:spcAft>
              <a:buClr>
                <a:srgbClr val="50565E"/>
              </a:buClr>
              <a:buSzPts val="1400"/>
              <a:buFont typeface="Century Gothic"/>
              <a:buChar char="-"/>
            </a:pPr>
            <a:r>
              <a:rPr lang="en">
                <a:solidFill>
                  <a:srgbClr val="50565E"/>
                </a:solidFill>
                <a:highlight>
                  <a:srgbClr val="FFFFFF"/>
                </a:highlight>
                <a:latin typeface="Century Gothic"/>
                <a:ea typeface="Century Gothic"/>
                <a:cs typeface="Century Gothic"/>
                <a:sym typeface="Century Gothic"/>
              </a:rPr>
              <a:t>Work with and supporting others to reach a common goal.</a:t>
            </a:r>
            <a:endParaRPr>
              <a:solidFill>
                <a:srgbClr val="50565E"/>
              </a:solidFill>
              <a:highlight>
                <a:srgbClr val="FFFFFF"/>
              </a:highlight>
              <a:latin typeface="Century Gothic"/>
              <a:ea typeface="Century Gothic"/>
              <a:cs typeface="Century Gothic"/>
              <a:sym typeface="Century Gothic"/>
            </a:endParaRPr>
          </a:p>
        </p:txBody>
      </p:sp>
      <p:pic>
        <p:nvPicPr>
          <p:cNvPr descr="Narrator:&#10;&#10;The world is more connected than ever before. We are connected with people at work, in our communities and across the planet. &#10;&#10;At work, we often have to collaborate closely with others, including those who have different views, experience, or who have different backgrounds.&#10;Collaboration is a skill that helps us listen to each other, build strong relationships and understand how to contribute to a team.&#10;&#10;We have a greater chance for success when we work with others to get the job done.&#10;&#10;Skills for Success can help you become a strong team member and build the collaboration skills you need to succeed at work and in life.&#10;&#10;Visit our website for free online assessment tools and learn where to find training to help you master the Skills for Success." id="148" name="Google Shape;148;p29" title="Skills for Success - Collaboration">
            <a:hlinkClick r:id="rId6"/>
          </p:cNvPr>
          <p:cNvPicPr preferRelativeResize="0"/>
          <p:nvPr/>
        </p:nvPicPr>
        <p:blipFill>
          <a:blip r:embed="rId7">
            <a:alphaModFix/>
          </a:blip>
          <a:stretch>
            <a:fillRect/>
          </a:stretch>
        </p:blipFill>
        <p:spPr>
          <a:xfrm>
            <a:off x="1857388" y="1577500"/>
            <a:ext cx="5504775" cy="309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30"/>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154" name="Google Shape;154;p30"/>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155" name="Google Shape;155;p30"/>
          <p:cNvSpPr txBox="1"/>
          <p:nvPr/>
        </p:nvSpPr>
        <p:spPr>
          <a:xfrm>
            <a:off x="328175" y="484550"/>
            <a:ext cx="8563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Adaptability</a:t>
            </a:r>
            <a:endParaRPr/>
          </a:p>
        </p:txBody>
      </p:sp>
      <p:pic>
        <p:nvPicPr>
          <p:cNvPr id="156" name="Google Shape;156;p30"/>
          <p:cNvPicPr preferRelativeResize="0"/>
          <p:nvPr/>
        </p:nvPicPr>
        <p:blipFill>
          <a:blip r:embed="rId5">
            <a:alphaModFix/>
          </a:blip>
          <a:stretch>
            <a:fillRect/>
          </a:stretch>
        </p:blipFill>
        <p:spPr>
          <a:xfrm>
            <a:off x="0" y="-8"/>
            <a:ext cx="9143999" cy="415417"/>
          </a:xfrm>
          <a:prstGeom prst="rect">
            <a:avLst/>
          </a:prstGeom>
          <a:noFill/>
          <a:ln>
            <a:noFill/>
          </a:ln>
        </p:spPr>
      </p:pic>
      <p:sp>
        <p:nvSpPr>
          <p:cNvPr id="157" name="Google Shape;157;p30"/>
          <p:cNvSpPr txBox="1"/>
          <p:nvPr/>
        </p:nvSpPr>
        <p:spPr>
          <a:xfrm>
            <a:off x="462875" y="1100500"/>
            <a:ext cx="8428500" cy="702000"/>
          </a:xfrm>
          <a:prstGeom prst="rect">
            <a:avLst/>
          </a:prstGeom>
          <a:noFill/>
          <a:ln>
            <a:noFill/>
          </a:ln>
        </p:spPr>
        <p:txBody>
          <a:bodyPr anchorCtr="0" anchor="t" bIns="91425" lIns="91425" spcFirstLastPara="1" rIns="91425" wrap="square" tIns="91425">
            <a:spAutoFit/>
          </a:bodyPr>
          <a:lstStyle/>
          <a:p>
            <a:pPr indent="-317500" lvl="0" marL="457200" rtl="0" algn="l">
              <a:lnSpc>
                <a:spcPct val="140000"/>
              </a:lnSpc>
              <a:spcBef>
                <a:spcPts val="0"/>
              </a:spcBef>
              <a:spcAft>
                <a:spcPts val="0"/>
              </a:spcAft>
              <a:buClr>
                <a:srgbClr val="50565E"/>
              </a:buClr>
              <a:buSzPts val="1400"/>
              <a:buFont typeface="Century Gothic"/>
              <a:buChar char="-"/>
            </a:pPr>
            <a:r>
              <a:rPr lang="en">
                <a:solidFill>
                  <a:srgbClr val="50565E"/>
                </a:solidFill>
                <a:highlight>
                  <a:srgbClr val="FFFFFF"/>
                </a:highlight>
                <a:latin typeface="Century Gothic"/>
                <a:ea typeface="Century Gothic"/>
                <a:cs typeface="Century Gothic"/>
                <a:sym typeface="Century Gothic"/>
              </a:rPr>
              <a:t>Being able to adjust and continually learn when something unexpected occurs or the workplace changes.</a:t>
            </a:r>
            <a:endParaRPr>
              <a:solidFill>
                <a:srgbClr val="50565E"/>
              </a:solidFill>
              <a:highlight>
                <a:srgbClr val="FFFFFF"/>
              </a:highlight>
              <a:latin typeface="Century Gothic"/>
              <a:ea typeface="Century Gothic"/>
              <a:cs typeface="Century Gothic"/>
              <a:sym typeface="Century Gothic"/>
            </a:endParaRPr>
          </a:p>
        </p:txBody>
      </p:sp>
      <p:pic>
        <p:nvPicPr>
          <p:cNvPr descr="Adaptability means being able to quickly adjust to new situations, and it is a skill that everyone can benefit from acquiring.&#10;&#10;The world is changing quickly, affecting how we work, live and learn.&#10;&#10;Whether you’re starting a new job, learning to use new technology or need to develop different abilities to move up at your current job, possessing strong adaptability skills is important if you want to be successful.&#10;&#10;Skills for Success can help you develop your adaptability skills so you can continue to grow and succeed at work and in life.&#10;&#10;Visit our website for free online assessment tools and to learn where to find training to help you master the Skills for Success." id="158" name="Google Shape;158;p30" title="Skills for Success – Adaptability">
            <a:hlinkClick r:id="rId6"/>
          </p:cNvPr>
          <p:cNvPicPr preferRelativeResize="0"/>
          <p:nvPr/>
        </p:nvPicPr>
        <p:blipFill>
          <a:blip r:embed="rId7">
            <a:alphaModFix/>
          </a:blip>
          <a:stretch>
            <a:fillRect/>
          </a:stretch>
        </p:blipFill>
        <p:spPr>
          <a:xfrm>
            <a:off x="2035738" y="1756525"/>
            <a:ext cx="5282768" cy="2971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31"/>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164" name="Google Shape;164;p31"/>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165" name="Google Shape;165;p31"/>
          <p:cNvSpPr txBox="1"/>
          <p:nvPr/>
        </p:nvSpPr>
        <p:spPr>
          <a:xfrm>
            <a:off x="328175" y="484550"/>
            <a:ext cx="8563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Writing</a:t>
            </a:r>
            <a:endParaRPr/>
          </a:p>
        </p:txBody>
      </p:sp>
      <p:pic>
        <p:nvPicPr>
          <p:cNvPr id="166" name="Google Shape;166;p31"/>
          <p:cNvPicPr preferRelativeResize="0"/>
          <p:nvPr/>
        </p:nvPicPr>
        <p:blipFill>
          <a:blip r:embed="rId5">
            <a:alphaModFix/>
          </a:blip>
          <a:stretch>
            <a:fillRect/>
          </a:stretch>
        </p:blipFill>
        <p:spPr>
          <a:xfrm>
            <a:off x="0" y="-8"/>
            <a:ext cx="9143999" cy="415417"/>
          </a:xfrm>
          <a:prstGeom prst="rect">
            <a:avLst/>
          </a:prstGeom>
          <a:noFill/>
          <a:ln>
            <a:noFill/>
          </a:ln>
        </p:spPr>
      </p:pic>
      <p:sp>
        <p:nvSpPr>
          <p:cNvPr id="167" name="Google Shape;167;p31"/>
          <p:cNvSpPr txBox="1"/>
          <p:nvPr/>
        </p:nvSpPr>
        <p:spPr>
          <a:xfrm>
            <a:off x="462875" y="1100500"/>
            <a:ext cx="84285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40000"/>
              </a:lnSpc>
              <a:spcBef>
                <a:spcPts val="0"/>
              </a:spcBef>
              <a:spcAft>
                <a:spcPts val="0"/>
              </a:spcAft>
              <a:buClr>
                <a:srgbClr val="50565E"/>
              </a:buClr>
              <a:buSzPts val="1400"/>
              <a:buFont typeface="Century Gothic"/>
              <a:buChar char="-"/>
            </a:pPr>
            <a:r>
              <a:rPr lang="en">
                <a:solidFill>
                  <a:srgbClr val="50565E"/>
                </a:solidFill>
                <a:highlight>
                  <a:srgbClr val="FFFFFF"/>
                </a:highlight>
                <a:latin typeface="Century Gothic"/>
                <a:ea typeface="Century Gothic"/>
                <a:cs typeface="Century Gothic"/>
                <a:sym typeface="Century Gothic"/>
              </a:rPr>
              <a:t>Being able to share </a:t>
            </a:r>
            <a:r>
              <a:rPr lang="en">
                <a:solidFill>
                  <a:srgbClr val="50565E"/>
                </a:solidFill>
                <a:highlight>
                  <a:srgbClr val="FFFFFF"/>
                </a:highlight>
                <a:latin typeface="Century Gothic"/>
                <a:ea typeface="Century Gothic"/>
                <a:cs typeface="Century Gothic"/>
                <a:sym typeface="Century Gothic"/>
              </a:rPr>
              <a:t>information</a:t>
            </a:r>
            <a:r>
              <a:rPr lang="en">
                <a:solidFill>
                  <a:srgbClr val="50565E"/>
                </a:solidFill>
                <a:highlight>
                  <a:srgbClr val="FFFFFF"/>
                </a:highlight>
                <a:latin typeface="Century Gothic"/>
                <a:ea typeface="Century Gothic"/>
                <a:cs typeface="Century Gothic"/>
                <a:sym typeface="Century Gothic"/>
              </a:rPr>
              <a:t> with words, symbols, and images.</a:t>
            </a:r>
            <a:endParaRPr>
              <a:solidFill>
                <a:srgbClr val="50565E"/>
              </a:solidFill>
              <a:highlight>
                <a:srgbClr val="FFFFFF"/>
              </a:highlight>
              <a:latin typeface="Century Gothic"/>
              <a:ea typeface="Century Gothic"/>
              <a:cs typeface="Century Gothic"/>
              <a:sym typeface="Century Gothic"/>
            </a:endParaRPr>
          </a:p>
        </p:txBody>
      </p:sp>
      <p:pic>
        <p:nvPicPr>
          <p:cNvPr descr="Knowing how to share information and ideas in writing is necessary for anyone looking for a job or trying to advance in their career.&#10;&#10;In our daily lives, writing skills help us to complete application forms or connect with friends by text and on social media.&#10;&#10;At work, we use our writing skills to write emails, give instructions or fill out reports. &#10;&#10;It is important to know what to write and how to write it.  Our writing skills need to adapt to different situations and for digital platforms.&#10;&#10;Skills for Success can help you learn to write clearly and effectively, giving you the skills and confidence you need to succeed.&#10;&#10;Visit our website for free online assessment tools and learn where to find training to help you master the Skills for Success." id="168" name="Google Shape;168;p31" title="Skills for Success - Writing">
            <a:hlinkClick r:id="rId6"/>
          </p:cNvPr>
          <p:cNvPicPr preferRelativeResize="0"/>
          <p:nvPr/>
        </p:nvPicPr>
        <p:blipFill>
          <a:blip r:embed="rId7">
            <a:alphaModFix/>
          </a:blip>
          <a:stretch>
            <a:fillRect/>
          </a:stretch>
        </p:blipFill>
        <p:spPr>
          <a:xfrm>
            <a:off x="1565400" y="1407375"/>
            <a:ext cx="5903470" cy="3320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2"/>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174" name="Google Shape;174;p32"/>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175" name="Google Shape;175;p32"/>
          <p:cNvSpPr txBox="1"/>
          <p:nvPr/>
        </p:nvSpPr>
        <p:spPr>
          <a:xfrm>
            <a:off x="328175" y="484550"/>
            <a:ext cx="8563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Reading</a:t>
            </a:r>
            <a:endParaRPr/>
          </a:p>
        </p:txBody>
      </p:sp>
      <p:pic>
        <p:nvPicPr>
          <p:cNvPr id="176" name="Google Shape;176;p32"/>
          <p:cNvPicPr preferRelativeResize="0"/>
          <p:nvPr/>
        </p:nvPicPr>
        <p:blipFill>
          <a:blip r:embed="rId5">
            <a:alphaModFix/>
          </a:blip>
          <a:stretch>
            <a:fillRect/>
          </a:stretch>
        </p:blipFill>
        <p:spPr>
          <a:xfrm>
            <a:off x="0" y="-8"/>
            <a:ext cx="9143999" cy="415417"/>
          </a:xfrm>
          <a:prstGeom prst="rect">
            <a:avLst/>
          </a:prstGeom>
          <a:noFill/>
          <a:ln>
            <a:noFill/>
          </a:ln>
        </p:spPr>
      </p:pic>
      <p:sp>
        <p:nvSpPr>
          <p:cNvPr id="177" name="Google Shape;177;p32"/>
          <p:cNvSpPr txBox="1"/>
          <p:nvPr/>
        </p:nvSpPr>
        <p:spPr>
          <a:xfrm>
            <a:off x="462875" y="1100500"/>
            <a:ext cx="84948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40000"/>
              </a:lnSpc>
              <a:spcBef>
                <a:spcPts val="0"/>
              </a:spcBef>
              <a:spcAft>
                <a:spcPts val="0"/>
              </a:spcAft>
              <a:buClr>
                <a:srgbClr val="50565E"/>
              </a:buClr>
              <a:buSzPts val="1400"/>
              <a:buFont typeface="Century Gothic"/>
              <a:buChar char="-"/>
            </a:pPr>
            <a:r>
              <a:rPr lang="en">
                <a:solidFill>
                  <a:srgbClr val="50565E"/>
                </a:solidFill>
                <a:highlight>
                  <a:srgbClr val="FFFFFF"/>
                </a:highlight>
                <a:latin typeface="Century Gothic"/>
                <a:ea typeface="Century Gothic"/>
                <a:cs typeface="Century Gothic"/>
                <a:sym typeface="Century Gothic"/>
              </a:rPr>
              <a:t>Be able to find, understand, and use information.</a:t>
            </a:r>
            <a:endParaRPr>
              <a:solidFill>
                <a:srgbClr val="50565E"/>
              </a:solidFill>
              <a:highlight>
                <a:srgbClr val="FFFFFF"/>
              </a:highlight>
              <a:latin typeface="Century Gothic"/>
              <a:ea typeface="Century Gothic"/>
              <a:cs typeface="Century Gothic"/>
              <a:sym typeface="Century Gothic"/>
            </a:endParaRPr>
          </a:p>
        </p:txBody>
      </p:sp>
      <p:pic>
        <p:nvPicPr>
          <p:cNvPr descr="Narrator:&#10;&#10;We use our reading skills every day, to follow street signs, to try a recipe, or to communicate by email.&#10;&#10;Technology is changing rapidly and information is often shared through words, symbols or images in person or through devices. The ability to read helps us to find and understand the information in front of us.&#10;&#10;At work, strong reading skills are needed to do a job properly and safely. They help us to understand emails, reports, and safety manuals, or locate information online or in printed materials.&#10;&#10;Reading can also help you develop other skills. Improving your ability to read can set you up for success at work and in day-to-day life.&#10;&#10;Skills for Success can help you reach your goals." id="178" name="Google Shape;178;p32" title="Skills for Success - Reading">
            <a:hlinkClick r:id="rId6"/>
          </p:cNvPr>
          <p:cNvPicPr preferRelativeResize="0"/>
          <p:nvPr/>
        </p:nvPicPr>
        <p:blipFill>
          <a:blip r:embed="rId7">
            <a:alphaModFix/>
          </a:blip>
          <a:stretch>
            <a:fillRect/>
          </a:stretch>
        </p:blipFill>
        <p:spPr>
          <a:xfrm>
            <a:off x="1652463" y="1500700"/>
            <a:ext cx="5839078" cy="3284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33"/>
          <p:cNvPicPr preferRelativeResize="0"/>
          <p:nvPr/>
        </p:nvPicPr>
        <p:blipFill>
          <a:blip r:embed="rId3">
            <a:alphaModFix/>
          </a:blip>
          <a:stretch>
            <a:fillRect/>
          </a:stretch>
        </p:blipFill>
        <p:spPr>
          <a:xfrm>
            <a:off x="7468886" y="3863325"/>
            <a:ext cx="1567138" cy="864750"/>
          </a:xfrm>
          <a:prstGeom prst="rect">
            <a:avLst/>
          </a:prstGeom>
          <a:noFill/>
          <a:ln>
            <a:noFill/>
          </a:ln>
        </p:spPr>
      </p:pic>
      <p:pic>
        <p:nvPicPr>
          <p:cNvPr id="184" name="Google Shape;184;p33"/>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185" name="Google Shape;185;p33"/>
          <p:cNvSpPr txBox="1"/>
          <p:nvPr/>
        </p:nvSpPr>
        <p:spPr>
          <a:xfrm>
            <a:off x="328175" y="484550"/>
            <a:ext cx="8563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3200">
                <a:latin typeface="Century Gothic"/>
                <a:ea typeface="Century Gothic"/>
                <a:cs typeface="Century Gothic"/>
                <a:sym typeface="Century Gothic"/>
              </a:rPr>
              <a:t>Problem Solving</a:t>
            </a:r>
            <a:endParaRPr/>
          </a:p>
        </p:txBody>
      </p:sp>
      <p:pic>
        <p:nvPicPr>
          <p:cNvPr id="186" name="Google Shape;186;p33"/>
          <p:cNvPicPr preferRelativeResize="0"/>
          <p:nvPr/>
        </p:nvPicPr>
        <p:blipFill>
          <a:blip r:embed="rId5">
            <a:alphaModFix/>
          </a:blip>
          <a:stretch>
            <a:fillRect/>
          </a:stretch>
        </p:blipFill>
        <p:spPr>
          <a:xfrm>
            <a:off x="0" y="-8"/>
            <a:ext cx="9143999" cy="415417"/>
          </a:xfrm>
          <a:prstGeom prst="rect">
            <a:avLst/>
          </a:prstGeom>
          <a:noFill/>
          <a:ln>
            <a:noFill/>
          </a:ln>
        </p:spPr>
      </p:pic>
      <p:sp>
        <p:nvSpPr>
          <p:cNvPr id="187" name="Google Shape;187;p33"/>
          <p:cNvSpPr txBox="1"/>
          <p:nvPr/>
        </p:nvSpPr>
        <p:spPr>
          <a:xfrm>
            <a:off x="328175" y="1100500"/>
            <a:ext cx="86979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40000"/>
              </a:lnSpc>
              <a:spcBef>
                <a:spcPts val="0"/>
              </a:spcBef>
              <a:spcAft>
                <a:spcPts val="0"/>
              </a:spcAft>
              <a:buClr>
                <a:srgbClr val="50565E"/>
              </a:buClr>
              <a:buSzPts val="1400"/>
              <a:buFont typeface="Century Gothic"/>
              <a:buChar char="-"/>
            </a:pPr>
            <a:r>
              <a:rPr lang="en">
                <a:solidFill>
                  <a:srgbClr val="50565E"/>
                </a:solidFill>
                <a:highlight>
                  <a:srgbClr val="FFFFFF"/>
                </a:highlight>
                <a:latin typeface="Century Gothic"/>
                <a:ea typeface="Century Gothic"/>
                <a:cs typeface="Century Gothic"/>
                <a:sym typeface="Century Gothic"/>
              </a:rPr>
              <a:t>Being able to identify, analyze, propose solutions, and make decisions.</a:t>
            </a:r>
            <a:endParaRPr>
              <a:solidFill>
                <a:srgbClr val="50565E"/>
              </a:solidFill>
              <a:highlight>
                <a:srgbClr val="FFFFFF"/>
              </a:highlight>
              <a:latin typeface="Century Gothic"/>
              <a:ea typeface="Century Gothic"/>
              <a:cs typeface="Century Gothic"/>
              <a:sym typeface="Century Gothic"/>
            </a:endParaRPr>
          </a:p>
        </p:txBody>
      </p:sp>
      <p:pic>
        <p:nvPicPr>
          <p:cNvPr descr="Narrator:&#10;&#10;We all face problems on a daily basis. Some are easily resolved, while others require more effort to fix.&#10;&#10;In the workplace, we solve problems like settling a disagreement between colleagues, finding ways to meet the budget for a project, or fixing an information technology issue.&#10;&#10;With strong problem-solving skills, we can gather the right information to identify the issue, analyze the situation and find a solution to then make better decisions at work and in life. Skills such as these help us figure out the best way to move forward to get a job done, or help us decide what task to take on first when we have a lot to do. &#10;&#10;You can improve your problem-solving skills with the help of Skills for Success.&#10;&#10;Visit our website for free online assessment tools and learn where to find training to help you master the Skills for Success. Canada.ca/skills-success" id="188" name="Google Shape;188;p33" title="Skills for Success - Problem Solving">
            <a:hlinkClick r:id="rId6"/>
          </p:cNvPr>
          <p:cNvPicPr preferRelativeResize="0"/>
          <p:nvPr/>
        </p:nvPicPr>
        <p:blipFill>
          <a:blip r:embed="rId7">
            <a:alphaModFix/>
          </a:blip>
          <a:stretch>
            <a:fillRect/>
          </a:stretch>
        </p:blipFill>
        <p:spPr>
          <a:xfrm>
            <a:off x="1667863" y="1460925"/>
            <a:ext cx="5808275" cy="3267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