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handoutMasterIdLst>
    <p:handoutMasterId r:id="rId21"/>
  </p:handoutMasterIdLst>
  <p:sldIdLst>
    <p:sldId id="256" r:id="rId5"/>
    <p:sldId id="257" r:id="rId6"/>
    <p:sldId id="262" r:id="rId7"/>
    <p:sldId id="264" r:id="rId8"/>
    <p:sldId id="265" r:id="rId9"/>
    <p:sldId id="266" r:id="rId10"/>
    <p:sldId id="267" r:id="rId11"/>
    <p:sldId id="271" r:id="rId12"/>
    <p:sldId id="273" r:id="rId13"/>
    <p:sldId id="274" r:id="rId14"/>
    <p:sldId id="272" r:id="rId15"/>
    <p:sldId id="275"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650E5-90D3-4565-9C17-B912CE8A9F1A}" v="259" dt="2020-06-18T19:36:43.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What Is A Podcast</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Equipment and Software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Planning Your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Producing Your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Your First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What Is A Podcast</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Equipment and Software</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Planning Your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Producing Your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Your First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hyperlink" Target="https://sweetfishmedia.com/how-to-build-a-podcast-team/" TargetMode="External"/><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7.svg"/><Relationship Id="rId4" Type="http://schemas.openxmlformats.org/officeDocument/2006/relationships/hyperlink" Target="https://www.youtube.com/watch?v=bvAEJ8G9l9U" TargetMode="Externa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ontariocolleges.ca/en/colleges/why-college#:~:text=Ontario%20college%20programs%20have%20significantly,money%20rather%20than%20spending%20it." TargetMode="External"/><Relationship Id="rId7" Type="http://schemas.openxmlformats.org/officeDocument/2006/relationships/image" Target="../media/image17.sv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edium.com/@mark_leonard/the-seven-most-common-podcast-formats-87bbc3ecf40d" TargetMode="Externa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crtc.gc.ca/eng/info_sht/b313.htm" TargetMode="External"/><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play.google.com/music/listen?u=0#/ps/Ihg6d433lfjpexxhcj7edx73oya" TargetMode="External"/><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hyperlink" Target="https://www.quora.com/Why-do-some-podcasters-presents-podcasts-with-so-bad-sound-quality-Is-it-that-hard-to-put-up-a-good-sound-quality-podcast#:~:text=The%20reason%20that%20many%20podcasters,is%20spent%20getting%20good%20audio." TargetMode="Externa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skillsyouneed.com/learn/critical-thinking.html" TargetMode="External"/><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thestar.com/entertainment/opinion/2020/05/20/joe-rogans-100-million-deal-with-spotify-has-valuable-lessons-for-all-podcasters.html"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Creating A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1</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table, indoor, building, chair&#10;&#10;Description automatically generated">
            <a:extLst>
              <a:ext uri="{FF2B5EF4-FFF2-40B4-BE49-F238E27FC236}">
                <a16:creationId xmlns:a16="http://schemas.microsoft.com/office/drawing/2014/main" id="{3182AE80-69BB-4DDB-9420-9CACE2B112D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31" r="18731"/>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dirty="0"/>
              <a:t>Here is an example of skills a podcast employer may be looking for when it comes to the position of Podcast Producer:</a:t>
            </a:r>
          </a:p>
          <a:p>
            <a:pPr lvl="1"/>
            <a:r>
              <a:rPr lang="en-US" sz="1400" b="1" dirty="0"/>
              <a:t>Content creation and direction: </a:t>
            </a:r>
            <a:r>
              <a:rPr lang="en-US" sz="1400" dirty="0"/>
              <a:t>Experience developing shows, creating scripts and stories, and the ability to participate in brainstorming sessions.</a:t>
            </a:r>
          </a:p>
          <a:p>
            <a:pPr lvl="1"/>
            <a:r>
              <a:rPr lang="en-US" sz="1400" b="1" dirty="0"/>
              <a:t>Audio recording and editing:  </a:t>
            </a:r>
            <a:r>
              <a:rPr lang="en-US" sz="1400" dirty="0"/>
              <a:t>The best types of audio equipment for a podcast, how to record audio that sounds good, and how to edit and mix using industry-standard software </a:t>
            </a:r>
          </a:p>
          <a:p>
            <a:pPr lvl="1"/>
            <a:r>
              <a:rPr lang="en-US" sz="1400" b="1" dirty="0"/>
              <a:t>Leadership: </a:t>
            </a:r>
            <a:r>
              <a:rPr lang="en-US" sz="1400" dirty="0"/>
              <a:t>The ability to step up to the plate when needed</a:t>
            </a:r>
          </a:p>
          <a:p>
            <a:pPr lvl="1"/>
            <a:r>
              <a:rPr lang="en-US" sz="1400" b="1" dirty="0"/>
              <a:t>Collaboration: </a:t>
            </a:r>
            <a:r>
              <a:rPr lang="en-US" sz="1400" dirty="0"/>
              <a:t>Your ability to work with, manage and meet deadlines </a:t>
            </a:r>
          </a:p>
          <a:p>
            <a:pPr lvl="1"/>
            <a:r>
              <a:rPr lang="en-US" sz="1400" b="1" dirty="0"/>
              <a:t>Problem-solving skills: </a:t>
            </a:r>
            <a:r>
              <a:rPr lang="en-US" sz="1400" dirty="0"/>
              <a:t>There's going to be stuff you don't know.  What transferable skills can you demonstrate in order to show you can solve problems.</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1991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desktop computer sitting on top of a desk&#10;&#10;Description automatically generated">
            <a:extLst>
              <a:ext uri="{FF2B5EF4-FFF2-40B4-BE49-F238E27FC236}">
                <a16:creationId xmlns:a16="http://schemas.microsoft.com/office/drawing/2014/main" id="{7DDEB8D2-415E-455F-AC8B-1A1ACB5FF7E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5" r="1872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457200" lvl="1" indent="0">
              <a:buNone/>
            </a:pPr>
            <a:r>
              <a:rPr lang="en-US" dirty="0"/>
              <a:t>Read and Learn: </a:t>
            </a:r>
            <a:r>
              <a:rPr lang="en-US" dirty="0">
                <a:hlinkClick r:id="rId3"/>
              </a:rPr>
              <a:t>Building a Podcast Team</a:t>
            </a:r>
            <a:endParaRPr lang="en-US" dirty="0"/>
          </a:p>
          <a:p>
            <a:pPr marL="457200" lvl="1" indent="0">
              <a:buNone/>
            </a:pPr>
            <a:endParaRPr lang="en-US" dirty="0"/>
          </a:p>
          <a:p>
            <a:pPr marL="457200" lvl="1" indent="0">
              <a:buNone/>
            </a:pPr>
            <a:r>
              <a:rPr lang="en-US" dirty="0"/>
              <a:t>Watch &amp; Learn: </a:t>
            </a:r>
            <a:r>
              <a:rPr lang="en-US" dirty="0">
                <a:hlinkClick r:id="rId4"/>
              </a:rPr>
              <a:t>How to find work you love | Scott Dinsmore</a:t>
            </a:r>
            <a:endParaRPr lang="en-US" dirty="0"/>
          </a:p>
          <a:p>
            <a:endParaRPr lang="en-US" sz="1000" dirty="0"/>
          </a:p>
          <a:p>
            <a:pPr marL="457200" lvl="1" indent="0">
              <a:buNone/>
            </a:pPr>
            <a:r>
              <a:rPr lang="en-US" dirty="0"/>
              <a:t>Think About It: What Types of Roles are you best suited for in Podcasting? (Q1.4)</a:t>
            </a:r>
            <a:endParaRPr lang="en-US" sz="1600" dirty="0"/>
          </a:p>
          <a:p>
            <a:pPr marL="457200" lvl="1" indent="0">
              <a:buNone/>
            </a:pPr>
            <a:endParaRPr lang="en-US" sz="1600" dirty="0"/>
          </a:p>
          <a:p>
            <a:pPr marL="457200" lvl="1" indent="0">
              <a:buNone/>
            </a:pPr>
            <a:r>
              <a:rPr lang="en-US" dirty="0"/>
              <a:t>Think About It: What skills and knowledge would a perspective employer be looking for? (Q1.5)</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39A18D63-A787-434E-A28F-A563E83B2C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2302" y="1733065"/>
            <a:ext cx="458675" cy="458675"/>
          </a:xfrm>
          <a:prstGeom prst="rect">
            <a:avLst/>
          </a:prstGeom>
        </p:spPr>
      </p:pic>
      <p:pic>
        <p:nvPicPr>
          <p:cNvPr id="6" name="Graphic 5" descr="Theatre">
            <a:extLst>
              <a:ext uri="{FF2B5EF4-FFF2-40B4-BE49-F238E27FC236}">
                <a16:creationId xmlns:a16="http://schemas.microsoft.com/office/drawing/2014/main" id="{CCC8231B-772F-457E-9ACD-F961852779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1086" y="2372069"/>
            <a:ext cx="401105" cy="401105"/>
          </a:xfrm>
          <a:prstGeom prst="rect">
            <a:avLst/>
          </a:prstGeom>
        </p:spPr>
      </p:pic>
      <p:pic>
        <p:nvPicPr>
          <p:cNvPr id="7" name="Graphic 6" descr="Idea">
            <a:extLst>
              <a:ext uri="{FF2B5EF4-FFF2-40B4-BE49-F238E27FC236}">
                <a16:creationId xmlns:a16="http://schemas.microsoft.com/office/drawing/2014/main" id="{C2D88F22-6172-470F-9E3E-6CA500EB09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6686985" y="3049585"/>
            <a:ext cx="493992" cy="458675"/>
          </a:xfrm>
          <a:prstGeom prst="rect">
            <a:avLst/>
          </a:prstGeom>
        </p:spPr>
      </p:pic>
      <p:pic>
        <p:nvPicPr>
          <p:cNvPr id="8" name="Graphic 7" descr="Idea">
            <a:extLst>
              <a:ext uri="{FF2B5EF4-FFF2-40B4-BE49-F238E27FC236}">
                <a16:creationId xmlns:a16="http://schemas.microsoft.com/office/drawing/2014/main" id="{231B95B1-7295-4057-898F-1E3E3C7359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6686985" y="3997134"/>
            <a:ext cx="493992" cy="458675"/>
          </a:xfrm>
          <a:prstGeom prst="rect">
            <a:avLst/>
          </a:prstGeom>
        </p:spPr>
      </p:pic>
    </p:spTree>
    <p:extLst>
      <p:ext uri="{BB962C8B-B14F-4D97-AF65-F5344CB8AC3E}">
        <p14:creationId xmlns:p14="http://schemas.microsoft.com/office/powerpoint/2010/main" val="391904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sitting in front of a computer&#10;&#10;Description automatically generated">
            <a:extLst>
              <a:ext uri="{FF2B5EF4-FFF2-40B4-BE49-F238E27FC236}">
                <a16:creationId xmlns:a16="http://schemas.microsoft.com/office/drawing/2014/main" id="{D8B85C5B-CEF3-4B85-B44D-9BA64D0D1E81}"/>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0" indent="0">
              <a:buNone/>
            </a:pPr>
            <a:r>
              <a:rPr lang="en-US" dirty="0"/>
              <a:t>One way that you can obtain the skills and knowledge that you need it to attend a post-secondary institution, not only will it provide you with the education you are looking for, but it will also provide important networking opportunities.</a:t>
            </a:r>
          </a:p>
          <a:p>
            <a:pPr marL="0" indent="0">
              <a:buNone/>
            </a:pPr>
            <a:endParaRPr lang="en-US" dirty="0"/>
          </a:p>
          <a:p>
            <a:pPr marL="457200" lvl="1" indent="0">
              <a:buNone/>
            </a:pPr>
            <a:r>
              <a:rPr lang="en-US" dirty="0"/>
              <a:t>Read and Learn: </a:t>
            </a:r>
            <a:r>
              <a:rPr lang="en-US" dirty="0">
                <a:hlinkClick r:id="rId3"/>
              </a:rPr>
              <a:t>Why Choose College</a:t>
            </a:r>
            <a:endParaRPr lang="en-US" dirty="0"/>
          </a:p>
          <a:p>
            <a:pPr marL="457200" lvl="1" indent="0">
              <a:buNone/>
            </a:pPr>
            <a:endParaRPr lang="en-US" dirty="0"/>
          </a:p>
          <a:p>
            <a:endParaRPr lang="en-US" sz="1000" dirty="0"/>
          </a:p>
          <a:p>
            <a:pPr marL="457200" lvl="1" indent="0">
              <a:buNone/>
            </a:pPr>
            <a:r>
              <a:rPr lang="en-US" dirty="0"/>
              <a:t>Think About It: What post secondary options are available to you? (Q1.6)</a:t>
            </a:r>
            <a:endParaRPr lang="en-US" sz="1600" dirty="0"/>
          </a:p>
          <a:p>
            <a:pPr marL="457200" lvl="1" indent="0">
              <a:buNone/>
            </a:pPr>
            <a:endParaRPr lang="en-US" sz="16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39A18D63-A787-434E-A28F-A563E83B2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6984" y="3784656"/>
            <a:ext cx="458675" cy="458675"/>
          </a:xfrm>
          <a:prstGeom prst="rect">
            <a:avLst/>
          </a:prstGeom>
        </p:spPr>
      </p:pic>
      <p:pic>
        <p:nvPicPr>
          <p:cNvPr id="8" name="Graphic 7" descr="Idea">
            <a:extLst>
              <a:ext uri="{FF2B5EF4-FFF2-40B4-BE49-F238E27FC236}">
                <a16:creationId xmlns:a16="http://schemas.microsoft.com/office/drawing/2014/main" id="{231B95B1-7295-4057-898F-1E3E3C7359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686984" y="4628372"/>
            <a:ext cx="493992" cy="458675"/>
          </a:xfrm>
          <a:prstGeom prst="rect">
            <a:avLst/>
          </a:prstGeom>
        </p:spPr>
      </p:pic>
    </p:spTree>
    <p:extLst>
      <p:ext uri="{BB962C8B-B14F-4D97-AF65-F5344CB8AC3E}">
        <p14:creationId xmlns:p14="http://schemas.microsoft.com/office/powerpoint/2010/main" val="3140151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blue shirt&#10;&#10;Description automatically generated">
            <a:extLst>
              <a:ext uri="{FF2B5EF4-FFF2-40B4-BE49-F238E27FC236}">
                <a16:creationId xmlns:a16="http://schemas.microsoft.com/office/drawing/2014/main" id="{3FA988B9-6F9C-4A32-ACA2-B9001546610F}"/>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888" t="8746" r="-888" b="20112"/>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In order to create a successful podcast that speaks to your audience, you will need to identify the people that  you want to reach ahead of time, this is part of the pre-planning stage. You will start by identifying what you are passionate about.</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dirty="0"/>
              <a:t>Think About It: What interests do you have that you might want to create a podcast about (Q1.4)</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45272" y="4616480"/>
            <a:ext cx="493992" cy="458675"/>
          </a:xfrm>
          <a:prstGeom prst="rect">
            <a:avLst/>
          </a:prstGeom>
        </p:spPr>
      </p:pic>
    </p:spTree>
    <p:extLst>
      <p:ext uri="{BB962C8B-B14F-4D97-AF65-F5344CB8AC3E}">
        <p14:creationId xmlns:p14="http://schemas.microsoft.com/office/powerpoint/2010/main" val="159887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 questions that you just answered were part of the Pre-Planning stage in podcasting.  This exercise will help you identify the type of podcast that you will want to create, by identifying the audience you want to appeal to.  Identifying the audience beforehand is one of the keys to launching a successful podcast.</a:t>
            </a:r>
          </a:p>
          <a:p>
            <a:pPr marL="0" indent="0">
              <a:buNone/>
            </a:pPr>
            <a:endParaRPr lang="en-US" dirty="0"/>
          </a:p>
          <a:p>
            <a:r>
              <a:rPr lang="en-US" sz="1100" dirty="0"/>
              <a:t>Note: While it is true that individuals can make money, for podcasting this is very hard, and should not be your driving intent.  Create what you are passionate about, if you don’t you might regret having to do multiple shows on a topic that really isn’t that interesting.</a:t>
            </a:r>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person holding a guitar&#10;&#10;Description automatically generated">
            <a:extLst>
              <a:ext uri="{FF2B5EF4-FFF2-40B4-BE49-F238E27FC236}">
                <a16:creationId xmlns:a16="http://schemas.microsoft.com/office/drawing/2014/main" id="{37E72D7D-1115-4A42-9CB8-62DA1AA1F7E1}"/>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5705" b="-25705"/>
          <a:stretch/>
        </p:blipFill>
        <p:spPr/>
      </p:pic>
    </p:spTree>
    <p:extLst>
      <p:ext uri="{BB962C8B-B14F-4D97-AF65-F5344CB8AC3E}">
        <p14:creationId xmlns:p14="http://schemas.microsoft.com/office/powerpoint/2010/main" val="85059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Your podcast format is an important question that you need to ask yourself in the preplanning stage.  What is it that both you and your listeners have in common and what do you both value.  Another question you will want to ask is, will this be a solo show, collaborative, or will you have guests? Guests or group discussions are an excellent way to share thoughts from other experts and will add another level of legitimacy to your podcast.</a:t>
            </a:r>
          </a:p>
          <a:p>
            <a:endParaRPr lang="en-US" sz="800" dirty="0"/>
          </a:p>
          <a:p>
            <a:pPr marL="914400" lvl="2" indent="0">
              <a:buNone/>
            </a:pPr>
            <a:r>
              <a:rPr lang="en-US" dirty="0"/>
              <a:t>Read and Learn: </a:t>
            </a:r>
            <a:r>
              <a:rPr lang="en-US" dirty="0">
                <a:hlinkClick r:id="rId2"/>
              </a:rPr>
              <a:t>The Seven Most Common Podcast Formats</a:t>
            </a:r>
            <a:r>
              <a:rPr lang="en-US" dirty="0"/>
              <a:t> (Q1.5)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4938" y="5348641"/>
            <a:ext cx="458675" cy="458675"/>
          </a:xfrm>
          <a:prstGeom prst="rect">
            <a:avLst/>
          </a:prstGeom>
        </p:spPr>
      </p:pic>
      <p:pic>
        <p:nvPicPr>
          <p:cNvPr id="10" name="Picture Placeholder 9" descr="A group of people posing for the camera&#10;&#10;Description automatically generated">
            <a:extLst>
              <a:ext uri="{FF2B5EF4-FFF2-40B4-BE49-F238E27FC236}">
                <a16:creationId xmlns:a16="http://schemas.microsoft.com/office/drawing/2014/main" id="{45194E18-277A-4888-95A4-45E84CF20F44}"/>
              </a:ext>
            </a:extLst>
          </p:cNvPr>
          <p:cNvPicPr>
            <a:picLocks noGrp="1" noChangeAspect="1"/>
          </p:cNvPicPr>
          <p:nvPr>
            <p:ph type="pic" idx="11"/>
          </p:nvPr>
        </p:nvPicPr>
        <p:blipFill rotWithShape="1">
          <a:blip r:embed="rId5">
            <a:extLst>
              <a:ext uri="{28A0092B-C50C-407E-A947-70E740481C1C}">
                <a14:useLocalDpi xmlns:a14="http://schemas.microsoft.com/office/drawing/2010/main" val="0"/>
              </a:ext>
            </a:extLst>
          </a:blip>
          <a:srcRect t="-34467" b="-34467"/>
          <a:stretch/>
        </p:blipFill>
        <p:spPr/>
      </p:pic>
    </p:spTree>
    <p:extLst>
      <p:ext uri="{BB962C8B-B14F-4D97-AF65-F5344CB8AC3E}">
        <p14:creationId xmlns:p14="http://schemas.microsoft.com/office/powerpoint/2010/main" val="263619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85951900"/>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 of a sign&#10;&#10;Description automatically generated">
            <a:extLst>
              <a:ext uri="{FF2B5EF4-FFF2-40B4-BE49-F238E27FC236}">
                <a16:creationId xmlns:a16="http://schemas.microsoft.com/office/drawing/2014/main" id="{13972765-FA6E-4BD3-A2C6-E6FDE5991AB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0106" b="-2010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Have you ever wondered what it would be like to host a radio show? Are you someone who has something to say, and needs an audience? Many years ago, it would have required a lot of money, a Broadcasting license provided by the CRTC, and a lot of equipment to accomplish what you can do from the comfort of your own home.</a:t>
            </a:r>
          </a:p>
          <a:p>
            <a:endParaRPr lang="en-US" dirty="0"/>
          </a:p>
          <a:p>
            <a:pPr marL="457200" lvl="1" indent="0">
              <a:buNone/>
            </a:pPr>
            <a:r>
              <a:rPr lang="en-US" noProof="1"/>
              <a:t>Dig Deeper: </a:t>
            </a:r>
            <a:r>
              <a:rPr lang="en-US" noProof="1">
                <a:hlinkClick r:id="rId3"/>
              </a:rPr>
              <a:t>How To Apply for a Broadcasting Licence</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Bucket and shovel">
            <a:extLst>
              <a:ext uri="{FF2B5EF4-FFF2-40B4-BE49-F238E27FC236}">
                <a16:creationId xmlns:a16="http://schemas.microsoft.com/office/drawing/2014/main" id="{E95BB722-8B57-4A68-9460-6A47E25F94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06655" y="4652745"/>
            <a:ext cx="472929" cy="472929"/>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microphone&#10;&#10;Description automatically generated">
            <a:extLst>
              <a:ext uri="{FF2B5EF4-FFF2-40B4-BE49-F238E27FC236}">
                <a16:creationId xmlns:a16="http://schemas.microsoft.com/office/drawing/2014/main" id="{5ED9D8EA-5EEE-4336-8E9C-AD34450C294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A podcast is an audio program, similar to Talk Radio, but you subscribe to a podcast on your computer or mobile device. This allows you the flexibility to listen to it whenever you like. </a:t>
            </a:r>
          </a:p>
          <a:p>
            <a:r>
              <a:rPr lang="en-US" dirty="0"/>
              <a:t>There are many types podcasts out there,  and as you are about to learn  almost anyone can make one. </a:t>
            </a:r>
          </a:p>
          <a:p>
            <a:r>
              <a:rPr lang="en-US" dirty="0"/>
              <a:t>This accessibility results in a wide variety in the  quality of production with some podcasts being professionally produced typically by large companies on and other podcasts that are recorded by someone on their mobile device. For you this means that you can find podcasts out there on almost any conceivable topic.</a:t>
            </a:r>
          </a:p>
          <a:p>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382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creenshot of a cell phone&#10;&#10;Description automatically generated">
            <a:extLst>
              <a:ext uri="{FF2B5EF4-FFF2-40B4-BE49-F238E27FC236}">
                <a16:creationId xmlns:a16="http://schemas.microsoft.com/office/drawing/2014/main" id="{9614D223-3320-4601-8BCA-F933A28AD2C9}"/>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11746" b="-1174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 best way to learn what a podcast is, is to explore for yourself. There are many Podcast Channels/Hosts some of which are:</a:t>
            </a:r>
          </a:p>
          <a:p>
            <a:r>
              <a:rPr lang="en-US" sz="1200" dirty="0"/>
              <a:t>Google</a:t>
            </a:r>
          </a:p>
          <a:p>
            <a:r>
              <a:rPr lang="en-US" sz="1200" dirty="0"/>
              <a:t>Apple Podcasts</a:t>
            </a:r>
          </a:p>
          <a:p>
            <a:r>
              <a:rPr lang="en-US" sz="1200" dirty="0"/>
              <a:t>Spotify</a:t>
            </a:r>
          </a:p>
          <a:p>
            <a:r>
              <a:rPr lang="en-US" sz="1200" dirty="0"/>
              <a:t>Radio Public</a:t>
            </a:r>
          </a:p>
          <a:p>
            <a:r>
              <a:rPr lang="en-US" sz="1200" dirty="0"/>
              <a:t>TuneIn</a:t>
            </a:r>
          </a:p>
          <a:p>
            <a:r>
              <a:rPr lang="en-US" sz="1200" dirty="0" err="1"/>
              <a:t>CastBox</a:t>
            </a:r>
            <a:endParaRPr lang="en-US" sz="1200" dirty="0"/>
          </a:p>
          <a:p>
            <a:r>
              <a:rPr lang="en-US" sz="1200" dirty="0" err="1"/>
              <a:t>iHeart</a:t>
            </a:r>
            <a:r>
              <a:rPr lang="en-US" sz="1200" dirty="0"/>
              <a:t> Radio</a:t>
            </a:r>
          </a:p>
          <a:p>
            <a:pPr lvl="1"/>
            <a:endParaRPr lang="en-US" sz="1000" dirty="0"/>
          </a:p>
          <a:p>
            <a:pPr marL="457200" lvl="1" indent="0">
              <a:buNone/>
            </a:pPr>
            <a:r>
              <a:rPr lang="en-US" sz="1600" dirty="0"/>
              <a:t>Listen &amp; Learn: Choose one of the following from above and search for </a:t>
            </a:r>
            <a:r>
              <a:rPr lang="en-US" sz="1600" dirty="0">
                <a:hlinkClick r:id="rId3"/>
              </a:rPr>
              <a:t>Ted Talks Daily</a:t>
            </a:r>
            <a:r>
              <a:rPr lang="en-US" sz="1600" dirty="0"/>
              <a:t>.  Choose one episode that interests you and listen.</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Headphones">
            <a:extLst>
              <a:ext uri="{FF2B5EF4-FFF2-40B4-BE49-F238E27FC236}">
                <a16:creationId xmlns:a16="http://schemas.microsoft.com/office/drawing/2014/main" id="{063E577C-E39D-40B4-BE45-E98D6A8DEE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0898" y="5075524"/>
            <a:ext cx="381955" cy="381955"/>
          </a:xfrm>
          <a:prstGeom prst="rect">
            <a:avLst/>
          </a:prstGeom>
        </p:spPr>
      </p:pic>
    </p:spTree>
    <p:extLst>
      <p:ext uri="{BB962C8B-B14F-4D97-AF65-F5344CB8AC3E}">
        <p14:creationId xmlns:p14="http://schemas.microsoft.com/office/powerpoint/2010/main" val="413105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Now that you have had an opportunity to listen to a professionally produced podcast.  You can start to explore some of your own interests.</a:t>
            </a:r>
          </a:p>
          <a:p>
            <a:endParaRPr lang="en-US" sz="1200" dirty="0"/>
          </a:p>
          <a:p>
            <a:pPr marL="914400" lvl="2" indent="0">
              <a:buNone/>
            </a:pPr>
            <a:r>
              <a:rPr lang="en-US" dirty="0"/>
              <a:t>Think About It: What interest do you have (Q1.1)</a:t>
            </a:r>
          </a:p>
          <a:p>
            <a:pPr lvl="1"/>
            <a:endParaRPr lang="en-US" sz="1000" dirty="0"/>
          </a:p>
          <a:p>
            <a:pPr lvl="1"/>
            <a:endParaRPr lang="en-US" sz="1000" dirty="0"/>
          </a:p>
          <a:p>
            <a:pPr marL="914400" lvl="2" indent="0">
              <a:buNone/>
            </a:pPr>
            <a:r>
              <a:rPr lang="en-US" dirty="0"/>
              <a:t>Think About It: Where could you find more information on these interests (Q1.2)</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94938" y="3293253"/>
            <a:ext cx="493992" cy="458675"/>
          </a:xfrm>
          <a:prstGeom prst="rect">
            <a:avLst/>
          </a:prstGeom>
        </p:spPr>
      </p:pic>
      <p:pic>
        <p:nvPicPr>
          <p:cNvPr id="7" name="Graphic 6" descr="Idea">
            <a:extLst>
              <a:ext uri="{FF2B5EF4-FFF2-40B4-BE49-F238E27FC236}">
                <a16:creationId xmlns:a16="http://schemas.microsoft.com/office/drawing/2014/main" id="{F4104580-3DE7-4839-A941-3D89C3D046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94938" y="4211349"/>
            <a:ext cx="493992" cy="458675"/>
          </a:xfrm>
          <a:prstGeom prst="rect">
            <a:avLst/>
          </a:prstGeom>
        </p:spPr>
      </p:pic>
      <p:pic>
        <p:nvPicPr>
          <p:cNvPr id="19" name="Picture Placeholder 18" descr="A picture containing player&#10;&#10;Description automatically generated">
            <a:extLst>
              <a:ext uri="{FF2B5EF4-FFF2-40B4-BE49-F238E27FC236}">
                <a16:creationId xmlns:a16="http://schemas.microsoft.com/office/drawing/2014/main" id="{94E7D3FF-7FE7-4C36-A904-0934E4D8C075}"/>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7156" b="-7156"/>
          <a:stretch/>
        </p:blipFill>
        <p:spPr/>
      </p:pic>
      <p:pic>
        <p:nvPicPr>
          <p:cNvPr id="21" name="Graphic 20" descr="Open book">
            <a:extLst>
              <a:ext uri="{FF2B5EF4-FFF2-40B4-BE49-F238E27FC236}">
                <a16:creationId xmlns:a16="http://schemas.microsoft.com/office/drawing/2014/main" id="{2B64B376-2335-44FB-A413-FBBBE3DCC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0255" y="5291299"/>
            <a:ext cx="458675" cy="458675"/>
          </a:xfrm>
          <a:prstGeom prst="rect">
            <a:avLst/>
          </a:prstGeom>
        </p:spPr>
      </p:pic>
      <p:sp>
        <p:nvSpPr>
          <p:cNvPr id="23" name="TextBox 22">
            <a:extLst>
              <a:ext uri="{FF2B5EF4-FFF2-40B4-BE49-F238E27FC236}">
                <a16:creationId xmlns:a16="http://schemas.microsoft.com/office/drawing/2014/main" id="{4843E85E-4538-42EB-9DAE-773C0BEFA42D}"/>
              </a:ext>
            </a:extLst>
          </p:cNvPr>
          <p:cNvSpPr txBox="1"/>
          <p:nvPr/>
        </p:nvSpPr>
        <p:spPr>
          <a:xfrm>
            <a:off x="6657974" y="5335970"/>
            <a:ext cx="6094602" cy="646331"/>
          </a:xfrm>
          <a:prstGeom prst="rect">
            <a:avLst/>
          </a:prstGeom>
          <a:noFill/>
        </p:spPr>
        <p:txBody>
          <a:bodyPr wrap="square">
            <a:spAutoFit/>
          </a:bodyPr>
          <a:lstStyle/>
          <a:p>
            <a:pPr marL="914400" lvl="2" indent="0">
              <a:buNone/>
            </a:pPr>
            <a:r>
              <a:rPr lang="en-US" dirty="0">
                <a:solidFill>
                  <a:schemeClr val="bg1"/>
                </a:solidFill>
              </a:rPr>
              <a:t>Read &amp; Learn: </a:t>
            </a:r>
          </a:p>
          <a:p>
            <a:pPr marL="914400" lvl="2" indent="0">
              <a:buNone/>
            </a:pPr>
            <a:r>
              <a:rPr lang="en-US" dirty="0">
                <a:hlinkClick r:id="rId7"/>
              </a:rPr>
              <a:t>Why do some podcasts sound bad</a:t>
            </a:r>
            <a:endParaRPr lang="en-US" dirty="0"/>
          </a:p>
        </p:txBody>
      </p:sp>
    </p:spTree>
    <p:extLst>
      <p:ext uri="{BB962C8B-B14F-4D97-AF65-F5344CB8AC3E}">
        <p14:creationId xmlns:p14="http://schemas.microsoft.com/office/powerpoint/2010/main" val="404809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social media post&#10;&#10;Description automatically generated">
            <a:extLst>
              <a:ext uri="{FF2B5EF4-FFF2-40B4-BE49-F238E27FC236}">
                <a16:creationId xmlns:a16="http://schemas.microsoft.com/office/drawing/2014/main" id="{169070A0-E820-405F-8C1D-E6B394C56D9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25" t="-27544" r="-25" b="-24455"/>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In the Read &amp; Learn activity, you visited a Forum; this is where individuals can post questions to people all around the world.  </a:t>
            </a:r>
            <a:r>
              <a:rPr lang="en-US" dirty="0">
                <a:solidFill>
                  <a:srgbClr val="4A6EE0"/>
                </a:solidFill>
                <a:effectLst/>
                <a:hlinkClick r:id="rId3"/>
              </a:rPr>
              <a:t>Critical Thinking Skills </a:t>
            </a:r>
            <a:r>
              <a:rPr lang="en-US" dirty="0"/>
              <a:t>are super important when posting questions and reading responses. Critical thinking skills are also very important when listening to podcasts. (click on the link above to learn more)</a:t>
            </a:r>
            <a:endParaRPr lang="en-US" sz="1200" dirty="0"/>
          </a:p>
          <a:p>
            <a:pPr marL="914400" lvl="2" indent="0">
              <a:buNone/>
            </a:pPr>
            <a:endParaRPr lang="en-US" dirty="0"/>
          </a:p>
          <a:p>
            <a:pPr marL="914400" lvl="2" indent="0">
              <a:buNone/>
            </a:pPr>
            <a:r>
              <a:rPr lang="en-US" dirty="0"/>
              <a:t>Think About It: How do production values impact podcasts(Q1.3)</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145272" y="4616480"/>
            <a:ext cx="493992" cy="458675"/>
          </a:xfrm>
          <a:prstGeom prst="rect">
            <a:avLst/>
          </a:prstGeom>
        </p:spPr>
      </p:pic>
    </p:spTree>
    <p:extLst>
      <p:ext uri="{BB962C8B-B14F-4D97-AF65-F5344CB8AC3E}">
        <p14:creationId xmlns:p14="http://schemas.microsoft.com/office/powerpoint/2010/main" val="403188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Earlier this year, arguably the king of podcasters Joe Rogan signed a multiyear deal with Spotify for his </a:t>
            </a:r>
            <a:r>
              <a:rPr lang="en-US" dirty="0">
                <a:hlinkClick r:id="rId2"/>
              </a:rPr>
              <a:t>Podcast The Joe Rogan Experience</a:t>
            </a:r>
            <a:r>
              <a:rPr lang="en-US" dirty="0"/>
              <a:t>. This deal was worth an estimated 100 million dollars.</a:t>
            </a:r>
          </a:p>
          <a:p>
            <a:r>
              <a:rPr lang="en-US" dirty="0"/>
              <a:t>Typically you won't find job postings for podcasters on a website or traditional media job boards.  For this job search, it is essential to network with people in the industry.  Once you have, it is likely they will want to see what you can do.</a:t>
            </a:r>
          </a:p>
          <a:p>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desktop computer sitting on top of a desk&#10;&#10;Description automatically generated">
            <a:extLst>
              <a:ext uri="{FF2B5EF4-FFF2-40B4-BE49-F238E27FC236}">
                <a16:creationId xmlns:a16="http://schemas.microsoft.com/office/drawing/2014/main" id="{7DDEB8D2-415E-455F-AC8B-1A1ACB5FF7ED}"/>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5" r="18725"/>
          <a:stretch>
            <a:fillRect/>
          </a:stretch>
        </p:blipFill>
        <p:spPr/>
      </p:pic>
    </p:spTree>
    <p:extLst>
      <p:ext uri="{BB962C8B-B14F-4D97-AF65-F5344CB8AC3E}">
        <p14:creationId xmlns:p14="http://schemas.microsoft.com/office/powerpoint/2010/main" val="277993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using a computer&#10;&#10;Description automatically generated">
            <a:extLst>
              <a:ext uri="{FF2B5EF4-FFF2-40B4-BE49-F238E27FC236}">
                <a16:creationId xmlns:a16="http://schemas.microsoft.com/office/drawing/2014/main" id="{D7FCD2CC-E281-4865-89B1-E3E5133F33F3}"/>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dirty="0"/>
              <a:t>Here is an  example of skills a podcast employer may be looking for when it comes to the position of Podcast Producer:</a:t>
            </a:r>
          </a:p>
          <a:p>
            <a:pPr lvl="1"/>
            <a:r>
              <a:rPr lang="en-US" sz="1400" b="1" dirty="0"/>
              <a:t>Content creation and direction: </a:t>
            </a:r>
            <a:r>
              <a:rPr lang="en-US" sz="1400" dirty="0"/>
              <a:t>Experience developing shows, creating scripts and stories, and the ability to participate in brainstorming sessions.</a:t>
            </a:r>
          </a:p>
          <a:p>
            <a:pPr lvl="1"/>
            <a:r>
              <a:rPr lang="en-US" sz="1400" b="1" dirty="0"/>
              <a:t>Audio recording and editing:  </a:t>
            </a:r>
            <a:r>
              <a:rPr lang="en-US" sz="1400" dirty="0"/>
              <a:t>The best types of audio equipment for a podcast, how to record audio that sounds good, and how to edit and mix using industry-standard software </a:t>
            </a:r>
          </a:p>
          <a:p>
            <a:pPr lvl="1"/>
            <a:r>
              <a:rPr lang="en-US" sz="1400" b="1" dirty="0"/>
              <a:t>Leadership: </a:t>
            </a:r>
            <a:r>
              <a:rPr lang="en-US" sz="1400" dirty="0"/>
              <a:t>The ability to step up to the plate when needed</a:t>
            </a:r>
          </a:p>
          <a:p>
            <a:pPr lvl="1"/>
            <a:r>
              <a:rPr lang="en-US" sz="1400" b="1" dirty="0"/>
              <a:t>Collaboration: </a:t>
            </a:r>
            <a:r>
              <a:rPr lang="en-US" sz="1400" dirty="0"/>
              <a:t>Your ability to work with, manage and meet deadlines </a:t>
            </a:r>
          </a:p>
          <a:p>
            <a:pPr lvl="1"/>
            <a:r>
              <a:rPr lang="en-US" sz="1400" b="1" dirty="0"/>
              <a:t>Problem-solving skills: </a:t>
            </a:r>
            <a:r>
              <a:rPr lang="en-US" sz="1400" dirty="0"/>
              <a:t>There's going to be stuff you don't know.  What transferable skills can you demonstrate in order to show you can solve problems.</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7905386"/>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1418</Words>
  <Application>Microsoft Office PowerPoint</Application>
  <PresentationFormat>Widescreen</PresentationFormat>
  <Paragraphs>156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Creating A Podcast</vt:lpstr>
      <vt:lpstr>Activities and Assignment</vt:lpstr>
      <vt:lpstr>What Is  A Podcast</vt:lpstr>
      <vt:lpstr>What Is  A Podcast</vt:lpstr>
      <vt:lpstr>What Is A Podcast</vt:lpstr>
      <vt:lpstr>What Is A Podcast</vt:lpstr>
      <vt:lpstr>What Is A Podcast</vt:lpstr>
      <vt:lpstr>Career Opportunities</vt:lpstr>
      <vt:lpstr>Career Opportunities</vt:lpstr>
      <vt:lpstr>Career Opportunities</vt:lpstr>
      <vt:lpstr>Career Opportunities</vt:lpstr>
      <vt:lpstr>Career Opportunities</vt:lpstr>
      <vt:lpstr>Starting Out</vt:lpstr>
      <vt:lpstr>Starting Out</vt:lpstr>
      <vt:lpstr>Starting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