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5" roundtripDataSignature="AMtx7mjCceJEkBeuNkz8+5U1zn1FSFOk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CenturyGothic-bold.fntdata"/><Relationship Id="rId21" Type="http://schemas.openxmlformats.org/officeDocument/2006/relationships/font" Target="fonts/CenturyGothic-regular.fntdata"/><Relationship Id="rId24" Type="http://schemas.openxmlformats.org/officeDocument/2006/relationships/font" Target="fonts/CenturyGothic-boldItalic.fntdata"/><Relationship Id="rId23"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57ebea92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57ebea92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7ebea923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7ebea923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7ebea923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7ebea923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57ebea923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57ebea923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7ebea923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7ebea923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7ebea923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7ebea923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57ebea923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57ebea923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57ebea923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57ebea923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57ebea923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57ebea923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7ebea923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57ebea923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0" name="Shape 50"/>
        <p:cNvGrpSpPr/>
        <p:nvPr/>
      </p:nvGrpSpPr>
      <p:grpSpPr>
        <a:xfrm>
          <a:off x="0" y="0"/>
          <a:ext cx="0" cy="0"/>
          <a:chOff x="0" y="0"/>
          <a:chExt cx="0" cy="0"/>
        </a:xfrm>
      </p:grpSpPr>
      <p:sp>
        <p:nvSpPr>
          <p:cNvPr id="51" name="Google Shape;51;g25573fdacb3_0_2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g25573fdacb3_0_2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3" name="Google Shape;53;g25573fdacb3_0_2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g25573fdacb3_0_2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1" Type="http://schemas.openxmlformats.org/officeDocument/2006/relationships/hyperlink" Target="https://docs.google.com/drawings/d/1-S44W3kufirSSnABcheznl9SBk-0I03VL_uUH5Bwn2k/edit" TargetMode="External"/><Relationship Id="rId10" Type="http://schemas.openxmlformats.org/officeDocument/2006/relationships/hyperlink" Target="https://docs.google.com/drawings/d/17mg7E9cdRopImDpERb6HnSxfv7BHhef2Zgfi1xvgNdI/edit" TargetMode="External"/><Relationship Id="rId12" Type="http://schemas.openxmlformats.org/officeDocument/2006/relationships/hyperlink" Target="https://www.mindomo.co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hyperlink" Target="https://docs.google.com/presentation/d/1Bwj2rT5JXUIC0UCt9yb1HLtzPJfnaRCTR8975_DxTko/edit#slide=id.g2557edab40a_0_0" TargetMode="External"/><Relationship Id="rId9" Type="http://schemas.openxmlformats.org/officeDocument/2006/relationships/hyperlink" Target="https://docs.google.com/presentation/d/1VJQkEeH-9Aa8vBqe7tJZeC3-mtkabPci2MiS1NnMSFM/edit#slide=id.g2557b3a2e7f_0_410" TargetMode="External"/><Relationship Id="rId5" Type="http://schemas.openxmlformats.org/officeDocument/2006/relationships/hyperlink" Target="https://www.elecfreaks.com/learn-en/microbitKit/smart_cutebot/index.html" TargetMode="External"/><Relationship Id="rId6" Type="http://schemas.openxmlformats.org/officeDocument/2006/relationships/hyperlink" Target="https://www.elecfreaks.com/learn-en/microbitKit/smart_cutebot/index.html" TargetMode="External"/><Relationship Id="rId7" Type="http://schemas.openxmlformats.org/officeDocument/2006/relationships/hyperlink" Target="https://docs.google.com/presentation/d/1smzucT0FgcPd0Hnuisec1BpO_3_jS3oKw8cgQ7gkJQE/edit#slide=id.g2557b3a2e7f_0_280" TargetMode="External"/><Relationship Id="rId8" Type="http://schemas.openxmlformats.org/officeDocument/2006/relationships/hyperlink" Target="https://docs.google.com/presentation/d/1smzucT0FgcPd0Hnuisec1BpO_3_jS3oKw8cgQ7gkJQE/edit#slide=id.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hyperlink" Target="https://www.ovinhub.ca/wp-content/uploads/2021/04/AVIN-Insights-Spotlights-on-Skills-and-Competencies-CAV_Feb-2021.pdf" TargetMode="External"/><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1" Type="http://schemas.openxmlformats.org/officeDocument/2006/relationships/hyperlink" Target="https://www.tinkercad.com" TargetMode="External"/><Relationship Id="rId10" Type="http://schemas.openxmlformats.org/officeDocument/2006/relationships/image" Target="../media/image8.png"/><Relationship Id="rId12" Type="http://schemas.openxmlformats.org/officeDocument/2006/relationships/hyperlink" Target="https://studio.code.org/s/microbit-2023"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7.png"/><Relationship Id="rId9" Type="http://schemas.openxmlformats.org/officeDocument/2006/relationships/hyperlink" Target="https://wiki.elecfreaks.com/en/microbit/circuit-design/microbit-starter-kit/starter_kit_case_01" TargetMode="External"/><Relationship Id="rId5" Type="http://schemas.openxmlformats.org/officeDocument/2006/relationships/hyperlink" Target="https://www.tinkercad.com" TargetMode="External"/><Relationship Id="rId6" Type="http://schemas.openxmlformats.org/officeDocument/2006/relationships/image" Target="../media/image10.png"/><Relationship Id="rId7" Type="http://schemas.openxmlformats.org/officeDocument/2006/relationships/hyperlink" Target="http://makecode.org" TargetMode="External"/><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hyperlink" Target="https://www.elecfreaks.com/micro-bit-starter-kit.html" TargetMode="External"/><Relationship Id="rId5" Type="http://schemas.openxmlformats.org/officeDocument/2006/relationships/hyperlink" Target="https://makecode.microbit.org/" TargetMode="External"/><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g257ebea9230_0_0"/>
          <p:cNvSpPr txBox="1"/>
          <p:nvPr>
            <p:ph type="ctrTitle"/>
          </p:nvPr>
        </p:nvSpPr>
        <p:spPr>
          <a:xfrm>
            <a:off x="4342004" y="744575"/>
            <a:ext cx="44904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5200"/>
              <a:buFont typeface="Arial"/>
              <a:buNone/>
            </a:pPr>
            <a:r>
              <a:rPr lang="en"/>
              <a:t>Microbit Challenge</a:t>
            </a:r>
            <a:endParaRPr sz="4000">
              <a:latin typeface="Century Gothic"/>
              <a:ea typeface="Century Gothic"/>
              <a:cs typeface="Century Gothic"/>
              <a:sym typeface="Century Gothic"/>
            </a:endParaRPr>
          </a:p>
        </p:txBody>
      </p:sp>
      <p:sp>
        <p:nvSpPr>
          <p:cNvPr id="60" name="Google Shape;60;g257ebea9230_0_0"/>
          <p:cNvSpPr txBox="1"/>
          <p:nvPr>
            <p:ph idx="1" type="subTitle"/>
          </p:nvPr>
        </p:nvSpPr>
        <p:spPr>
          <a:xfrm>
            <a:off x="4500425" y="2834125"/>
            <a:ext cx="4332000" cy="792600"/>
          </a:xfrm>
          <a:prstGeom prst="rect">
            <a:avLst/>
          </a:prstGeom>
        </p:spPr>
        <p:txBody>
          <a:bodyPr anchorCtr="0" anchor="t" bIns="91425" lIns="91425" spcFirstLastPara="1" rIns="91425" wrap="square" tIns="91425">
            <a:normAutofit fontScale="70000"/>
          </a:bodyPr>
          <a:lstStyle/>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BBT Area: Computer Technology</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Target Course(s): TEJ2O</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g257ebea9230_0_7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Assessment and Evaluation</a:t>
            </a:r>
            <a:endParaRPr/>
          </a:p>
        </p:txBody>
      </p:sp>
      <p:sp>
        <p:nvSpPr>
          <p:cNvPr id="125" name="Google Shape;125;g257ebea9230_0_73"/>
          <p:cNvSpPr/>
          <p:nvPr/>
        </p:nvSpPr>
        <p:spPr>
          <a:xfrm>
            <a:off x="650700" y="1572438"/>
            <a:ext cx="2479500" cy="956700"/>
          </a:xfrm>
          <a:prstGeom prst="roundRect">
            <a:avLst>
              <a:gd fmla="val 16667" name="adj"/>
            </a:avLst>
          </a:prstGeom>
          <a:solidFill>
            <a:schemeClr val="lt2"/>
          </a:solidFill>
          <a:ln>
            <a:noFill/>
          </a:ln>
          <a:effectLst>
            <a:outerShdw blurRad="200025" rotWithShape="0" algn="bl" dir="2580000" dist="1333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r:id="rId4"/>
              </a:rPr>
              <a:t>Microbit Resource</a:t>
            </a:r>
            <a:endParaRPr b="1"/>
          </a:p>
        </p:txBody>
      </p:sp>
      <p:sp>
        <p:nvSpPr>
          <p:cNvPr id="126" name="Google Shape;126;g257ebea9230_0_73">
            <a:hlinkClick r:id="rId5"/>
          </p:cNvPr>
          <p:cNvSpPr/>
          <p:nvPr/>
        </p:nvSpPr>
        <p:spPr>
          <a:xfrm>
            <a:off x="650700" y="2673768"/>
            <a:ext cx="2479500" cy="897300"/>
          </a:xfrm>
          <a:prstGeom prst="roundRect">
            <a:avLst>
              <a:gd fmla="val 16667" name="adj"/>
            </a:avLst>
          </a:prstGeom>
          <a:solidFill>
            <a:schemeClr val="lt2"/>
          </a:solidFill>
          <a:ln>
            <a:noFill/>
          </a:ln>
          <a:effectLst>
            <a:outerShdw blurRad="200025" rotWithShape="0" algn="bl" dir="2580000" dist="1333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r:id="rId6"/>
              </a:rPr>
              <a:t>Smart Cutebot Resource</a:t>
            </a:r>
            <a:endParaRPr b="1"/>
          </a:p>
        </p:txBody>
      </p:sp>
      <p:sp>
        <p:nvSpPr>
          <p:cNvPr id="127" name="Google Shape;127;g257ebea9230_0_73">
            <a:hlinkClick r:id="rId7"/>
          </p:cNvPr>
          <p:cNvSpPr/>
          <p:nvPr/>
        </p:nvSpPr>
        <p:spPr>
          <a:xfrm>
            <a:off x="3222164" y="1572438"/>
            <a:ext cx="2479500" cy="956700"/>
          </a:xfrm>
          <a:prstGeom prst="roundRect">
            <a:avLst>
              <a:gd fmla="val 16667" name="adj"/>
            </a:avLst>
          </a:prstGeom>
          <a:solidFill>
            <a:schemeClr val="lt2"/>
          </a:solidFill>
          <a:ln>
            <a:noFill/>
          </a:ln>
          <a:effectLst>
            <a:outerShdw blurRad="200025" rotWithShape="0" algn="bl" dir="2580000" dist="1333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r:id="rId8"/>
              </a:rPr>
              <a:t>Creative Assignment</a:t>
            </a:r>
            <a:endParaRPr b="1"/>
          </a:p>
        </p:txBody>
      </p:sp>
      <p:sp>
        <p:nvSpPr>
          <p:cNvPr id="128" name="Google Shape;128;g257ebea9230_0_73"/>
          <p:cNvSpPr/>
          <p:nvPr/>
        </p:nvSpPr>
        <p:spPr>
          <a:xfrm>
            <a:off x="3222164" y="2673768"/>
            <a:ext cx="2479500" cy="897300"/>
          </a:xfrm>
          <a:prstGeom prst="roundRect">
            <a:avLst>
              <a:gd fmla="val 16667" name="adj"/>
            </a:avLst>
          </a:prstGeom>
          <a:solidFill>
            <a:schemeClr val="lt2"/>
          </a:solidFill>
          <a:ln>
            <a:noFill/>
          </a:ln>
          <a:effectLst>
            <a:outerShdw blurRad="200025" rotWithShape="0" algn="bl" dir="2580000" dist="1333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r:id="rId9"/>
              </a:rPr>
              <a:t>Rubric for Assignment</a:t>
            </a:r>
            <a:endParaRPr b="1"/>
          </a:p>
        </p:txBody>
      </p:sp>
      <p:sp>
        <p:nvSpPr>
          <p:cNvPr id="129" name="Google Shape;129;g257ebea9230_0_73">
            <a:hlinkClick r:id="rId10"/>
          </p:cNvPr>
          <p:cNvSpPr/>
          <p:nvPr/>
        </p:nvSpPr>
        <p:spPr>
          <a:xfrm>
            <a:off x="5793629" y="1572438"/>
            <a:ext cx="2479500" cy="956700"/>
          </a:xfrm>
          <a:prstGeom prst="roundRect">
            <a:avLst>
              <a:gd fmla="val 16667" name="adj"/>
            </a:avLst>
          </a:prstGeom>
          <a:solidFill>
            <a:schemeClr val="lt2"/>
          </a:solidFill>
          <a:ln>
            <a:noFill/>
          </a:ln>
          <a:effectLst>
            <a:outerShdw blurRad="200025" rotWithShape="0" algn="bl" dir="2580000" dist="1333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r:id="rId11"/>
              </a:rPr>
              <a:t>Scaffolding Assignment</a:t>
            </a:r>
            <a:endParaRPr b="1"/>
          </a:p>
        </p:txBody>
      </p:sp>
      <p:sp>
        <p:nvSpPr>
          <p:cNvPr id="130" name="Google Shape;130;g257ebea9230_0_73"/>
          <p:cNvSpPr/>
          <p:nvPr/>
        </p:nvSpPr>
        <p:spPr>
          <a:xfrm>
            <a:off x="5848150" y="2665618"/>
            <a:ext cx="2479500" cy="897300"/>
          </a:xfrm>
          <a:prstGeom prst="roundRect">
            <a:avLst>
              <a:gd fmla="val 16667" name="adj"/>
            </a:avLst>
          </a:prstGeom>
          <a:solidFill>
            <a:schemeClr val="lt2"/>
          </a:solidFill>
          <a:ln>
            <a:noFill/>
          </a:ln>
          <a:effectLst>
            <a:outerShdw blurRad="200025" rotWithShape="0" algn="bl" dir="2580000" dist="1333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r:id="rId12"/>
              </a:rPr>
              <a:t>MINDOMO</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g257ebea9230_0_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111111"/>
              <a:buFont typeface="Arial"/>
              <a:buNone/>
            </a:pPr>
            <a:r>
              <a:rPr lang="en"/>
              <a:t>Outside Resources and References</a:t>
            </a:r>
            <a:endParaRPr/>
          </a:p>
        </p:txBody>
      </p:sp>
      <p:sp>
        <p:nvSpPr>
          <p:cNvPr id="136" name="Google Shape;136;g257ebea9230_0_76"/>
          <p:cNvSpPr txBox="1"/>
          <p:nvPr>
            <p:ph idx="1" type="body"/>
          </p:nvPr>
        </p:nvSpPr>
        <p:spPr>
          <a:xfrm>
            <a:off x="311700" y="1152475"/>
            <a:ext cx="6264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Article is a great resource for TEJ courses as it highlights the areas this course can specialize in with the Automotive industry: </a:t>
            </a:r>
            <a:r>
              <a:rPr lang="en" u="sng">
                <a:solidFill>
                  <a:schemeClr val="hlink"/>
                </a:solidFill>
                <a:hlinkClick r:id="rId4"/>
              </a:rPr>
              <a:t>LINK</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pic>
        <p:nvPicPr>
          <p:cNvPr descr="See link for the whole PDF" id="137" name="Google Shape;137;g257ebea9230_0_76" title="Table of contents from the AVIN Insight booklet"/>
          <p:cNvPicPr preferRelativeResize="0"/>
          <p:nvPr/>
        </p:nvPicPr>
        <p:blipFill>
          <a:blip r:embed="rId5">
            <a:alphaModFix/>
          </a:blip>
          <a:stretch>
            <a:fillRect/>
          </a:stretch>
        </p:blipFill>
        <p:spPr>
          <a:xfrm>
            <a:off x="4467500" y="1920075"/>
            <a:ext cx="4420875" cy="247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Section 1: </a:t>
            </a:r>
            <a:br>
              <a:rPr lang="en"/>
            </a:br>
            <a:r>
              <a:rPr lang="en"/>
              <a:t>Teacher Resources</a:t>
            </a:r>
            <a:endParaRPr/>
          </a:p>
        </p:txBody>
      </p:sp>
      <p:grpSp>
        <p:nvGrpSpPr>
          <p:cNvPr id="66" name="Google Shape;66;p2"/>
          <p:cNvGrpSpPr/>
          <p:nvPr/>
        </p:nvGrpSpPr>
        <p:grpSpPr>
          <a:xfrm>
            <a:off x="311695" y="-8"/>
            <a:ext cx="8832305" cy="4941758"/>
            <a:chOff x="311695" y="-8"/>
            <a:chExt cx="8832305" cy="4941758"/>
          </a:xfrm>
        </p:grpSpPr>
        <p:pic>
          <p:nvPicPr>
            <p:cNvPr id="67" name="Google Shape;67;p2"/>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68" name="Google Shape;68;p2"/>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69" name="Google Shape;69;p2"/>
            <p:cNvGrpSpPr/>
            <p:nvPr/>
          </p:nvGrpSpPr>
          <p:grpSpPr>
            <a:xfrm>
              <a:off x="5559900" y="3942850"/>
              <a:ext cx="3584100" cy="998900"/>
              <a:chOff x="5827475" y="4141275"/>
              <a:chExt cx="3584100" cy="998900"/>
            </a:xfrm>
          </p:grpSpPr>
          <p:sp>
            <p:nvSpPr>
              <p:cNvPr id="70" name="Google Shape;70;p2"/>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71" name="Google Shape;71;p2"/>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g257ebea9230_0_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Outline</a:t>
            </a:r>
            <a:endParaRPr/>
          </a:p>
        </p:txBody>
      </p:sp>
      <p:sp>
        <p:nvSpPr>
          <p:cNvPr id="77" name="Google Shape;77;g257ebea9230_0_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The project that students will embark on is allow them to gather insight into the automotive industry especially when it comes to electrical circuits. The hope is that by bringing awareness that these simple circuits are the foundation of what they see sitting in the front seat as they take the wheel for the first time is comprised of small circuits like that found in the microprocessor of the micro:bit.</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Students will practice their problem solving, communication and technology skills as they learn how to program for the micro:bit using a breadboard starter kit and optional expansions such as the Smart Cutebot.  </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g257ebea9230_0_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Related OVIN Sectors (remove those that don’t apply)</a:t>
            </a:r>
            <a:endParaRPr/>
          </a:p>
        </p:txBody>
      </p:sp>
      <p:sp>
        <p:nvSpPr>
          <p:cNvPr id="83" name="Google Shape;83;g257ebea9230_0_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Connected &amp; Autonomous Vehicles (C/AV)</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Auto &amp; Parts Manufacturing</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Aftermarket, Maintenance &amp; Repair</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Freight &amp; Goods Movement</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pic>
        <p:nvPicPr>
          <p:cNvPr descr="Shows all the parts of the starter kit" id="88" name="Google Shape;88;g257ebea9230_0_58" title="Starter kit for microbit"/>
          <p:cNvPicPr preferRelativeResize="0"/>
          <p:nvPr/>
        </p:nvPicPr>
        <p:blipFill>
          <a:blip r:embed="rId4">
            <a:alphaModFix/>
          </a:blip>
          <a:stretch>
            <a:fillRect/>
          </a:stretch>
        </p:blipFill>
        <p:spPr>
          <a:xfrm>
            <a:off x="619200" y="1642199"/>
            <a:ext cx="3601849" cy="2841801"/>
          </a:xfrm>
          <a:prstGeom prst="rect">
            <a:avLst/>
          </a:prstGeom>
          <a:noFill/>
          <a:ln>
            <a:noFill/>
          </a:ln>
        </p:spPr>
      </p:pic>
      <p:pic>
        <p:nvPicPr>
          <p:cNvPr descr="Site links to Tinkercad if you wanted to do this project without the physical component." id="89" name="Google Shape;89;g257ebea9230_0_58" title="Tinkercad LOGO">
            <a:hlinkClick r:id="rId5"/>
          </p:cNvPr>
          <p:cNvPicPr preferRelativeResize="0"/>
          <p:nvPr/>
        </p:nvPicPr>
        <p:blipFill>
          <a:blip r:embed="rId6">
            <a:alphaModFix/>
          </a:blip>
          <a:stretch>
            <a:fillRect/>
          </a:stretch>
        </p:blipFill>
        <p:spPr>
          <a:xfrm>
            <a:off x="5922425" y="1405145"/>
            <a:ext cx="2333632" cy="887272"/>
          </a:xfrm>
          <a:prstGeom prst="rect">
            <a:avLst/>
          </a:prstGeom>
          <a:noFill/>
          <a:ln>
            <a:noFill/>
          </a:ln>
        </p:spPr>
      </p:pic>
      <p:pic>
        <p:nvPicPr>
          <p:cNvPr descr="Photo is a link to the website" id="90" name="Google Shape;90;g257ebea9230_0_58" title="Microbit icon">
            <a:hlinkClick r:id="rId7"/>
          </p:cNvPr>
          <p:cNvPicPr preferRelativeResize="0"/>
          <p:nvPr/>
        </p:nvPicPr>
        <p:blipFill>
          <a:blip r:embed="rId8">
            <a:alphaModFix/>
          </a:blip>
          <a:stretch>
            <a:fillRect/>
          </a:stretch>
        </p:blipFill>
        <p:spPr>
          <a:xfrm>
            <a:off x="5922424" y="2401218"/>
            <a:ext cx="2333632" cy="751515"/>
          </a:xfrm>
          <a:prstGeom prst="rect">
            <a:avLst/>
          </a:prstGeom>
          <a:noFill/>
          <a:ln>
            <a:noFill/>
          </a:ln>
        </p:spPr>
      </p:pic>
      <p:pic>
        <p:nvPicPr>
          <p:cNvPr descr="logo is a link to the website" id="91" name="Google Shape;91;g257ebea9230_0_58" title="Logo of Elecfreaks">
            <a:hlinkClick r:id="rId9"/>
          </p:cNvPr>
          <p:cNvPicPr preferRelativeResize="0"/>
          <p:nvPr/>
        </p:nvPicPr>
        <p:blipFill>
          <a:blip r:embed="rId10">
            <a:alphaModFix/>
          </a:blip>
          <a:stretch>
            <a:fillRect/>
          </a:stretch>
        </p:blipFill>
        <p:spPr>
          <a:xfrm>
            <a:off x="5934397" y="3261532"/>
            <a:ext cx="2312088" cy="918043"/>
          </a:xfrm>
          <a:prstGeom prst="rect">
            <a:avLst/>
          </a:prstGeom>
          <a:noFill/>
          <a:ln>
            <a:noFill/>
          </a:ln>
        </p:spPr>
      </p:pic>
      <p:sp>
        <p:nvSpPr>
          <p:cNvPr id="92" name="Google Shape;92;g257ebea9230_0_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Related Resources</a:t>
            </a:r>
            <a:endParaRPr/>
          </a:p>
        </p:txBody>
      </p:sp>
      <p:sp>
        <p:nvSpPr>
          <p:cNvPr id="93" name="Google Shape;93;g257ebea9230_0_58"/>
          <p:cNvSpPr txBox="1"/>
          <p:nvPr>
            <p:ph type="title"/>
          </p:nvPr>
        </p:nvSpPr>
        <p:spPr>
          <a:xfrm>
            <a:off x="233600" y="909050"/>
            <a:ext cx="5645700" cy="9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t>Microbit with STARTER KIT</a:t>
            </a:r>
            <a:r>
              <a:rPr lang="en" sz="2020"/>
              <a:t> </a:t>
            </a:r>
            <a:br>
              <a:rPr lang="en" sz="2020"/>
            </a:br>
            <a:r>
              <a:rPr i="1" lang="en" sz="760"/>
              <a:t>(If you do not have the starter kit then you will be doing everything we do in </a:t>
            </a:r>
            <a:r>
              <a:rPr i="1" lang="en" sz="760" u="sng">
                <a:solidFill>
                  <a:schemeClr val="hlink"/>
                </a:solidFill>
                <a:hlinkClick r:id="rId11"/>
              </a:rPr>
              <a:t>TINKERCAD</a:t>
            </a:r>
            <a:r>
              <a:rPr i="1" lang="en" sz="760"/>
              <a:t> or NEW </a:t>
            </a:r>
            <a:r>
              <a:rPr i="1" lang="en" sz="760" u="sng">
                <a:solidFill>
                  <a:schemeClr val="hlink"/>
                </a:solidFill>
                <a:hlinkClick r:id="rId12"/>
              </a:rPr>
              <a:t>CODE.org </a:t>
            </a:r>
            <a:r>
              <a:rPr i="1" lang="en" sz="760"/>
              <a:t>software of coding with the mico:bit has a great online course to walk students through)</a:t>
            </a:r>
            <a:endParaRPr i="1" sz="76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g257ebea9230_0_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Prior Knowledge and Related Resources</a:t>
            </a:r>
            <a:endParaRPr/>
          </a:p>
        </p:txBody>
      </p:sp>
      <p:sp>
        <p:nvSpPr>
          <p:cNvPr id="99" name="Google Shape;99;g257ebea9230_0_61"/>
          <p:cNvSpPr txBox="1"/>
          <p:nvPr>
            <p:ph idx="1" type="body"/>
          </p:nvPr>
        </p:nvSpPr>
        <p:spPr>
          <a:xfrm>
            <a:off x="311700" y="1152475"/>
            <a:ext cx="8410500" cy="3416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1800"/>
              <a:buNone/>
            </a:pPr>
            <a:r>
              <a:rPr lang="en">
                <a:solidFill>
                  <a:schemeClr val="dk1"/>
                </a:solidFill>
              </a:rPr>
              <a:t>If students have not had experience with the Micro:bit and breadboard it is encouraged that a brief introduction take place with a few small activities that can be found in the following guide used in the TIJ10 Computer Technology resource from OCTE. Here is a condensed version of that resource to use in class </a:t>
            </a:r>
            <a:r>
              <a:rPr b="1" lang="en">
                <a:solidFill>
                  <a:srgbClr val="FF0000"/>
                </a:solidFill>
              </a:rPr>
              <a:t>LINK</a:t>
            </a:r>
            <a:r>
              <a:rPr lang="en">
                <a:solidFill>
                  <a:schemeClr val="dk1"/>
                </a:solidFill>
              </a:rPr>
              <a:t>.</a:t>
            </a:r>
            <a:endParaRPr>
              <a:solidFill>
                <a:schemeClr val="dk1"/>
              </a:solidFill>
            </a:endParaRPr>
          </a:p>
          <a:p>
            <a:pPr indent="0" lvl="0" marL="0" rtl="0" algn="l">
              <a:spcBef>
                <a:spcPts val="1200"/>
              </a:spcBef>
              <a:spcAft>
                <a:spcPts val="0"/>
              </a:spcAft>
              <a:buSzPts val="1800"/>
              <a:buNone/>
            </a:pPr>
            <a:r>
              <a:rPr lang="en">
                <a:solidFill>
                  <a:schemeClr val="dk1"/>
                </a:solidFill>
              </a:rPr>
              <a:t>Students should have understanding of the following:</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How the breadboard and micro:bit work in conjunction with each other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How to use wires, alligator clips and download the programs to the micro:bit</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g257ebea9230_0_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Planning Notes and Teacher Guide</a:t>
            </a:r>
            <a:endParaRPr/>
          </a:p>
        </p:txBody>
      </p:sp>
      <p:sp>
        <p:nvSpPr>
          <p:cNvPr id="105" name="Google Shape;105;g257ebea9230_0_6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77500"/>
          </a:bodyPr>
          <a:lstStyle/>
          <a:p>
            <a:pPr indent="-317182" lvl="0" marL="457200" rtl="0" algn="l">
              <a:lnSpc>
                <a:spcPct val="115000"/>
              </a:lnSpc>
              <a:spcBef>
                <a:spcPts val="0"/>
              </a:spcBef>
              <a:spcAft>
                <a:spcPts val="0"/>
              </a:spcAft>
              <a:buClr>
                <a:schemeClr val="dk1"/>
              </a:buClr>
              <a:buSzPct val="100000"/>
              <a:buAutoNum type="arabicPeriod"/>
            </a:pPr>
            <a:r>
              <a:rPr lang="en">
                <a:solidFill>
                  <a:schemeClr val="dk1"/>
                </a:solidFill>
              </a:rPr>
              <a:t>Have students in a similar comfort zone with how the breadboard and micro:bit work together</a:t>
            </a:r>
            <a:endParaRPr>
              <a:solidFill>
                <a:schemeClr val="dk1"/>
              </a:solidFill>
            </a:endParaRPr>
          </a:p>
          <a:p>
            <a:pPr indent="-317182" lvl="0" marL="457200" rtl="0" algn="l">
              <a:lnSpc>
                <a:spcPct val="115000"/>
              </a:lnSpc>
              <a:spcBef>
                <a:spcPts val="0"/>
              </a:spcBef>
              <a:spcAft>
                <a:spcPts val="0"/>
              </a:spcAft>
              <a:buClr>
                <a:schemeClr val="dk1"/>
              </a:buClr>
              <a:buSzPct val="100000"/>
              <a:buAutoNum type="arabicPeriod"/>
            </a:pPr>
            <a:r>
              <a:rPr lang="en">
                <a:solidFill>
                  <a:schemeClr val="dk1"/>
                </a:solidFill>
              </a:rPr>
              <a:t>Attached are two ways of delivering roughly the same project. Depending on your learners one might be a better fit. </a:t>
            </a:r>
            <a:endParaRPr>
              <a:solidFill>
                <a:schemeClr val="dk1"/>
              </a:solidFill>
            </a:endParaRPr>
          </a:p>
          <a:p>
            <a:pPr indent="-317182" lvl="0" marL="457200" rtl="0" algn="l">
              <a:lnSpc>
                <a:spcPct val="115000"/>
              </a:lnSpc>
              <a:spcBef>
                <a:spcPts val="0"/>
              </a:spcBef>
              <a:spcAft>
                <a:spcPts val="0"/>
              </a:spcAft>
              <a:buClr>
                <a:schemeClr val="dk1"/>
              </a:buClr>
              <a:buSzPct val="100000"/>
              <a:buAutoNum type="arabicPeriod"/>
            </a:pPr>
            <a:r>
              <a:rPr lang="en">
                <a:solidFill>
                  <a:schemeClr val="dk1"/>
                </a:solidFill>
              </a:rPr>
              <a:t>The first one is very open ended and allows for creativity and student choice to drive the project</a:t>
            </a:r>
            <a:endParaRPr>
              <a:solidFill>
                <a:schemeClr val="dk1"/>
              </a:solidFill>
            </a:endParaRPr>
          </a:p>
          <a:p>
            <a:pPr indent="-317182" lvl="0" marL="457200" rtl="0" algn="l">
              <a:lnSpc>
                <a:spcPct val="115000"/>
              </a:lnSpc>
              <a:spcBef>
                <a:spcPts val="0"/>
              </a:spcBef>
              <a:spcAft>
                <a:spcPts val="0"/>
              </a:spcAft>
              <a:buClr>
                <a:schemeClr val="dk1"/>
              </a:buClr>
              <a:buSzPct val="100000"/>
              <a:buAutoNum type="arabicPeriod"/>
            </a:pPr>
            <a:r>
              <a:rPr lang="en">
                <a:solidFill>
                  <a:schemeClr val="dk1"/>
                </a:solidFill>
              </a:rPr>
              <a:t>The second one was based off of a level schematic to allow students to see what level they would like to try first and the if they choose they can adapt their project to fit the next level.</a:t>
            </a:r>
            <a:endParaRPr>
              <a:solidFill>
                <a:schemeClr val="dk1"/>
              </a:solidFill>
            </a:endParaRPr>
          </a:p>
          <a:p>
            <a:pPr indent="-317182" lvl="0" marL="457200" rtl="0" algn="l">
              <a:lnSpc>
                <a:spcPct val="115000"/>
              </a:lnSpc>
              <a:spcBef>
                <a:spcPts val="0"/>
              </a:spcBef>
              <a:spcAft>
                <a:spcPts val="0"/>
              </a:spcAft>
              <a:buClr>
                <a:schemeClr val="dk1"/>
              </a:buClr>
              <a:buSzPct val="100000"/>
              <a:buAutoNum type="arabicPeriod"/>
            </a:pPr>
            <a:r>
              <a:rPr lang="en">
                <a:solidFill>
                  <a:schemeClr val="dk1"/>
                </a:solidFill>
              </a:rPr>
              <a:t>Once you have selected the assignment have students review the Engineering Design Process as they will be required to fill in a mindmap to show how they engineered their design.</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Having students enter into the class with varying levels of ability in an open class is always a challenge, so with this in mind the the project based learning can start where they are at and move them forward. Simultaneously allowing students who are just starting to see where they can go if they enjoy this project.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g257ebea9230_0_67"/>
          <p:cNvSpPr txBox="1"/>
          <p:nvPr>
            <p:ph type="title"/>
          </p:nvPr>
        </p:nvSpPr>
        <p:spPr>
          <a:xfrm>
            <a:off x="229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Required Tools and Materials</a:t>
            </a:r>
            <a:endParaRPr/>
          </a:p>
        </p:txBody>
      </p:sp>
      <p:sp>
        <p:nvSpPr>
          <p:cNvPr id="111" name="Google Shape;111;g257ebea9230_0_67"/>
          <p:cNvSpPr txBox="1"/>
          <p:nvPr>
            <p:ph idx="1" type="body"/>
          </p:nvPr>
        </p:nvSpPr>
        <p:spPr>
          <a:xfrm>
            <a:off x="311700" y="1152475"/>
            <a:ext cx="5405100" cy="30846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Micro:bit (gen 1 or gen 2) </a:t>
            </a:r>
            <a:r>
              <a:rPr lang="en" sz="1200">
                <a:solidFill>
                  <a:schemeClr val="dk1"/>
                </a:solidFill>
              </a:rPr>
              <a:t>-- all of these options here are able to be completed by the gen 1.</a:t>
            </a:r>
            <a:endParaRPr sz="1200">
              <a:solidFill>
                <a:schemeClr val="dk1"/>
              </a:solidFill>
            </a:endParaRPr>
          </a:p>
          <a:p>
            <a:pPr indent="-342900" lvl="0" marL="457200" rtl="0" algn="l">
              <a:lnSpc>
                <a:spcPct val="115000"/>
              </a:lnSpc>
              <a:spcBef>
                <a:spcPts val="0"/>
              </a:spcBef>
              <a:spcAft>
                <a:spcPts val="0"/>
              </a:spcAft>
              <a:buClr>
                <a:schemeClr val="dk1"/>
              </a:buClr>
              <a:buSzPts val="1800"/>
              <a:buChar char="●"/>
            </a:pPr>
            <a:r>
              <a:rPr lang="en" u="sng">
                <a:solidFill>
                  <a:schemeClr val="hlink"/>
                </a:solidFill>
                <a:hlinkClick r:id="rId4"/>
              </a:rPr>
              <a:t>ElecFreaks Micro:bit Starter kit</a:t>
            </a:r>
            <a:r>
              <a:rPr lang="en">
                <a:solidFill>
                  <a:schemeClr val="dk1"/>
                </a:solidFill>
              </a:rPr>
              <a:t> with breadboard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Batteries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Access to the internet to code on </a:t>
            </a:r>
            <a:r>
              <a:rPr lang="en" u="sng">
                <a:solidFill>
                  <a:schemeClr val="accent5"/>
                </a:solidFill>
                <a:hlinkClick r:id="rId5">
                  <a:extLst>
                    <a:ext uri="{A12FA001-AC4F-418D-AE19-62706E023703}">
                      <ahyp:hlinkClr val="tx"/>
                    </a:ext>
                  </a:extLst>
                </a:hlinkClick>
              </a:rPr>
              <a:t>https://makecode.microbit.org/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Mindmap software: Mindomo for example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Optional ability to see dashboards of various vehicles </a:t>
            </a:r>
            <a:r>
              <a:rPr lang="en" sz="1300">
                <a:solidFill>
                  <a:schemeClr val="dk1"/>
                </a:solidFill>
              </a:rPr>
              <a:t>(electric vs gas, luxury vs economical vehicles, this could be done via video or a walk in the parking lot at school perhaps, or set up a viewing with staff)</a:t>
            </a:r>
            <a:endParaRPr sz="1300">
              <a:solidFill>
                <a:schemeClr val="dk1"/>
              </a:solidFill>
            </a:endParaRPr>
          </a:p>
        </p:txBody>
      </p:sp>
      <p:pic>
        <p:nvPicPr>
          <p:cNvPr descr="The photos lays out all the parts that are inside the microbit starter kit." id="112" name="Google Shape;112;g257ebea9230_0_67" title="Starter Kit for the Microbit"/>
          <p:cNvPicPr preferRelativeResize="0"/>
          <p:nvPr/>
        </p:nvPicPr>
        <p:blipFill>
          <a:blip r:embed="rId6">
            <a:alphaModFix/>
          </a:blip>
          <a:stretch>
            <a:fillRect/>
          </a:stretch>
        </p:blipFill>
        <p:spPr>
          <a:xfrm>
            <a:off x="5716800" y="1010550"/>
            <a:ext cx="3122400" cy="3122400"/>
          </a:xfrm>
          <a:prstGeom prst="rect">
            <a:avLst/>
          </a:prstGeom>
          <a:noFill/>
          <a:ln>
            <a:noFill/>
          </a:ln>
          <a:effectLst>
            <a:outerShdw blurRad="185738" rotWithShape="0" algn="bl" dir="3960000" dist="161925">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g257ebea9230_0_70"/>
          <p:cNvSpPr txBox="1"/>
          <p:nvPr>
            <p:ph type="title"/>
          </p:nvPr>
        </p:nvSpPr>
        <p:spPr>
          <a:xfrm>
            <a:off x="747925" y="250020"/>
            <a:ext cx="7768500" cy="9528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Safety Concerns (including PPE if required)</a:t>
            </a:r>
            <a:endParaRPr/>
          </a:p>
        </p:txBody>
      </p:sp>
      <p:sp>
        <p:nvSpPr>
          <p:cNvPr id="118" name="Google Shape;118;g257ebea9230_0_70"/>
          <p:cNvSpPr txBox="1"/>
          <p:nvPr>
            <p:ph idx="1" type="body"/>
          </p:nvPr>
        </p:nvSpPr>
        <p:spPr>
          <a:xfrm>
            <a:off x="4393975" y="1921075"/>
            <a:ext cx="3886800" cy="24615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Safety glasses are suggested.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No food or liquids should be near the micro:bit and breadboard.</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pic>
        <p:nvPicPr>
          <p:cNvPr descr="Safety Glasses" id="119" name="Google Shape;119;g257ebea9230_0_70" title="Safety Glasses"/>
          <p:cNvPicPr preferRelativeResize="0"/>
          <p:nvPr/>
        </p:nvPicPr>
        <p:blipFill>
          <a:blip r:embed="rId4">
            <a:alphaModFix/>
          </a:blip>
          <a:stretch>
            <a:fillRect/>
          </a:stretch>
        </p:blipFill>
        <p:spPr>
          <a:xfrm flipH="1">
            <a:off x="648900" y="1202825"/>
            <a:ext cx="2937600" cy="2860200"/>
          </a:xfrm>
          <a:prstGeom prst="ellipse">
            <a:avLst/>
          </a:prstGeom>
          <a:noFill/>
          <a:ln>
            <a:noFill/>
          </a:ln>
          <a:effectLst>
            <a:outerShdw blurRad="171450" rotWithShape="0" algn="bl" dir="2820000" dist="161925">
              <a:srgbClr val="000000">
                <a:alpha val="51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