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</p:sldIdLst>
  <p:sldSz cy="5143500" cx="9144000"/>
  <p:notesSz cx="6858000" cy="9144000"/>
  <p:embeddedFontLst>
    <p:embeddedFont>
      <p:font typeface="Century Gothic"/>
      <p:regular r:id="rId28"/>
      <p:bold r:id="rId29"/>
      <p:italic r:id="rId30"/>
      <p:boldItalic r:id="rId3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32" roundtripDataSignature="AMtx7mg80rpj2LygfIbmkNlbI54qlCaZC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Author clrIdx="0" id="0" initials="" lastIdx="1" name="Donna Norrie"/>
  <p:cmAuthor clrIdx="1" id="1" initials="" lastIdx="1" name="Lindsay Strachan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7AF3F92-3143-4D03-ABFC-4DE2A517F4A3}">
  <a:tblStyle styleId="{27AF3F92-3143-4D03-ABFC-4DE2A517F4A3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22" Type="http://schemas.openxmlformats.org/officeDocument/2006/relationships/slide" Target="slides/slide15.xml"/><Relationship Id="rId21" Type="http://schemas.openxmlformats.org/officeDocument/2006/relationships/slide" Target="slides/slide14.xml"/><Relationship Id="rId24" Type="http://schemas.openxmlformats.org/officeDocument/2006/relationships/slide" Target="slides/slide17.xml"/><Relationship Id="rId23" Type="http://schemas.openxmlformats.org/officeDocument/2006/relationships/slide" Target="slides/slide1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26" Type="http://schemas.openxmlformats.org/officeDocument/2006/relationships/slide" Target="slides/slide19.xml"/><Relationship Id="rId25" Type="http://schemas.openxmlformats.org/officeDocument/2006/relationships/slide" Target="slides/slide18.xml"/><Relationship Id="rId28" Type="http://schemas.openxmlformats.org/officeDocument/2006/relationships/font" Target="fonts/CenturyGothic-regular.fntdata"/><Relationship Id="rId27" Type="http://schemas.openxmlformats.org/officeDocument/2006/relationships/slide" Target="slides/slide20.xml"/><Relationship Id="rId5" Type="http://schemas.openxmlformats.org/officeDocument/2006/relationships/commentAuthors" Target="commentAuthors.xml"/><Relationship Id="rId6" Type="http://schemas.openxmlformats.org/officeDocument/2006/relationships/slideMaster" Target="slideMasters/slideMaster1.xml"/><Relationship Id="rId29" Type="http://schemas.openxmlformats.org/officeDocument/2006/relationships/font" Target="fonts/CenturyGothic-bold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31" Type="http://schemas.openxmlformats.org/officeDocument/2006/relationships/font" Target="fonts/CenturyGothic-boldItalic.fntdata"/><Relationship Id="rId30" Type="http://schemas.openxmlformats.org/officeDocument/2006/relationships/font" Target="fonts/CenturyGothic-italic.fntdata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32" Type="http://customschemas.google.com/relationships/presentationmetadata" Target="metadata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1" dt="2023-07-13T01:17:34.941">
    <p:pos x="6000" y="0"/>
    <p:text>@lindsaystrachanpeel@gmail.com I added this slide.....thoughts?
_Reassigned to Lindsay Strachan_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A0-xxufM"/>
      </p:ext>
    </p:extLst>
  </p:cm>
  <p:cm authorId="1" idx="1" dt="2023-07-13T01:17:34.941">
    <p:pos x="6000" y="0"/>
    <p:text>It looks good to me, connects it</p:text>
    <p:extLst>
      <p:ext uri="{C676402C-5697-4E1C-873F-D02D1690AC5C}">
        <p15:threadingInfo timeZoneBias="0">
          <p15:parentCm authorId="0" idx="1"/>
        </p15:threadingInfo>
      </p:ext>
      <p:ext uri="http://customooxmlschemas.google.com/">
        <go:slidesCustomData xmlns:go="http://customooxmlschemas.google.com/" commentPostId="AAAA0-xxufc"/>
      </p:ext>
    </p:extLs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4be5d451c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g24be5d451c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2eff60f275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g22eff60f275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2eff60f275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g22eff60f275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2eff60f275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5" name="Google Shape;165;g22eff60f275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2eff60f275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5" name="Google Shape;175;g22eff60f275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22eff60f275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5" name="Google Shape;185;g22eff60f275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22eff60f275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5" name="Google Shape;195;g22eff60f275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22eff60f275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5" name="Google Shape;205;g22eff60f275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22eff60f275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5" name="Google Shape;215;g22eff60f275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257efda1cd9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4" name="Google Shape;224;g257efda1cd9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257efda1cd9_1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6" name="Google Shape;236;g257efda1cd9_1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4be5d451c5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4" name="Google Shape;64;g24be5d451c5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24cabbbe6a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7" name="Google Shape;247;g24cabbbe6a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57b834e7d1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4" name="Google Shape;74;g257b834e7d1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57b834e7d1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g257b834e7d1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c579764c8a9c1ca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gc579764c8a9c1ca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57b834e7d1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4" name="Google Shape;104;g257b834e7d1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57efda1cd9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g257efda1cd9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2eff60f27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5" name="Google Shape;125;g22eff60f27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2eff60f275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5" name="Google Shape;135;g22eff60f275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24be5d451c5_0_29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g24be5d451c5_0_29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g24be5d451c5_0_29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24be5d451c5_0_332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g24be5d451c5_0_332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g24be5d451c5_0_3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24be5d451c5_0_3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24be5d451c5_0_30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g24be5d451c5_0_30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g24be5d451c5_0_30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g24be5d451c5_0_323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g24be5d451c5_0_323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20" name="Google Shape;20;g24be5d451c5_0_323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21" name="Google Shape;21;g24be5d451c5_0_323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g24be5d451c5_0_3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g24be5d451c5_0_30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5" name="Google Shape;25;g24be5d451c5_0_30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g24be5d451c5_0_30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8" name="Google Shape;28;g24be5d451c5_0_30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g24be5d451c5_0_30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g24be5d451c5_0_30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24be5d451c5_0_3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3" name="Google Shape;33;g24be5d451c5_0_3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24be5d451c5_0_316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6" name="Google Shape;36;g24be5d451c5_0_316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7" name="Google Shape;37;g24be5d451c5_0_3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24be5d451c5_0_3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g24be5d451c5_0_3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24be5d451c5_0_329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g24be5d451c5_0_3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24be5d451c5_0_29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g24be5d451c5_0_29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g24be5d451c5_0_29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9.png"/><Relationship Id="rId5" Type="http://schemas.openxmlformats.org/officeDocument/2006/relationships/image" Target="../media/image8.png"/><Relationship Id="rId6" Type="http://schemas.openxmlformats.org/officeDocument/2006/relationships/image" Target="../media/image2.png"/><Relationship Id="rId7" Type="http://schemas.openxmlformats.org/officeDocument/2006/relationships/image" Target="../media/image6.png"/><Relationship Id="rId8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5" Type="http://schemas.openxmlformats.org/officeDocument/2006/relationships/image" Target="../media/image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comments" Target="../comments/comment1.xml"/><Relationship Id="rId4" Type="http://schemas.openxmlformats.org/officeDocument/2006/relationships/image" Target="../media/image9.png"/><Relationship Id="rId5" Type="http://schemas.openxmlformats.org/officeDocument/2006/relationships/image" Target="../media/image8.png"/><Relationship Id="rId6" Type="http://schemas.openxmlformats.org/officeDocument/2006/relationships/image" Target="../media/image5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5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5" Type="http://schemas.openxmlformats.org/officeDocument/2006/relationships/image" Target="../media/image5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5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24be5d451c5_0_5"/>
          <p:cNvSpPr txBox="1"/>
          <p:nvPr/>
        </p:nvSpPr>
        <p:spPr>
          <a:xfrm>
            <a:off x="311700" y="177597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 lnSpcReduction="20000"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ALLYSHIP </a:t>
            </a:r>
            <a:r>
              <a:rPr lang="en" sz="3200">
                <a:latin typeface="Century Gothic"/>
                <a:ea typeface="Century Gothic"/>
                <a:cs typeface="Century Gothic"/>
                <a:sym typeface="Century Gothic"/>
              </a:rPr>
              <a:t>Awareness</a:t>
            </a:r>
            <a:endParaRPr b="0" i="0" sz="52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5" name="Google Shape;55;g24be5d451c5_0_5"/>
          <p:cNvSpPr txBox="1"/>
          <p:nvPr/>
        </p:nvSpPr>
        <p:spPr>
          <a:xfrm>
            <a:off x="311700" y="26055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Student Workbook</a:t>
            </a:r>
            <a:endParaRPr b="0" i="0" sz="24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" sz="1381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Use this workbook to document your learning as you go through the ALLYSHIP Training.</a:t>
            </a:r>
            <a:endParaRPr b="0" i="0" sz="1381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56" name="Google Shape;56;g24be5d451c5_0_5"/>
          <p:cNvPicPr preferRelativeResize="0"/>
          <p:nvPr/>
        </p:nvPicPr>
        <p:blipFill rotWithShape="1">
          <a:blip r:embed="rId3">
            <a:alphaModFix/>
          </a:blip>
          <a:srcRect b="0" l="0" r="0" t="13978"/>
          <a:stretch/>
        </p:blipFill>
        <p:spPr>
          <a:xfrm>
            <a:off x="404375" y="-1"/>
            <a:ext cx="4008300" cy="140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g24be5d451c5_0_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12900" y="167525"/>
            <a:ext cx="2020675" cy="1115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g24be5d451c5_0_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4064775"/>
            <a:ext cx="9143999" cy="415422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g24be5d451c5_0_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024026" y="4556412"/>
            <a:ext cx="808269" cy="487803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g24be5d451c5_0_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51929" y="4644650"/>
            <a:ext cx="2035410" cy="415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g24be5d451c5_0_5"/>
          <p:cNvPicPr preferRelativeResize="0"/>
          <p:nvPr/>
        </p:nvPicPr>
        <p:blipFill rotWithShape="1">
          <a:blip r:embed="rId8">
            <a:alphaModFix/>
          </a:blip>
          <a:srcRect b="41618" l="0" r="0" t="33941"/>
          <a:stretch/>
        </p:blipFill>
        <p:spPr>
          <a:xfrm>
            <a:off x="3597593" y="4480200"/>
            <a:ext cx="2619556" cy="640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oogle Shape;147;g22eff60f275_0_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728075"/>
            <a:ext cx="9143999" cy="415422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g22eff60f275_0_20"/>
          <p:cNvSpPr txBox="1"/>
          <p:nvPr/>
        </p:nvSpPr>
        <p:spPr>
          <a:xfrm>
            <a:off x="533250" y="1161650"/>
            <a:ext cx="8334000" cy="19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49" name="Google Shape;149;g22eff60f275_0_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-8"/>
            <a:ext cx="9143999" cy="415417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g22eff60f275_0_20"/>
          <p:cNvSpPr txBox="1"/>
          <p:nvPr/>
        </p:nvSpPr>
        <p:spPr>
          <a:xfrm>
            <a:off x="5011650" y="636950"/>
            <a:ext cx="3344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1" name="Google Shape;151;g22eff60f275_0_20"/>
          <p:cNvSpPr txBox="1"/>
          <p:nvPr/>
        </p:nvSpPr>
        <p:spPr>
          <a:xfrm>
            <a:off x="193625" y="480400"/>
            <a:ext cx="5508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" name="Google Shape;152;g22eff60f275_0_20"/>
          <p:cNvGraphicFramePr/>
          <p:nvPr/>
        </p:nvGraphicFramePr>
        <p:xfrm>
          <a:off x="952500" y="53236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{27AF3F92-3143-4D03-ABFC-4DE2A517F4A3}</a:tableStyleId>
              </a:tblPr>
              <a:tblGrid>
                <a:gridCol w="1276975"/>
                <a:gridCol w="1276975"/>
                <a:gridCol w="1276975"/>
                <a:gridCol w="1276975"/>
                <a:gridCol w="1276975"/>
                <a:gridCol w="1276975"/>
              </a:tblGrid>
              <a:tr h="1042250">
                <a:tc gridSpan="6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What is anti-oppression? Explain it and give an example.</a:t>
                      </a:r>
                      <a:endParaRPr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</a:tr>
              <a:tr h="1042250">
                <a:tc gridSpan="6"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1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Anti-oppression Activity</a:t>
                      </a:r>
                      <a:endParaRPr b="1"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1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Explain your full name (i.e. how to say it properly, how you got it, what it means, any stories around it)</a:t>
                      </a:r>
                      <a:endParaRPr sz="8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 hMerge="1"/>
                <a:tc rowSpan="2" hMerge="1"/>
                <a:tc rowSpan="2" hMerge="1"/>
                <a:tc rowSpan="2" hMerge="1"/>
                <a:tc rowSpan="2" hMerge="1"/>
              </a:tr>
              <a:tr h="0">
                <a:tc gridSpan="6" vMerge="1"/>
                <a:tc hMerge="1" vMerge="1"/>
                <a:tc hMerge="1" vMerge="1"/>
                <a:tc hMerge="1" vMerge="1"/>
                <a:tc hMerge="1" vMerge="1"/>
                <a:tc hMerge="1" vMerge="1"/>
              </a:tr>
              <a:tr h="1041800">
                <a:tc gridSpan="6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solidFill>
                            <a:schemeClr val="dk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What does it mean to be “marginalized”?</a:t>
                      </a:r>
                      <a:endParaRPr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</a:tr>
              <a:tr h="818225">
                <a:tc gridSpan="6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1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Marginalized Discussion</a:t>
                      </a:r>
                      <a:endParaRPr b="1"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What groups of people in your school or community do you believe are marginalized? Why?</a:t>
                      </a:r>
                      <a:endParaRPr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Google Shape;157;g22eff60f275_0_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68886" y="3863325"/>
            <a:ext cx="1567138" cy="864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g22eff60f275_0_3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4728075"/>
            <a:ext cx="9143999" cy="415422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g22eff60f275_0_30"/>
          <p:cNvSpPr txBox="1"/>
          <p:nvPr/>
        </p:nvSpPr>
        <p:spPr>
          <a:xfrm>
            <a:off x="533250" y="1161650"/>
            <a:ext cx="8334000" cy="19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60" name="Google Shape;160;g22eff60f275_0_3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-8"/>
            <a:ext cx="9143999" cy="415417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g22eff60f275_0_30"/>
          <p:cNvSpPr txBox="1"/>
          <p:nvPr/>
        </p:nvSpPr>
        <p:spPr>
          <a:xfrm>
            <a:off x="5011650" y="636950"/>
            <a:ext cx="3344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aphicFrame>
        <p:nvGraphicFramePr>
          <p:cNvPr id="162" name="Google Shape;162;g22eff60f275_0_30"/>
          <p:cNvGraphicFramePr/>
          <p:nvPr/>
        </p:nvGraphicFramePr>
        <p:xfrm>
          <a:off x="213500" y="72002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{27AF3F92-3143-4D03-ABFC-4DE2A517F4A3}</a:tableStyleId>
              </a:tblPr>
              <a:tblGrid>
                <a:gridCol w="2129675"/>
                <a:gridCol w="2129675"/>
                <a:gridCol w="2129675"/>
                <a:gridCol w="2129675"/>
              </a:tblGrid>
              <a:tr h="6254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What are the three essential elements to being an ally?</a:t>
                      </a:r>
                      <a:endParaRPr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1)</a:t>
                      </a:r>
                      <a:endParaRPr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2)</a:t>
                      </a:r>
                      <a:endParaRPr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3)</a:t>
                      </a:r>
                      <a:endParaRPr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86975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Based on your own understanding, </a:t>
                      </a:r>
                      <a:r>
                        <a:rPr lang="en" sz="11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what is an “ally”? Who can be one?</a:t>
                      </a:r>
                      <a:endParaRPr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Who has been an ally to you in your life or in society as a whole? Explain how they were an ally.</a:t>
                      </a:r>
                      <a:endParaRPr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Google Shape;167;g22eff60f275_0_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728075"/>
            <a:ext cx="9143999" cy="415422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g22eff60f275_0_39"/>
          <p:cNvSpPr txBox="1"/>
          <p:nvPr/>
        </p:nvSpPr>
        <p:spPr>
          <a:xfrm>
            <a:off x="533250" y="1161650"/>
            <a:ext cx="8334000" cy="19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69" name="Google Shape;169;g22eff60f275_0_3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-8"/>
            <a:ext cx="9143999" cy="415417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g22eff60f275_0_39"/>
          <p:cNvSpPr txBox="1"/>
          <p:nvPr/>
        </p:nvSpPr>
        <p:spPr>
          <a:xfrm>
            <a:off x="5011650" y="636950"/>
            <a:ext cx="3344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1" name="Google Shape;171;g22eff60f275_0_39"/>
          <p:cNvSpPr txBox="1"/>
          <p:nvPr/>
        </p:nvSpPr>
        <p:spPr>
          <a:xfrm>
            <a:off x="193625" y="480400"/>
            <a:ext cx="5508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72" name="Google Shape;172;g22eff60f275_0_39"/>
          <p:cNvGraphicFramePr/>
          <p:nvPr/>
        </p:nvGraphicFramePr>
        <p:xfrm>
          <a:off x="533250" y="53236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{27AF3F92-3143-4D03-ABFC-4DE2A517F4A3}</a:tableStyleId>
              </a:tblPr>
              <a:tblGrid>
                <a:gridCol w="1333325"/>
                <a:gridCol w="1333325"/>
                <a:gridCol w="1333325"/>
                <a:gridCol w="1333325"/>
                <a:gridCol w="1333325"/>
                <a:gridCol w="1333325"/>
              </a:tblGrid>
              <a:tr h="4195725">
                <a:tc gridSpan="6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" sz="15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Allyship - Step 1: Take charge of your learning and unlearning:</a:t>
                      </a:r>
                      <a:endParaRPr b="1" sz="15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-311150" lvl="0" marL="457200" marR="0" rtl="0" algn="l">
                        <a:lnSpc>
                          <a:spcPct val="100000"/>
                        </a:lnSpc>
                        <a:spcBef>
                          <a:spcPts val="11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300"/>
                        <a:buFont typeface="Century Gothic"/>
                        <a:buChar char="●"/>
                      </a:pPr>
                      <a:r>
                        <a:rPr lang="en" sz="1300" u="none" cap="none" strike="noStrike">
                          <a:solidFill>
                            <a:schemeClr val="dk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Confront your own ____________ and__________, even if it is _____________________ to do; this is the first step in seeing things from the _________________ of others.</a:t>
                      </a:r>
                      <a:endParaRPr sz="13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11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t/>
                      </a:r>
                      <a:endParaRPr sz="13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-3111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300"/>
                        <a:buFont typeface="Century Gothic"/>
                        <a:buChar char="●"/>
                      </a:pPr>
                      <a:r>
                        <a:rPr lang="en" sz="1300" u="none" cap="none" strike="noStrike">
                          <a:solidFill>
                            <a:schemeClr val="dk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Be ________________ to have your ideas about the _________ of the _________________________ that is challenged – these are _______________________ and are constantly _____________ (i.e. the history of Indigenous communities in Canada, slavery, homophobia, patriarchy and much more)</a:t>
                      </a:r>
                      <a:endParaRPr sz="13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t/>
                      </a:r>
                      <a:endParaRPr sz="13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-3111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300"/>
                        <a:buFont typeface="Century Gothic"/>
                        <a:buChar char="●"/>
                      </a:pPr>
                      <a:r>
                        <a:rPr lang="en" sz="1300" u="none" cap="none" strike="noStrike">
                          <a:solidFill>
                            <a:schemeClr val="dk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Determine if you must “_____________” or check on your ______________________.</a:t>
                      </a:r>
                      <a:endParaRPr sz="13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t/>
                      </a:r>
                      <a:endParaRPr sz="13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-3111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300"/>
                        <a:buFont typeface="Century Gothic"/>
                        <a:buChar char="●"/>
                      </a:pPr>
                      <a:r>
                        <a:rPr lang="en" sz="1300" u="none" cap="none" strike="noStrike">
                          <a:solidFill>
                            <a:schemeClr val="dk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 lot of ____________ is biased in outdated __________ and ________________ about a specific __________ of people.</a:t>
                      </a:r>
                      <a:endParaRPr sz="13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Google Shape;177;g22eff60f275_0_4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728075"/>
            <a:ext cx="9143999" cy="415422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g22eff60f275_0_49"/>
          <p:cNvSpPr txBox="1"/>
          <p:nvPr/>
        </p:nvSpPr>
        <p:spPr>
          <a:xfrm>
            <a:off x="533250" y="1161650"/>
            <a:ext cx="8334000" cy="19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79" name="Google Shape;179;g22eff60f275_0_4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-8"/>
            <a:ext cx="9143999" cy="415417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g22eff60f275_0_49"/>
          <p:cNvSpPr txBox="1"/>
          <p:nvPr/>
        </p:nvSpPr>
        <p:spPr>
          <a:xfrm>
            <a:off x="5011650" y="636950"/>
            <a:ext cx="3344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1" name="Google Shape;181;g22eff60f275_0_49"/>
          <p:cNvSpPr txBox="1"/>
          <p:nvPr/>
        </p:nvSpPr>
        <p:spPr>
          <a:xfrm>
            <a:off x="193625" y="480400"/>
            <a:ext cx="5508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82" name="Google Shape;182;g22eff60f275_0_49"/>
          <p:cNvGraphicFramePr/>
          <p:nvPr/>
        </p:nvGraphicFramePr>
        <p:xfrm>
          <a:off x="385975" y="48041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{27AF3F92-3143-4D03-ABFC-4DE2A517F4A3}</a:tableStyleId>
              </a:tblPr>
              <a:tblGrid>
                <a:gridCol w="1354575"/>
                <a:gridCol w="1354575"/>
                <a:gridCol w="1354575"/>
                <a:gridCol w="1354575"/>
                <a:gridCol w="1354575"/>
                <a:gridCol w="1354575"/>
              </a:tblGrid>
              <a:tr h="4241775">
                <a:tc gridSpan="6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" sz="15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Allyship - Step 2: Trusted</a:t>
                      </a:r>
                      <a:endParaRPr b="1" sz="15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-311150" lvl="0" marL="457200" marR="0" rtl="0" algn="l">
                        <a:lnSpc>
                          <a:spcPct val="100000"/>
                        </a:lnSpc>
                        <a:spcBef>
                          <a:spcPts val="11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300"/>
                        <a:buFont typeface="Century Gothic"/>
                        <a:buChar char="●"/>
                      </a:pPr>
                      <a:r>
                        <a:rPr lang="en" sz="1300" u="none" cap="none" strike="noStrike">
                          <a:solidFill>
                            <a:schemeClr val="dk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You can’t call yourself an ______. Others make that _______________ about you, one individual at a time.</a:t>
                      </a:r>
                      <a:endParaRPr sz="13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11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t/>
                      </a:r>
                      <a:endParaRPr sz="13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-3111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300"/>
                        <a:buFont typeface="Century Gothic"/>
                        <a:buChar char="●"/>
                      </a:pPr>
                      <a:r>
                        <a:rPr lang="en" sz="1300" u="none" cap="none" strike="noStrike">
                          <a:solidFill>
                            <a:schemeClr val="dk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To qualify, you must demonstrate ___________________. </a:t>
                      </a:r>
                      <a:endParaRPr sz="13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t/>
                      </a:r>
                      <a:endParaRPr sz="13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-3111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300"/>
                        <a:buFont typeface="Century Gothic"/>
                        <a:buChar char="●"/>
                      </a:pPr>
                      <a:r>
                        <a:rPr lang="en" sz="1300" u="none" cap="none" strike="noStrike">
                          <a:solidFill>
                            <a:schemeClr val="dk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Since we are defining our important terms, know that trust is </a:t>
                      </a:r>
                      <a:r>
                        <a:rPr i="1" lang="en" sz="1300" u="none" cap="none" strike="noStrike">
                          <a:solidFill>
                            <a:schemeClr val="dk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_________________, in the face of ________, that another person will do the ______________________.</a:t>
                      </a:r>
                      <a:endParaRPr i="1" sz="13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t/>
                      </a:r>
                      <a:endParaRPr i="1" sz="13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-3111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300"/>
                        <a:buFont typeface="Century Gothic"/>
                        <a:buChar char="●"/>
                      </a:pPr>
                      <a:r>
                        <a:rPr lang="en" sz="1300" u="none" cap="none" strike="noStrike">
                          <a:solidFill>
                            <a:schemeClr val="dk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Understandably, people who have historically faced ___________ may have a __________________________ for extending trust. </a:t>
                      </a:r>
                      <a:endParaRPr sz="13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t/>
                      </a:r>
                      <a:endParaRPr sz="13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-3111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300"/>
                        <a:buFont typeface="Century Gothic"/>
                        <a:buChar char="●"/>
                      </a:pPr>
                      <a:r>
                        <a:rPr lang="en" sz="1300" u="none" cap="none" strike="noStrike">
                          <a:solidFill>
                            <a:schemeClr val="dk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Those who have experienced _________________, _______________ or _____________ have every right to be ______________ and skeptical. </a:t>
                      </a:r>
                      <a:endParaRPr sz="13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t/>
                      </a:r>
                      <a:endParaRPr sz="13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-3111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300"/>
                        <a:buFont typeface="Century Gothic"/>
                        <a:buChar char="●"/>
                      </a:pPr>
                      <a:r>
                        <a:rPr lang="en" sz="1300" u="none" cap="none" strike="noStrike">
                          <a:solidFill>
                            <a:schemeClr val="dk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Those who have ____________ them (or still do) may be people they dared to trust. What makes </a:t>
                      </a:r>
                      <a:r>
                        <a:rPr i="1" lang="en" sz="1300" u="none" cap="none" strike="noStrike">
                          <a:solidFill>
                            <a:schemeClr val="dk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you</a:t>
                      </a:r>
                      <a:r>
                        <a:rPr lang="en" sz="1300" u="none" cap="none" strike="noStrike">
                          <a:solidFill>
                            <a:schemeClr val="dk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the person who will do the right thing?</a:t>
                      </a:r>
                      <a:endParaRPr sz="13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Google Shape;187;g22eff60f275_0_6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728075"/>
            <a:ext cx="9143999" cy="415422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g22eff60f275_0_60"/>
          <p:cNvSpPr txBox="1"/>
          <p:nvPr/>
        </p:nvSpPr>
        <p:spPr>
          <a:xfrm>
            <a:off x="533250" y="1161650"/>
            <a:ext cx="8334000" cy="19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89" name="Google Shape;189;g22eff60f275_0_6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-8"/>
            <a:ext cx="9143999" cy="415417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g22eff60f275_0_60"/>
          <p:cNvSpPr txBox="1"/>
          <p:nvPr/>
        </p:nvSpPr>
        <p:spPr>
          <a:xfrm>
            <a:off x="5011650" y="636950"/>
            <a:ext cx="3344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1" name="Google Shape;191;g22eff60f275_0_60"/>
          <p:cNvSpPr txBox="1"/>
          <p:nvPr/>
        </p:nvSpPr>
        <p:spPr>
          <a:xfrm>
            <a:off x="193625" y="480400"/>
            <a:ext cx="5508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92" name="Google Shape;192;g22eff60f275_0_60"/>
          <p:cNvGraphicFramePr/>
          <p:nvPr/>
        </p:nvGraphicFramePr>
        <p:xfrm>
          <a:off x="459600" y="35296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{27AF3F92-3143-4D03-ABFC-4DE2A517F4A3}</a:tableStyleId>
              </a:tblPr>
              <a:tblGrid>
                <a:gridCol w="1413550"/>
                <a:gridCol w="1413550"/>
                <a:gridCol w="1413550"/>
                <a:gridCol w="1413550"/>
                <a:gridCol w="1413550"/>
                <a:gridCol w="1413550"/>
              </a:tblGrid>
              <a:tr h="2737950">
                <a:tc gridSpan="6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" sz="15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Allyship - Step 3: Learning</a:t>
                      </a:r>
                      <a:endParaRPr b="1" sz="15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-330200" lvl="0" marL="4572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entury Gothic"/>
                        <a:buChar char="●"/>
                      </a:pPr>
                      <a:r>
                        <a:rPr lang="en" sz="1400" u="none" cap="none" strike="noStrike">
                          <a:solidFill>
                            <a:srgbClr val="202020"/>
                          </a:solidFill>
                          <a:highlight>
                            <a:schemeClr val="lt1"/>
                          </a:highlight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The word “______” is being thrown around a lot these days . . . m</a:t>
                      </a:r>
                      <a:r>
                        <a:rPr lang="en" sz="1400" u="none" cap="none" strike="noStrike">
                          <a:solidFill>
                            <a:srgbClr val="20202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ostly in labels that people __________ to themselves, tied to a hashtag or an inspiration</a:t>
                      </a:r>
                      <a:r>
                        <a:rPr lang="en" sz="1400" u="none" cap="none" strike="noStrike">
                          <a:solidFill>
                            <a:srgbClr val="202020"/>
                          </a:solidFill>
                          <a:highlight>
                            <a:schemeClr val="lt1"/>
                          </a:highlight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al quote. It does not mean </a:t>
                      </a:r>
                      <a:r>
                        <a:rPr i="1" lang="en" sz="1400" u="none" cap="none" strike="noStrike">
                          <a:solidFill>
                            <a:srgbClr val="202020"/>
                          </a:solidFill>
                          <a:highlight>
                            <a:schemeClr val="lt1"/>
                          </a:highlight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nothing</a:t>
                      </a:r>
                      <a:r>
                        <a:rPr lang="en" sz="1400" u="none" cap="none" strike="noStrike">
                          <a:solidFill>
                            <a:srgbClr val="202020"/>
                          </a:solidFill>
                          <a:highlight>
                            <a:schemeClr val="lt1"/>
                          </a:highlight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, but it also does not hold the ________ it should. We are calling ourselves allies without going beyond words of _________.</a:t>
                      </a:r>
                      <a:endParaRPr sz="1400" u="none" cap="none" strike="noStrike">
                        <a:solidFill>
                          <a:srgbClr val="202020"/>
                        </a:solidFill>
                        <a:highlight>
                          <a:schemeClr val="lt1"/>
                        </a:highlight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-330200" lvl="0" marL="457200" marR="0" rtl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entury Gothic"/>
                        <a:buChar char="●"/>
                      </a:pPr>
                      <a:r>
                        <a:rPr lang="en" sz="1400" u="none" cap="none" strike="noStrike">
                          <a:solidFill>
                            <a:srgbClr val="202020"/>
                          </a:solidFill>
                          <a:highlight>
                            <a:schemeClr val="lt1"/>
                          </a:highlight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Don’t be mistaken: Solidarity is better than ________, but on its own, it isn’t _________ that affects _________. It won’t help win the war against _________ racism. To get there, we must truly __________ with this _________. We must believe this fight is ________ and we must act with a _______________ equivalent to that belief in order to be ________________ and _______________.</a:t>
                      </a:r>
                      <a:endParaRPr sz="14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</a:tr>
              <a:tr h="169160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What does being trustworthy mean to you?</a:t>
                      </a:r>
                      <a:endParaRPr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What actions make us trustworthy?</a:t>
                      </a:r>
                      <a:endParaRPr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What does being authentic mean?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Google Shape;197;g22eff60f275_0_7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728075"/>
            <a:ext cx="9143999" cy="415422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g22eff60f275_0_70"/>
          <p:cNvSpPr txBox="1"/>
          <p:nvPr/>
        </p:nvSpPr>
        <p:spPr>
          <a:xfrm>
            <a:off x="533250" y="1161650"/>
            <a:ext cx="8334000" cy="19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99" name="Google Shape;199;g22eff60f275_0_7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-8"/>
            <a:ext cx="9143999" cy="415417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Google Shape;200;g22eff60f275_0_70"/>
          <p:cNvSpPr txBox="1"/>
          <p:nvPr/>
        </p:nvSpPr>
        <p:spPr>
          <a:xfrm>
            <a:off x="5011650" y="636950"/>
            <a:ext cx="3344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1" name="Google Shape;201;g22eff60f275_0_70"/>
          <p:cNvSpPr txBox="1"/>
          <p:nvPr/>
        </p:nvSpPr>
        <p:spPr>
          <a:xfrm>
            <a:off x="193625" y="480400"/>
            <a:ext cx="5508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02" name="Google Shape;202;g22eff60f275_0_70"/>
          <p:cNvGraphicFramePr/>
          <p:nvPr/>
        </p:nvGraphicFramePr>
        <p:xfrm>
          <a:off x="385975" y="48041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{27AF3F92-3143-4D03-ABFC-4DE2A517F4A3}</a:tableStyleId>
              </a:tblPr>
              <a:tblGrid>
                <a:gridCol w="1276375"/>
                <a:gridCol w="1276375"/>
                <a:gridCol w="1276375"/>
                <a:gridCol w="1276375"/>
                <a:gridCol w="1276375"/>
                <a:gridCol w="1987600"/>
              </a:tblGrid>
              <a:tr h="4028425">
                <a:tc gridSpan="6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" sz="15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Allyship - Step 4: Authentic</a:t>
                      </a:r>
                      <a:endParaRPr b="1" sz="15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b="1" lang="en" sz="1500" u="none" cap="none" strike="noStrike">
                          <a:solidFill>
                            <a:srgbClr val="333333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The DO’S</a:t>
                      </a:r>
                      <a:endParaRPr sz="1300" u="none" cap="none" strike="noStrike">
                        <a:solidFill>
                          <a:srgbClr val="333333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dk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• Do your research to learn more about the history of the __________ in which you are ______________</a:t>
                      </a:r>
                      <a:endParaRPr sz="14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dk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• Do the outer ________ and figure out how to change the _______________________</a:t>
                      </a:r>
                      <a:endParaRPr sz="14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dk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• Do use your__________________ (digitally and in-person) historically ________________ voices</a:t>
                      </a:r>
                      <a:endParaRPr sz="14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dk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• Do be open to ______________</a:t>
                      </a:r>
                      <a:endParaRPr sz="14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dk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• Do be aware of your _____________________</a:t>
                      </a:r>
                      <a:endParaRPr sz="14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dk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• Do the work every day to ______________ how to be a better ________</a:t>
                      </a:r>
                      <a:endParaRPr sz="11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Google Shape;207;g22eff60f275_0_8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728075"/>
            <a:ext cx="9143999" cy="415422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Google Shape;208;g22eff60f275_0_80"/>
          <p:cNvSpPr txBox="1"/>
          <p:nvPr/>
        </p:nvSpPr>
        <p:spPr>
          <a:xfrm>
            <a:off x="533250" y="1161650"/>
            <a:ext cx="8334000" cy="19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09" name="Google Shape;209;g22eff60f275_0_8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-8"/>
            <a:ext cx="9143999" cy="415417"/>
          </a:xfrm>
          <a:prstGeom prst="rect">
            <a:avLst/>
          </a:prstGeom>
          <a:noFill/>
          <a:ln>
            <a:noFill/>
          </a:ln>
        </p:spPr>
      </p:pic>
      <p:sp>
        <p:nvSpPr>
          <p:cNvPr id="210" name="Google Shape;210;g22eff60f275_0_80"/>
          <p:cNvSpPr txBox="1"/>
          <p:nvPr/>
        </p:nvSpPr>
        <p:spPr>
          <a:xfrm>
            <a:off x="5011650" y="636950"/>
            <a:ext cx="3344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1" name="Google Shape;211;g22eff60f275_0_80"/>
          <p:cNvSpPr txBox="1"/>
          <p:nvPr/>
        </p:nvSpPr>
        <p:spPr>
          <a:xfrm>
            <a:off x="193625" y="480400"/>
            <a:ext cx="5508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12" name="Google Shape;212;g22eff60f275_0_80"/>
          <p:cNvGraphicFramePr/>
          <p:nvPr/>
        </p:nvGraphicFramePr>
        <p:xfrm>
          <a:off x="385975" y="48041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{27AF3F92-3143-4D03-ABFC-4DE2A517F4A3}</a:tableStyleId>
              </a:tblPr>
              <a:tblGrid>
                <a:gridCol w="1276375"/>
                <a:gridCol w="1276375"/>
                <a:gridCol w="1276375"/>
                <a:gridCol w="1276375"/>
                <a:gridCol w="1276375"/>
                <a:gridCol w="1987600"/>
              </a:tblGrid>
              <a:tr h="4028425">
                <a:tc gridSpan="6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" sz="15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Allyship - Step 4: Authentic</a:t>
                      </a:r>
                      <a:endParaRPr b="1" sz="15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" sz="1500" u="none" cap="none" strike="noStrike">
                          <a:solidFill>
                            <a:srgbClr val="333333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The DONT’S</a:t>
                      </a:r>
                      <a:endParaRPr sz="1300" u="none" cap="none" strike="noStrike">
                        <a:solidFill>
                          <a:srgbClr val="333333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rgbClr val="333333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• Do not expect to be __________________________. Take it upon yourself to use the ________ around you to ________ and __________ your questions </a:t>
                      </a:r>
                      <a:endParaRPr sz="1400" u="none" cap="none" strike="noStrike">
                        <a:solidFill>
                          <a:srgbClr val="333333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333333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rgbClr val="333333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• Do not _____________ how your _____________ is “________________” a _____________ person </a:t>
                      </a:r>
                      <a:endParaRPr sz="1400" u="none" cap="none" strike="noStrike">
                        <a:solidFill>
                          <a:srgbClr val="333333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333333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rgbClr val="333333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• Do not __________ as though you know ________</a:t>
                      </a:r>
                      <a:endParaRPr sz="1400" u="none" cap="none" strike="noStrike">
                        <a:solidFill>
                          <a:srgbClr val="333333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333333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rgbClr val="333333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• Do not take __________ for the _________ of those who are _________________ and did the ________ before you stepped into the picture </a:t>
                      </a:r>
                      <a:endParaRPr sz="1400" u="none" cap="none" strike="noStrike">
                        <a:solidFill>
                          <a:srgbClr val="333333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333333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rgbClr val="333333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• Do not _____________ that every member of a __________________ community feels _________________</a:t>
                      </a:r>
                      <a:endParaRPr sz="1400" u="none" cap="none" strike="noStrike">
                        <a:solidFill>
                          <a:srgbClr val="333333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333333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" name="Google Shape;217;g22eff60f275_0_9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728075"/>
            <a:ext cx="9143999" cy="415422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Google Shape;218;g22eff60f275_0_90"/>
          <p:cNvSpPr txBox="1"/>
          <p:nvPr/>
        </p:nvSpPr>
        <p:spPr>
          <a:xfrm>
            <a:off x="533250" y="1161650"/>
            <a:ext cx="8334000" cy="19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19" name="Google Shape;219;g22eff60f275_0_9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-8"/>
            <a:ext cx="9143999" cy="415417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Google Shape;220;g22eff60f275_0_90"/>
          <p:cNvSpPr txBox="1"/>
          <p:nvPr/>
        </p:nvSpPr>
        <p:spPr>
          <a:xfrm>
            <a:off x="5011650" y="636950"/>
            <a:ext cx="3344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aphicFrame>
        <p:nvGraphicFramePr>
          <p:cNvPr id="221" name="Google Shape;221;g22eff60f275_0_90"/>
          <p:cNvGraphicFramePr/>
          <p:nvPr/>
        </p:nvGraphicFramePr>
        <p:xfrm>
          <a:off x="213500" y="72002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{27AF3F92-3143-4D03-ABFC-4DE2A517F4A3}</a:tableStyleId>
              </a:tblPr>
              <a:tblGrid>
                <a:gridCol w="2129675"/>
                <a:gridCol w="2129675"/>
                <a:gridCol w="2129675"/>
                <a:gridCol w="2129675"/>
              </a:tblGrid>
              <a:tr h="6254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Record the three ways that describes OVIN?</a:t>
                      </a:r>
                      <a:endParaRPr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1)</a:t>
                      </a:r>
                      <a:endParaRPr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2)</a:t>
                      </a:r>
                      <a:endParaRPr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3)</a:t>
                      </a:r>
                      <a:endParaRPr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25475">
                <a:tc gridSpan="4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List four of the six ways that OVIN and SHSM are connected:</a:t>
                      </a:r>
                      <a:endParaRPr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844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1)</a:t>
                      </a:r>
                      <a:endParaRPr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2)</a:t>
                      </a:r>
                      <a:endParaRPr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3)</a:t>
                      </a:r>
                      <a:endParaRPr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4)</a:t>
                      </a:r>
                      <a:endParaRPr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44400">
                <a:tc gridSpan="4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Why do you think the ways that you listed above are important? Explain your answer.</a:t>
                      </a:r>
                      <a:endParaRPr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6" name="Google Shape;226;g257efda1cd9_1_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68886" y="3939525"/>
            <a:ext cx="1567138" cy="864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g257efda1cd9_1_1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4728075"/>
            <a:ext cx="9143999" cy="415422"/>
          </a:xfrm>
          <a:prstGeom prst="rect">
            <a:avLst/>
          </a:prstGeom>
          <a:noFill/>
          <a:ln>
            <a:noFill/>
          </a:ln>
        </p:spPr>
      </p:pic>
      <p:sp>
        <p:nvSpPr>
          <p:cNvPr id="228" name="Google Shape;228;g257efda1cd9_1_10"/>
          <p:cNvSpPr txBox="1"/>
          <p:nvPr/>
        </p:nvSpPr>
        <p:spPr>
          <a:xfrm>
            <a:off x="533250" y="1237850"/>
            <a:ext cx="8334000" cy="19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29" name="Google Shape;229;g257efda1cd9_1_1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0" y="-8"/>
            <a:ext cx="9143999" cy="415417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Google Shape;230;g257efda1cd9_1_10"/>
          <p:cNvSpPr txBox="1"/>
          <p:nvPr/>
        </p:nvSpPr>
        <p:spPr>
          <a:xfrm>
            <a:off x="5011650" y="636950"/>
            <a:ext cx="3344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1" name="Google Shape;231;g257efda1cd9_1_10"/>
          <p:cNvSpPr txBox="1"/>
          <p:nvPr/>
        </p:nvSpPr>
        <p:spPr>
          <a:xfrm>
            <a:off x="193625" y="480400"/>
            <a:ext cx="5508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ALLYSHIP RELATED TO SHSM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32" name="Google Shape;232;g257efda1cd9_1_10"/>
          <p:cNvGraphicFramePr/>
          <p:nvPr/>
        </p:nvGraphicFramePr>
        <p:xfrm>
          <a:off x="952500" y="1037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{27AF3F92-3143-4D03-ABFC-4DE2A517F4A3}</a:tableStyleId>
              </a:tblPr>
              <a:tblGrid>
                <a:gridCol w="2413000"/>
                <a:gridCol w="2413000"/>
                <a:gridCol w="2413000"/>
              </a:tblGrid>
              <a:tr h="360675"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What SHSM are you enrolled in?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1097175"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Document your key ideas re the SHSM Related Activity here.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1097175"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Document your key ideas related to the SHSM Learning Extension here.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</a:tbl>
          </a:graphicData>
        </a:graphic>
      </p:graphicFrame>
      <p:sp>
        <p:nvSpPr>
          <p:cNvPr id="233" name="Google Shape;233;g257efda1cd9_1_10"/>
          <p:cNvSpPr txBox="1"/>
          <p:nvPr/>
        </p:nvSpPr>
        <p:spPr>
          <a:xfrm>
            <a:off x="461250" y="3997400"/>
            <a:ext cx="6792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Submit your student workbook and completed SHSM Learning Extension to your SHSM Lead to receive the Allyship Awareness Training Certificate.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8" name="Google Shape;238;g257efda1cd9_1_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68886" y="3863325"/>
            <a:ext cx="1567138" cy="864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g257efda1cd9_1_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4728075"/>
            <a:ext cx="9143999" cy="415422"/>
          </a:xfrm>
          <a:prstGeom prst="rect">
            <a:avLst/>
          </a:prstGeom>
          <a:noFill/>
          <a:ln>
            <a:noFill/>
          </a:ln>
        </p:spPr>
      </p:pic>
      <p:sp>
        <p:nvSpPr>
          <p:cNvPr id="240" name="Google Shape;240;g257efda1cd9_1_21"/>
          <p:cNvSpPr txBox="1"/>
          <p:nvPr/>
        </p:nvSpPr>
        <p:spPr>
          <a:xfrm>
            <a:off x="533250" y="1161650"/>
            <a:ext cx="8334000" cy="19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41" name="Google Shape;241;g257efda1cd9_1_2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-8"/>
            <a:ext cx="9143999" cy="415417"/>
          </a:xfrm>
          <a:prstGeom prst="rect">
            <a:avLst/>
          </a:prstGeom>
          <a:noFill/>
          <a:ln>
            <a:noFill/>
          </a:ln>
        </p:spPr>
      </p:pic>
      <p:sp>
        <p:nvSpPr>
          <p:cNvPr id="242" name="Google Shape;242;g257efda1cd9_1_21"/>
          <p:cNvSpPr txBox="1"/>
          <p:nvPr/>
        </p:nvSpPr>
        <p:spPr>
          <a:xfrm>
            <a:off x="5011650" y="636950"/>
            <a:ext cx="3344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3" name="Google Shape;243;g257efda1cd9_1_21"/>
          <p:cNvSpPr txBox="1"/>
          <p:nvPr/>
        </p:nvSpPr>
        <p:spPr>
          <a:xfrm>
            <a:off x="193625" y="480400"/>
            <a:ext cx="5508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g257efda1cd9_1_21"/>
          <p:cNvSpPr txBox="1"/>
          <p:nvPr/>
        </p:nvSpPr>
        <p:spPr>
          <a:xfrm>
            <a:off x="461250" y="480400"/>
            <a:ext cx="46266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Additional Notes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g24be5d451c5_0_6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68886" y="3863325"/>
            <a:ext cx="1567138" cy="864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g24be5d451c5_0_6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4728075"/>
            <a:ext cx="9143999" cy="415422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g24be5d451c5_0_61"/>
          <p:cNvSpPr txBox="1"/>
          <p:nvPr/>
        </p:nvSpPr>
        <p:spPr>
          <a:xfrm>
            <a:off x="533250" y="1161650"/>
            <a:ext cx="8334000" cy="19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69" name="Google Shape;69;g24be5d451c5_0_6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-8"/>
            <a:ext cx="9143999" cy="415417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g24be5d451c5_0_61"/>
          <p:cNvSpPr txBox="1"/>
          <p:nvPr/>
        </p:nvSpPr>
        <p:spPr>
          <a:xfrm>
            <a:off x="5011650" y="636950"/>
            <a:ext cx="3344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aphicFrame>
        <p:nvGraphicFramePr>
          <p:cNvPr id="71" name="Google Shape;71;g24be5d451c5_0_61"/>
          <p:cNvGraphicFramePr/>
          <p:nvPr/>
        </p:nvGraphicFramePr>
        <p:xfrm>
          <a:off x="213500" y="72002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{27AF3F92-3143-4D03-ABFC-4DE2A517F4A3}</a:tableStyleId>
              </a:tblPr>
              <a:tblGrid>
                <a:gridCol w="2129675"/>
                <a:gridCol w="2129675"/>
                <a:gridCol w="2129675"/>
                <a:gridCol w="2129675"/>
              </a:tblGrid>
              <a:tr h="414525">
                <a:tc gridSpan="4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Define Ubuntu.</a:t>
                      </a:r>
                      <a:endParaRPr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414525">
                <a:tc gridSpan="4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Explain Identity.</a:t>
                      </a:r>
                      <a:endParaRPr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84440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What is personal identity?</a:t>
                      </a:r>
                      <a:endParaRPr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What is social identity?</a:t>
                      </a:r>
                      <a:endParaRPr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6254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My top 3 identities are</a:t>
                      </a:r>
                      <a:endParaRPr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1)</a:t>
                      </a:r>
                      <a:endParaRPr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2)</a:t>
                      </a:r>
                      <a:endParaRPr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3)</a:t>
                      </a:r>
                      <a:endParaRPr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4440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The item that I connect with is</a:t>
                      </a:r>
                      <a:endParaRPr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The reason that I connect with this item is</a:t>
                      </a:r>
                      <a:endParaRPr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" name="Google Shape;249;g24cabbbe6aa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68886" y="3863325"/>
            <a:ext cx="1567138" cy="864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g24cabbbe6aa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4728075"/>
            <a:ext cx="9143999" cy="415422"/>
          </a:xfrm>
          <a:prstGeom prst="rect">
            <a:avLst/>
          </a:prstGeom>
          <a:noFill/>
          <a:ln>
            <a:noFill/>
          </a:ln>
        </p:spPr>
      </p:pic>
      <p:sp>
        <p:nvSpPr>
          <p:cNvPr id="251" name="Google Shape;251;g24cabbbe6aa_0_0"/>
          <p:cNvSpPr txBox="1"/>
          <p:nvPr/>
        </p:nvSpPr>
        <p:spPr>
          <a:xfrm>
            <a:off x="328175" y="484550"/>
            <a:ext cx="48663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3200" u="none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Questions?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2" name="Google Shape;252;g24cabbbe6aa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-8"/>
            <a:ext cx="9143999" cy="4154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g257b834e7d1_0_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728075"/>
            <a:ext cx="9143999" cy="415422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g257b834e7d1_0_11"/>
          <p:cNvSpPr txBox="1"/>
          <p:nvPr/>
        </p:nvSpPr>
        <p:spPr>
          <a:xfrm>
            <a:off x="533250" y="1161650"/>
            <a:ext cx="8334000" cy="19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78" name="Google Shape;78;g257b834e7d1_0_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-8"/>
            <a:ext cx="9143999" cy="415417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g257b834e7d1_0_11"/>
          <p:cNvSpPr txBox="1"/>
          <p:nvPr/>
        </p:nvSpPr>
        <p:spPr>
          <a:xfrm>
            <a:off x="5011650" y="636950"/>
            <a:ext cx="3344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aphicFrame>
        <p:nvGraphicFramePr>
          <p:cNvPr id="80" name="Google Shape;80;g257b834e7d1_0_11"/>
          <p:cNvGraphicFramePr/>
          <p:nvPr/>
        </p:nvGraphicFramePr>
        <p:xfrm>
          <a:off x="193625" y="91624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{27AF3F92-3143-4D03-ABFC-4DE2A517F4A3}</a:tableStyleId>
              </a:tblPr>
              <a:tblGrid>
                <a:gridCol w="2427075"/>
                <a:gridCol w="5906925"/>
              </a:tblGrid>
              <a:tr h="649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What do you easily show to others around you?</a:t>
                      </a:r>
                      <a:endParaRPr sz="1100" u="none" cap="none" strike="noStrike"/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64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Why do you choose to show those aspects of yourself to others?</a:t>
                      </a:r>
                      <a:endParaRPr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76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Does your audience impact what you show of yourself that can not be physically seen?</a:t>
                      </a:r>
                      <a:endParaRPr sz="1100" u="none" cap="none" strike="noStrike"/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95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How has the most visible aspects impacted you in your life?</a:t>
                      </a:r>
                      <a:endParaRPr sz="1100" u="none" cap="none" strike="noStrike"/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76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Do you think anything listed as not being visible should be included in the visible section?</a:t>
                      </a:r>
                      <a:endParaRPr sz="1100" u="none" cap="none" strike="noStrike"/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81" name="Google Shape;81;g257b834e7d1_0_11"/>
          <p:cNvSpPr txBox="1"/>
          <p:nvPr/>
        </p:nvSpPr>
        <p:spPr>
          <a:xfrm>
            <a:off x="193625" y="480400"/>
            <a:ext cx="55086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b="1" i="0" lang="en" sz="17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Identity Self-Reflection Activity: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g257b834e7d1_0_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728075"/>
            <a:ext cx="9143999" cy="415422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g257b834e7d1_0_24"/>
          <p:cNvSpPr txBox="1"/>
          <p:nvPr/>
        </p:nvSpPr>
        <p:spPr>
          <a:xfrm>
            <a:off x="533250" y="1161650"/>
            <a:ext cx="8334000" cy="19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88" name="Google Shape;88;g257b834e7d1_0_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-8"/>
            <a:ext cx="9143999" cy="415417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g257b834e7d1_0_24"/>
          <p:cNvSpPr txBox="1"/>
          <p:nvPr/>
        </p:nvSpPr>
        <p:spPr>
          <a:xfrm>
            <a:off x="5011650" y="636950"/>
            <a:ext cx="3344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aphicFrame>
        <p:nvGraphicFramePr>
          <p:cNvPr id="90" name="Google Shape;90;g257b834e7d1_0_24"/>
          <p:cNvGraphicFramePr/>
          <p:nvPr/>
        </p:nvGraphicFramePr>
        <p:xfrm>
          <a:off x="377925" y="92681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{27AF3F92-3143-4D03-ABFC-4DE2A517F4A3}</a:tableStyleId>
              </a:tblPr>
              <a:tblGrid>
                <a:gridCol w="2449575"/>
                <a:gridCol w="5884425"/>
              </a:tblGrid>
              <a:tr h="7436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solidFill>
                            <a:schemeClr val="dk1"/>
                          </a:solidFill>
                          <a:highlight>
                            <a:schemeClr val="lt1"/>
                          </a:highlight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Explain Intersectionality.</a:t>
                      </a:r>
                      <a:endParaRPr sz="1100" u="none" cap="none" strike="noStrike">
                        <a:solidFill>
                          <a:schemeClr val="dk1"/>
                        </a:solidFill>
                        <a:highlight>
                          <a:schemeClr val="lt1"/>
                        </a:highlight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6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solidFill>
                            <a:schemeClr val="dk1"/>
                          </a:solidFill>
                          <a:highlight>
                            <a:schemeClr val="lt1"/>
                          </a:highlight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What do you easily show to others around you?</a:t>
                      </a:r>
                      <a:endParaRPr sz="1100" u="none" cap="none" strike="noStrike"/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4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solidFill>
                            <a:schemeClr val="dk1"/>
                          </a:solidFill>
                          <a:highlight>
                            <a:schemeClr val="lt1"/>
                          </a:highlight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Why do you choose to show those aspects of yourself to others?</a:t>
                      </a:r>
                      <a:endParaRPr sz="1100" u="none" cap="none" strike="noStrike"/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4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solidFill>
                            <a:schemeClr val="dk1"/>
                          </a:solidFill>
                          <a:highlight>
                            <a:schemeClr val="lt1"/>
                          </a:highlight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Does your audience impact what you show of yourself that can not be physically seen?</a:t>
                      </a:r>
                      <a:endParaRPr sz="1100" u="none" cap="none" strike="noStrike"/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91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solidFill>
                            <a:schemeClr val="dk1"/>
                          </a:solidFill>
                          <a:highlight>
                            <a:schemeClr val="lt1"/>
                          </a:highlight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How has the most visible aspects impacted you in your life?</a:t>
                      </a:r>
                      <a:endParaRPr sz="1100" u="none" cap="none" strike="noStrike"/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1" name="Google Shape;91;g257b834e7d1_0_24"/>
          <p:cNvSpPr txBox="1"/>
          <p:nvPr/>
        </p:nvSpPr>
        <p:spPr>
          <a:xfrm>
            <a:off x="193625" y="480400"/>
            <a:ext cx="55086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en" sz="17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Intersectionality &amp; Self-Reflection Activity: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gc579764c8a9c1ca_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728075"/>
            <a:ext cx="9143999" cy="415422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gc579764c8a9c1ca_3"/>
          <p:cNvSpPr txBox="1"/>
          <p:nvPr/>
        </p:nvSpPr>
        <p:spPr>
          <a:xfrm>
            <a:off x="533250" y="1161650"/>
            <a:ext cx="8334000" cy="19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98" name="Google Shape;98;gc579764c8a9c1ca_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-8"/>
            <a:ext cx="9143999" cy="415417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gc579764c8a9c1ca_3"/>
          <p:cNvSpPr txBox="1"/>
          <p:nvPr/>
        </p:nvSpPr>
        <p:spPr>
          <a:xfrm>
            <a:off x="5011650" y="636950"/>
            <a:ext cx="33441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0" name="Google Shape;100;gc579764c8a9c1ca_3"/>
          <p:cNvSpPr txBox="1"/>
          <p:nvPr/>
        </p:nvSpPr>
        <p:spPr>
          <a:xfrm>
            <a:off x="193625" y="480400"/>
            <a:ext cx="55086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1" name="Google Shape;101;gc579764c8a9c1ca_3"/>
          <p:cNvGraphicFramePr/>
          <p:nvPr/>
        </p:nvGraphicFramePr>
        <p:xfrm>
          <a:off x="952500" y="53236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{27AF3F92-3143-4D03-ABFC-4DE2A517F4A3}</a:tableStyleId>
              </a:tblPr>
              <a:tblGrid>
                <a:gridCol w="1206500"/>
                <a:gridCol w="1206500"/>
                <a:gridCol w="1206500"/>
                <a:gridCol w="1206500"/>
                <a:gridCol w="1206500"/>
                <a:gridCol w="1206500"/>
              </a:tblGrid>
              <a:tr h="664975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What is equality?</a:t>
                      </a:r>
                      <a:endParaRPr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What is equity?</a:t>
                      </a:r>
                      <a:endParaRPr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What is justice?</a:t>
                      </a:r>
                      <a:endParaRPr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899675">
                <a:tc gridSpan="6"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1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Equality Discussion</a:t>
                      </a:r>
                      <a:endParaRPr b="1"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Why does a society need to have everyone measured to the same standard?</a:t>
                      </a:r>
                      <a:endParaRPr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Is this the same in all societies or does it differ based on location?</a:t>
                      </a:r>
                      <a:endParaRPr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 hMerge="1"/>
                <a:tc rowSpan="2" hMerge="1"/>
                <a:tc rowSpan="2" hMerge="1"/>
                <a:tc rowSpan="2" hMerge="1"/>
                <a:tc rowSpan="2" hMerge="1"/>
              </a:tr>
              <a:tr h="243375">
                <a:tc gridSpan="6" vMerge="1"/>
                <a:tc hMerge="1" vMerge="1"/>
                <a:tc hMerge="1" vMerge="1"/>
                <a:tc hMerge="1" vMerge="1"/>
                <a:tc hMerge="1" vMerge="1"/>
                <a:tc hMerge="1" vMerge="1"/>
              </a:tr>
              <a:tr h="664975">
                <a:tc gridSpan="6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1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Application</a:t>
                      </a:r>
                      <a:endParaRPr b="1"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Explain your thoughts on equality having reviewed the image.</a:t>
                      </a:r>
                      <a:endParaRPr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</a:tr>
              <a:tr h="706300">
                <a:tc gridSpan="6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1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Equity Discussion</a:t>
                      </a:r>
                      <a:endParaRPr b="1"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How is equity different from equality?</a:t>
                      </a:r>
                      <a:endParaRPr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</a:tr>
              <a:tr h="1098700">
                <a:tc gridSpan="6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1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Application</a:t>
                      </a:r>
                      <a:endParaRPr b="1"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chemeClr val="dk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What resource was used to create the equity?</a:t>
                      </a:r>
                      <a:endParaRPr sz="12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chemeClr val="dk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Can you give other examples of resources from your community?</a:t>
                      </a:r>
                      <a:endParaRPr sz="12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g257b834e7d1_0_4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728075"/>
            <a:ext cx="9143999" cy="415422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g257b834e7d1_0_45"/>
          <p:cNvSpPr txBox="1"/>
          <p:nvPr/>
        </p:nvSpPr>
        <p:spPr>
          <a:xfrm>
            <a:off x="533250" y="1161650"/>
            <a:ext cx="8334000" cy="19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08" name="Google Shape;108;g257b834e7d1_0_4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-8"/>
            <a:ext cx="9143999" cy="415417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g257b834e7d1_0_45"/>
          <p:cNvSpPr txBox="1"/>
          <p:nvPr/>
        </p:nvSpPr>
        <p:spPr>
          <a:xfrm>
            <a:off x="5011650" y="636950"/>
            <a:ext cx="3344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0" name="Google Shape;110;g257b834e7d1_0_45"/>
          <p:cNvSpPr txBox="1"/>
          <p:nvPr/>
        </p:nvSpPr>
        <p:spPr>
          <a:xfrm>
            <a:off x="193625" y="480400"/>
            <a:ext cx="5508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1" name="Google Shape;111;g257b834e7d1_0_45"/>
          <p:cNvGraphicFramePr/>
          <p:nvPr/>
        </p:nvGraphicFramePr>
        <p:xfrm>
          <a:off x="952500" y="53236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{27AF3F92-3143-4D03-ABFC-4DE2A517F4A3}</a:tableStyleId>
              </a:tblPr>
              <a:tblGrid>
                <a:gridCol w="1206500"/>
                <a:gridCol w="1206500"/>
                <a:gridCol w="1206500"/>
                <a:gridCol w="1206500"/>
                <a:gridCol w="1206500"/>
                <a:gridCol w="1206500"/>
              </a:tblGrid>
              <a:tr h="732775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What is diversity?</a:t>
                      </a:r>
                      <a:endParaRPr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What is equity?</a:t>
                      </a:r>
                      <a:endParaRPr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What is inclusion?</a:t>
                      </a:r>
                      <a:endParaRPr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991425">
                <a:tc gridSpan="6"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1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Justice Discussion</a:t>
                      </a:r>
                      <a:endParaRPr b="1"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solidFill>
                            <a:schemeClr val="dk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What are examples of systematic barriers that lead to systemic racism and oppression?</a:t>
                      </a:r>
                      <a:endParaRPr sz="11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 hMerge="1"/>
                <a:tc rowSpan="2" hMerge="1"/>
                <a:tc rowSpan="2" hMerge="1"/>
                <a:tc rowSpan="2" hMerge="1"/>
                <a:tc rowSpan="2" hMerge="1"/>
              </a:tr>
              <a:tr h="0">
                <a:tc gridSpan="6" vMerge="1"/>
                <a:tc hMerge="1" vMerge="1"/>
                <a:tc hMerge="1" vMerge="1"/>
                <a:tc hMerge="1" vMerge="1"/>
                <a:tc hMerge="1" vMerge="1"/>
                <a:tc hMerge="1" vMerge="1"/>
              </a:tr>
              <a:tr h="1432775">
                <a:tc gridSpan="6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1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Application</a:t>
                      </a:r>
                      <a:endParaRPr b="1"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solidFill>
                            <a:schemeClr val="dk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What was the barrier? Did a change to the barrier hurt or change anything with the outcome of the game? </a:t>
                      </a:r>
                      <a:endParaRPr sz="11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solidFill>
                            <a:schemeClr val="dk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Can you give other examples of other barriers people from your community face?</a:t>
                      </a:r>
                      <a:endParaRPr sz="11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</a:tr>
              <a:tr h="778325">
                <a:tc gridSpan="6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Explain why a Just Society is important.</a:t>
                      </a:r>
                      <a:endParaRPr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</a:t>
                      </a:r>
                      <a:endParaRPr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g257efda1cd9_1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728075"/>
            <a:ext cx="9143999" cy="415422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g257efda1cd9_1_0"/>
          <p:cNvSpPr txBox="1"/>
          <p:nvPr/>
        </p:nvSpPr>
        <p:spPr>
          <a:xfrm>
            <a:off x="533250" y="1161650"/>
            <a:ext cx="8334000" cy="19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18" name="Google Shape;118;g257efda1cd9_1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-8"/>
            <a:ext cx="9143999" cy="415417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g257efda1cd9_1_0"/>
          <p:cNvSpPr txBox="1"/>
          <p:nvPr/>
        </p:nvSpPr>
        <p:spPr>
          <a:xfrm>
            <a:off x="5011650" y="636950"/>
            <a:ext cx="3344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0" name="Google Shape;120;g257efda1cd9_1_0"/>
          <p:cNvSpPr txBox="1"/>
          <p:nvPr/>
        </p:nvSpPr>
        <p:spPr>
          <a:xfrm>
            <a:off x="193625" y="480400"/>
            <a:ext cx="5508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21" name="Google Shape;121;g257efda1cd9_1_0"/>
          <p:cNvGraphicFramePr/>
          <p:nvPr/>
        </p:nvGraphicFramePr>
        <p:xfrm>
          <a:off x="440050" y="880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{27AF3F92-3143-4D03-ABFC-4DE2A517F4A3}</a:tableStyleId>
              </a:tblPr>
              <a:tblGrid>
                <a:gridCol w="8097825"/>
              </a:tblGrid>
              <a:tr h="598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solidFill>
                            <a:schemeClr val="dk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Can you think of a time when you witnessed a situation that was inequitable, or not inclusive? </a:t>
                      </a:r>
                      <a:endParaRPr sz="1100" u="none" cap="none" strike="noStrike"/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8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solidFill>
                            <a:schemeClr val="dk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What happened? </a:t>
                      </a:r>
                      <a:endParaRPr sz="1100" u="none" cap="none" strike="noStrike"/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8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solidFill>
                            <a:schemeClr val="dk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How did you know it was inequitable?</a:t>
                      </a:r>
                      <a:endParaRPr sz="1100" u="none" cap="none" strike="noStrike"/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8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solidFill>
                            <a:schemeClr val="dk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How did it make you feel? </a:t>
                      </a:r>
                      <a:endParaRPr sz="1100" u="none" cap="none" strike="noStrike"/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8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solidFill>
                            <a:schemeClr val="dk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How did the people around handle the situation?</a:t>
                      </a:r>
                      <a:endParaRPr sz="1100" u="none" cap="none" strike="noStrike"/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8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solidFill>
                            <a:schemeClr val="dk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What might you do differently in the future?</a:t>
                      </a:r>
                      <a:endParaRPr sz="1100" u="none" cap="none" strike="noStrike"/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22" name="Google Shape;122;g257efda1cd9_1_0"/>
          <p:cNvSpPr txBox="1"/>
          <p:nvPr/>
        </p:nvSpPr>
        <p:spPr>
          <a:xfrm>
            <a:off x="440050" y="415400"/>
            <a:ext cx="54696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" sz="1500" u="none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Self Reflection</a:t>
            </a:r>
            <a:endParaRPr b="1" i="0" sz="15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g22eff60f275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728075"/>
            <a:ext cx="9143999" cy="415422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g22eff60f275_0_0"/>
          <p:cNvSpPr txBox="1"/>
          <p:nvPr/>
        </p:nvSpPr>
        <p:spPr>
          <a:xfrm>
            <a:off x="533250" y="1161650"/>
            <a:ext cx="8334000" cy="19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29" name="Google Shape;129;g22eff60f275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-8"/>
            <a:ext cx="9143999" cy="415417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g22eff60f275_0_0"/>
          <p:cNvSpPr txBox="1"/>
          <p:nvPr/>
        </p:nvSpPr>
        <p:spPr>
          <a:xfrm>
            <a:off x="5011650" y="636950"/>
            <a:ext cx="3344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1" name="Google Shape;131;g22eff60f275_0_0"/>
          <p:cNvSpPr txBox="1"/>
          <p:nvPr/>
        </p:nvSpPr>
        <p:spPr>
          <a:xfrm>
            <a:off x="193625" y="480400"/>
            <a:ext cx="5508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32" name="Google Shape;132;g22eff60f275_0_0"/>
          <p:cNvGraphicFramePr/>
          <p:nvPr/>
        </p:nvGraphicFramePr>
        <p:xfrm>
          <a:off x="533250" y="53236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{27AF3F92-3143-4D03-ABFC-4DE2A517F4A3}</a:tableStyleId>
              </a:tblPr>
              <a:tblGrid>
                <a:gridCol w="1389000"/>
                <a:gridCol w="1389000"/>
                <a:gridCol w="1389000"/>
                <a:gridCol w="1389000"/>
                <a:gridCol w="1389000"/>
                <a:gridCol w="1389000"/>
              </a:tblGrid>
              <a:tr h="1691625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What is oppression?</a:t>
                      </a:r>
                      <a:endParaRPr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What is power?</a:t>
                      </a:r>
                      <a:endParaRPr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What is privilege?</a:t>
                      </a:r>
                      <a:endParaRPr sz="11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991425">
                <a:tc gridSpan="6"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What are microaggressions? Explain how they can be used in conversation?</a:t>
                      </a:r>
                      <a:endParaRPr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 hMerge="1"/>
                <a:tc rowSpan="2" hMerge="1"/>
                <a:tc rowSpan="2" hMerge="1"/>
                <a:tc rowSpan="2" hMerge="1"/>
                <a:tc rowSpan="2" hMerge="1"/>
              </a:tr>
              <a:tr h="0">
                <a:tc gridSpan="6" vMerge="1"/>
                <a:tc hMerge="1" vMerge="1"/>
                <a:tc hMerge="1" vMerge="1"/>
                <a:tc hMerge="1" vMerge="1"/>
                <a:tc hMerge="1" vMerge="1"/>
                <a:tc hMerge="1" vMerge="1"/>
              </a:tr>
              <a:tr h="1432775">
                <a:tc gridSpan="6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solidFill>
                            <a:schemeClr val="dk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Explain how the</a:t>
                      </a:r>
                      <a:r>
                        <a:rPr b="1" lang="en" sz="1100" u="none" cap="none" strike="noStrike">
                          <a:solidFill>
                            <a:schemeClr val="dk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</a:t>
                      </a:r>
                      <a:r>
                        <a:rPr lang="en" sz="1100" u="none" cap="none" strike="noStrike">
                          <a:solidFill>
                            <a:schemeClr val="dk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wheel of power/privilege works? </a:t>
                      </a:r>
                      <a:endParaRPr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g22eff60f275_0_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728075"/>
            <a:ext cx="9143999" cy="415422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g22eff60f275_0_10"/>
          <p:cNvSpPr txBox="1"/>
          <p:nvPr/>
        </p:nvSpPr>
        <p:spPr>
          <a:xfrm>
            <a:off x="533250" y="1161650"/>
            <a:ext cx="8334000" cy="19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39" name="Google Shape;139;g22eff60f275_0_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-8"/>
            <a:ext cx="9143999" cy="415417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g22eff60f275_0_10"/>
          <p:cNvSpPr txBox="1"/>
          <p:nvPr/>
        </p:nvSpPr>
        <p:spPr>
          <a:xfrm>
            <a:off x="5011650" y="636950"/>
            <a:ext cx="3344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1" name="Google Shape;141;g22eff60f275_0_10"/>
          <p:cNvSpPr txBox="1"/>
          <p:nvPr/>
        </p:nvSpPr>
        <p:spPr>
          <a:xfrm>
            <a:off x="193625" y="480400"/>
            <a:ext cx="5508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42" name="Google Shape;142;g22eff60f275_0_10"/>
          <p:cNvGraphicFramePr/>
          <p:nvPr/>
        </p:nvGraphicFramePr>
        <p:xfrm>
          <a:off x="952500" y="53236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{27AF3F92-3143-4D03-ABFC-4DE2A517F4A3}</a:tableStyleId>
              </a:tblPr>
              <a:tblGrid>
                <a:gridCol w="1206500"/>
                <a:gridCol w="1206500"/>
                <a:gridCol w="1206500"/>
                <a:gridCol w="1206500"/>
                <a:gridCol w="1206500"/>
                <a:gridCol w="1206500"/>
              </a:tblGrid>
              <a:tr h="846400">
                <a:tc gridSpan="6"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Explain what the invisible knapsack is:</a:t>
                      </a:r>
                      <a:endParaRPr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 hMerge="1"/>
                <a:tc rowSpan="2" hMerge="1"/>
                <a:tc rowSpan="2" hMerge="1"/>
                <a:tc rowSpan="2" hMerge="1"/>
                <a:tc rowSpan="2" hMerge="1"/>
              </a:tr>
              <a:tr h="0">
                <a:tc gridSpan="6" vMerge="1"/>
                <a:tc hMerge="1" vMerge="1"/>
                <a:tc hMerge="1" vMerge="1"/>
                <a:tc hMerge="1" vMerge="1"/>
                <a:tc hMerge="1" vMerge="1"/>
                <a:tc hMerge="1" vMerge="1"/>
              </a:tr>
              <a:tr h="1587300">
                <a:tc gridSpan="6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solidFill>
                            <a:schemeClr val="dk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Record your responses from the Privilege Quiz here:</a:t>
                      </a:r>
                      <a:endParaRPr sz="11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-2984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Century Gothic"/>
                        <a:buAutoNum type="arabicPeriod"/>
                      </a:pPr>
                      <a:r>
                        <a:rPr lang="en" sz="1100" u="none" cap="none" strike="noStrike">
                          <a:solidFill>
                            <a:schemeClr val="dk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                                    2.                                             3.                                            4.</a:t>
                      </a:r>
                      <a:endParaRPr sz="11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solidFill>
                            <a:schemeClr val="dk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  5.                                           6.                                             7.                                            8.</a:t>
                      </a:r>
                      <a:endParaRPr sz="11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solidFill>
                            <a:schemeClr val="dk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  9.                                          10.                                           11.                                          12.</a:t>
                      </a:r>
                      <a:endParaRPr sz="11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solidFill>
                            <a:schemeClr val="dk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 13.                                         14.                                           15.                                          16.</a:t>
                      </a:r>
                      <a:endParaRPr sz="11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solidFill>
                            <a:schemeClr val="dk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 17.                                         18.                                           19.                                          20.</a:t>
                      </a:r>
                      <a:endParaRPr sz="11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solidFill>
                            <a:schemeClr val="dk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 21.                                         22.                                           23.                                          24.</a:t>
                      </a:r>
                      <a:endParaRPr sz="11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solidFill>
                            <a:schemeClr val="dk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 25.                                         26.</a:t>
                      </a:r>
                      <a:endParaRPr sz="11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</a:tr>
              <a:tr h="1223200">
                <a:tc gridSpan="6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solidFill>
                            <a:schemeClr val="dk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What are your overall thoughts about your results? </a:t>
                      </a:r>
                      <a:endParaRPr sz="1100" u="none" cap="none" strike="noStrike">
                        <a:solidFill>
                          <a:schemeClr val="dk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D9BC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