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7"/>
  </p:notesMasterIdLst>
  <p:handoutMasterIdLst>
    <p:handoutMasterId r:id="rId18"/>
  </p:handoutMasterIdLst>
  <p:sldIdLst>
    <p:sldId id="256" r:id="rId5"/>
    <p:sldId id="257" r:id="rId6"/>
    <p:sldId id="268" r:id="rId7"/>
    <p:sldId id="269" r:id="rId8"/>
    <p:sldId id="270" r:id="rId9"/>
    <p:sldId id="271" r:id="rId10"/>
    <p:sldId id="273" r:id="rId11"/>
    <p:sldId id="274" r:id="rId12"/>
    <p:sldId id="275" r:id="rId13"/>
    <p:sldId id="278" r:id="rId14"/>
    <p:sldId id="276"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varScale="1">
        <p:scale>
          <a:sx n="86" d="100"/>
          <a:sy n="86" d="100"/>
        </p:scale>
        <p:origin x="470" y="67"/>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What Is A Podcast</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Equipment and Software</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Planning Your Podcast</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Producing Your Podcast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1 – Create Your First Podcast</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accent1"/>
          </a:fontRef>
        </dgm:style>
      </dgm:prSet>
      <dgm:spPr>
        <a:prstGeom prst="rect">
          <a:avLst/>
        </a:prstGeom>
        <a:no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0">
            <a:scrgbClr r="0" g="0" b="0"/>
          </a:lnRef>
          <a:fillRef idx="0">
            <a:scrgbClr r="0" g="0" b="0"/>
          </a:fillRef>
          <a:effectRef idx="0">
            <a:scrgbClr r="0" g="0" b="0"/>
          </a:effectRef>
          <a:fontRef idx="minor">
            <a:schemeClr val="accent1"/>
          </a:fontRef>
        </dgm:style>
      </dgm:prSet>
      <dgm:spPr>
        <a:xfrm>
          <a:off x="0" y="1249576"/>
          <a:ext cx="6791323" cy="995920"/>
        </a:xfrm>
        <a:prstGeom prst="rect">
          <a:avLst/>
        </a:prstGeom>
        <a:noFill/>
        <a:ln>
          <a:noFill/>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tyle>
          <a:lnRef idx="0">
            <a:scrgbClr r="0" g="0" b="0"/>
          </a:lnRef>
          <a:fillRef idx="0">
            <a:scrgbClr r="0" g="0" b="0"/>
          </a:fillRef>
          <a:effectRef idx="0">
            <a:scrgbClr r="0" g="0" b="0"/>
          </a:effectRef>
          <a:fontRef idx="minor">
            <a:schemeClr val="lt1"/>
          </a:fontRef>
        </dgm:style>
      </dgm:prSet>
      <dgm:spPr>
        <a:xfrm>
          <a:off x="0" y="2494477"/>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What Is A Podcast</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noFill/>
        <a:ln>
          <a:noFill/>
        </a:ln>
        <a:effectLst/>
      </dsp:spPr>
      <dsp:style>
        <a:lnRef idx="0">
          <a:scrgbClr r="0" g="0" b="0"/>
        </a:lnRef>
        <a:fillRef idx="0">
          <a:scrgbClr r="0" g="0" b="0"/>
        </a:fillRef>
        <a:effectRef idx="0">
          <a:scrgbClr r="0" g="0" b="0"/>
        </a:effectRef>
        <a:fontRef idx="minor">
          <a:schemeClr val="accen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Equipment and Software</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Planning Your Podcast</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Producing Your Podcast</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1 – Create Your First Podcast</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4/24/2023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4/24/2023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 TargetMode="External"/><Relationship Id="rId7" Type="http://schemas.openxmlformats.org/officeDocument/2006/relationships/hyperlink" Target="https://www.pexels.com/" TargetMode="External"/><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hyperlink" Target="https://burst.shopify.com/" TargetMode="External"/><Relationship Id="rId5" Type="http://schemas.openxmlformats.org/officeDocument/2006/relationships/hyperlink" Target="https://thenounproject.com/" TargetMode="External"/><Relationship Id="rId4" Type="http://schemas.openxmlformats.org/officeDocument/2006/relationships/hyperlink" Target="https://unsplash.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7BWLhz1KKzo" TargetMode="External"/><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hyperlink" Target="https://pixlr.com/" TargetMode="External"/><Relationship Id="rId5" Type="http://schemas.openxmlformats.org/officeDocument/2006/relationships/hyperlink" Target="https://vectr.com/" TargetMode="External"/><Relationship Id="rId4" Type="http://schemas.openxmlformats.org/officeDocument/2006/relationships/hyperlink" Target="https://inkscape.org/abou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medium.com/@mark_leonard/the-seven-most-common-podcast-formats-87bbc3ecf40d" TargetMode="External"/><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buzzsprout.com/blog/10-tips-create-awesome-podcast-artwork" TargetMode="External"/><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vectr.com/" TargetMode="External"/><Relationship Id="rId7" Type="http://schemas.openxmlformats.org/officeDocument/2006/relationships/hyperlink" Target="https://support.pitneybowes.com/VFP05_KnowledgeWithSidebarHowTo?id=kA11E000000D0QFSA0&amp;popup=false&amp;lang=en_US" TargetMode="External"/><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hyperlink" Target="https://pixlr.com/" TargetMode="External"/><Relationship Id="rId5" Type="http://schemas.openxmlformats.org/officeDocument/2006/relationships/hyperlink" Target="https://www.gimp.org/" TargetMode="External"/><Relationship Id="rId4" Type="http://schemas.openxmlformats.org/officeDocument/2006/relationships/hyperlink" Target="https://inkscape.org/" TargetMode="External"/><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hyperlink" Target="https://inspirationfeed.com/podcast-covers/" TargetMode="External"/><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hyperlink" Target="https://inkscape.org/about/" TargetMode="External"/><Relationship Id="rId3" Type="http://schemas.openxmlformats.org/officeDocument/2006/relationships/hyperlink" Target="https://vectr.com/tutorials/getting-started-tutorial/" TargetMode="External"/><Relationship Id="rId7" Type="http://schemas.openxmlformats.org/officeDocument/2006/relationships/hyperlink" Target="https://vectr.com/tutorials/creating-typographic-logo/" TargetMode="External"/><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hyperlink" Target="https://vectr.com/tutorials/what-are-iconic-logos-and-how-to-create-one/" TargetMode="External"/><Relationship Id="rId5" Type="http://schemas.openxmlformats.org/officeDocument/2006/relationships/hyperlink" Target="https://vectr.com/tutorials/how-to-create-a-simple-flyer-or-poster/" TargetMode="External"/><Relationship Id="rId4" Type="http://schemas.openxmlformats.org/officeDocument/2006/relationships/hyperlink" Target="https://vectr.com/tutorials/real-time-sharing-vectr-projects/" TargetMode="External"/><Relationship Id="rId9" Type="http://schemas.openxmlformats.org/officeDocument/2006/relationships/hyperlink" Target="https://vectr.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Creating A Podcast</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Activity 3</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using a computer&#10;&#10;Description automatically generated">
            <a:extLst>
              <a:ext uri="{FF2B5EF4-FFF2-40B4-BE49-F238E27FC236}">
                <a16:creationId xmlns:a16="http://schemas.microsoft.com/office/drawing/2014/main" id="{40217F46-9730-4AA8-9524-670F92A793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62" r="12762"/>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lose up&#10;&#10;Description automatically generated">
            <a:extLst>
              <a:ext uri="{FF2B5EF4-FFF2-40B4-BE49-F238E27FC236}">
                <a16:creationId xmlns:a16="http://schemas.microsoft.com/office/drawing/2014/main" id="{2DE1834C-19A2-4904-B425-FCAA48BF79DA}"/>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4449" b="-34449"/>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Starting Out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Bitmap/Raster Images can readily be accessed on the internet. However, as a creator, you must always be aware of Copyright.  Below are some amazing sites that provide their images through Creative Commons licensing (FREE) prior to using make sure you understand how the artist has licensed their work.</a:t>
            </a:r>
          </a:p>
          <a:p>
            <a:r>
              <a:rPr lang="en-US" sz="1800" u="sng" dirty="0">
                <a:solidFill>
                  <a:srgbClr val="0563C1"/>
                </a:solidFill>
                <a:effectLst/>
                <a:latin typeface="Calibri Light" panose="020F0302020204030204" pitchFamily="34" charset="0"/>
                <a:ea typeface="Palatino Linotype" panose="02040502050505030304" pitchFamily="18" charset="0"/>
                <a:cs typeface="Palatino Linotype" panose="02040502050505030304" pitchFamily="18" charset="0"/>
                <a:hlinkClick r:id="rId3"/>
              </a:rPr>
              <a:t>https://pixabay.com/</a:t>
            </a:r>
            <a:r>
              <a:rPr lang="en-US" sz="1800" dirty="0">
                <a:effectLst/>
                <a:latin typeface="Calibri Light" panose="020F0302020204030204" pitchFamily="34" charset="0"/>
                <a:ea typeface="Palatino Linotype" panose="02040502050505030304" pitchFamily="18" charset="0"/>
              </a:rPr>
              <a:t> </a:t>
            </a:r>
          </a:p>
          <a:p>
            <a:r>
              <a:rPr lang="en-US" sz="1800" u="sng" dirty="0">
                <a:solidFill>
                  <a:srgbClr val="0563C1"/>
                </a:solidFill>
                <a:effectLst/>
                <a:latin typeface="Calibri Light" panose="020F0302020204030204" pitchFamily="34" charset="0"/>
                <a:ea typeface="Palatino Linotype" panose="02040502050505030304" pitchFamily="18" charset="0"/>
                <a:cs typeface="Palatino Linotype" panose="02040502050505030304" pitchFamily="18" charset="0"/>
                <a:hlinkClick r:id="rId4"/>
              </a:rPr>
              <a:t>https://unsplash.com/</a:t>
            </a:r>
            <a:r>
              <a:rPr lang="en-US" sz="1800" dirty="0">
                <a:effectLst/>
                <a:latin typeface="Calibri Light" panose="020F0302020204030204" pitchFamily="34" charset="0"/>
                <a:ea typeface="Palatino Linotype" panose="02040502050505030304" pitchFamily="18" charset="0"/>
                <a:cs typeface="Palatino Linotype" panose="02040502050505030304" pitchFamily="18" charset="0"/>
              </a:rPr>
              <a:t> </a:t>
            </a:r>
            <a:endParaRPr lang="en-CA" sz="1800" dirty="0">
              <a:effectLst/>
              <a:latin typeface="Palatino Linotype" panose="02040502050505030304" pitchFamily="18" charset="0"/>
              <a:ea typeface="Palatino Linotype" panose="02040502050505030304" pitchFamily="18" charset="0"/>
              <a:cs typeface="Palatino Linotype" panose="02040502050505030304" pitchFamily="18" charset="0"/>
            </a:endParaRPr>
          </a:p>
          <a:p>
            <a:r>
              <a:rPr lang="en-US" sz="1800" u="sng" dirty="0">
                <a:solidFill>
                  <a:srgbClr val="0563C1"/>
                </a:solidFill>
                <a:effectLst/>
                <a:latin typeface="Calibri Light" panose="020F0302020204030204" pitchFamily="34" charset="0"/>
                <a:ea typeface="Palatino Linotype" panose="02040502050505030304" pitchFamily="18" charset="0"/>
                <a:cs typeface="Palatino Linotype" panose="02040502050505030304" pitchFamily="18" charset="0"/>
                <a:hlinkClick r:id="rId5"/>
              </a:rPr>
              <a:t>https://thenounproject.com/</a:t>
            </a:r>
            <a:r>
              <a:rPr lang="en-US" sz="1800" dirty="0">
                <a:effectLst/>
                <a:latin typeface="Calibri Light" panose="020F0302020204030204" pitchFamily="34" charset="0"/>
                <a:ea typeface="Palatino Linotype" panose="02040502050505030304" pitchFamily="18" charset="0"/>
                <a:cs typeface="Palatino Linotype" panose="02040502050505030304" pitchFamily="18" charset="0"/>
              </a:rPr>
              <a:t> </a:t>
            </a:r>
            <a:endParaRPr lang="en-CA" sz="1800" dirty="0">
              <a:effectLst/>
              <a:latin typeface="Palatino Linotype" panose="02040502050505030304" pitchFamily="18" charset="0"/>
              <a:ea typeface="Palatino Linotype" panose="02040502050505030304" pitchFamily="18" charset="0"/>
              <a:cs typeface="Palatino Linotype" panose="02040502050505030304" pitchFamily="18" charset="0"/>
            </a:endParaRPr>
          </a:p>
          <a:p>
            <a:r>
              <a:rPr lang="en-US" sz="1800" u="sng" dirty="0">
                <a:solidFill>
                  <a:srgbClr val="0563C1"/>
                </a:solidFill>
                <a:effectLst/>
                <a:latin typeface="Calibri Light" panose="020F0302020204030204" pitchFamily="34" charset="0"/>
                <a:ea typeface="Palatino Linotype" panose="02040502050505030304" pitchFamily="18" charset="0"/>
                <a:cs typeface="Palatino Linotype" panose="02040502050505030304" pitchFamily="18" charset="0"/>
                <a:hlinkClick r:id="rId6"/>
              </a:rPr>
              <a:t>Burst (by Shopify)</a:t>
            </a:r>
            <a:endParaRPr lang="en-CA" sz="1800" dirty="0">
              <a:effectLst/>
              <a:latin typeface="Palatino Linotype" panose="02040502050505030304" pitchFamily="18" charset="0"/>
              <a:ea typeface="Palatino Linotype" panose="02040502050505030304" pitchFamily="18" charset="0"/>
              <a:cs typeface="Palatino Linotype" panose="02040502050505030304" pitchFamily="18" charset="0"/>
            </a:endParaRPr>
          </a:p>
          <a:p>
            <a:r>
              <a:rPr lang="en-US" sz="1800" u="sng" dirty="0">
                <a:solidFill>
                  <a:srgbClr val="0563C1"/>
                </a:solidFill>
                <a:effectLst/>
                <a:latin typeface="Calibri Light" panose="020F0302020204030204" pitchFamily="34" charset="0"/>
                <a:ea typeface="Palatino Linotype" panose="02040502050505030304" pitchFamily="18" charset="0"/>
                <a:cs typeface="Palatino Linotype" panose="02040502050505030304" pitchFamily="18" charset="0"/>
                <a:hlinkClick r:id="rId7"/>
              </a:rPr>
              <a:t>https://www.pexels.com/</a:t>
            </a:r>
            <a:r>
              <a:rPr lang="en-US" sz="1800" dirty="0">
                <a:effectLst/>
                <a:latin typeface="Calibri Light" panose="020F0302020204030204" pitchFamily="34" charset="0"/>
                <a:ea typeface="Palatino Linotype" panose="02040502050505030304" pitchFamily="18" charset="0"/>
              </a:rPr>
              <a:t> </a:t>
            </a:r>
            <a:endParaRPr lang="en-US" b="1" noProof="1">
              <a:solidFill>
                <a:schemeClr val="accent2">
                  <a:lumMod val="40000"/>
                  <a:lumOff val="60000"/>
                </a:schemeClr>
              </a:solidFill>
            </a:endParaRPr>
          </a:p>
          <a:p>
            <a:endParaRPr lang="en-US" dirty="0"/>
          </a:p>
          <a:p>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77493"/>
            <a:ext cx="2552123" cy="3439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90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drawing, flower&#10;&#10;Description automatically generated">
            <a:extLst>
              <a:ext uri="{FF2B5EF4-FFF2-40B4-BE49-F238E27FC236}">
                <a16:creationId xmlns:a16="http://schemas.microsoft.com/office/drawing/2014/main" id="{349F68B9-F9DF-4A42-9E2C-A95E1628F25B}"/>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558" r="3558"/>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Starting Out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err="1"/>
              <a:t>Pixlr</a:t>
            </a:r>
            <a:r>
              <a:rPr lang="en-US" dirty="0"/>
              <a:t>– Web Based</a:t>
            </a:r>
          </a:p>
          <a:p>
            <a:pPr marL="0" indent="0">
              <a:buNone/>
            </a:pPr>
            <a:r>
              <a:rPr lang="en-US" b="1" dirty="0"/>
              <a:t>A FREE web-based raster graphic design application, with a simple and intuitive interface and lots of features</a:t>
            </a:r>
          </a:p>
          <a:p>
            <a:pPr marL="0" indent="0">
              <a:buNone/>
            </a:pPr>
            <a:r>
              <a:rPr lang="en-US" b="1" dirty="0"/>
              <a:t>Getting Started Tutorials:</a:t>
            </a:r>
          </a:p>
          <a:p>
            <a:pPr marL="0" indent="0">
              <a:buNone/>
            </a:pPr>
            <a:endParaRPr lang="en-US" b="1" dirty="0"/>
          </a:p>
          <a:p>
            <a:r>
              <a:rPr lang="en-US" b="1" dirty="0" err="1">
                <a:hlinkClick r:id="rId3"/>
              </a:rPr>
              <a:t>Pixlr</a:t>
            </a:r>
            <a:r>
              <a:rPr lang="en-US" b="1" dirty="0">
                <a:hlinkClick r:id="rId3"/>
              </a:rPr>
              <a:t> Beginners Tutorial</a:t>
            </a:r>
            <a:endParaRPr lang="en-US" b="1" noProof="1">
              <a:solidFill>
                <a:schemeClr val="accent2">
                  <a:lumMod val="40000"/>
                  <a:lumOff val="60000"/>
                </a:schemeClr>
              </a:solidFill>
              <a:hlinkClick r:id="rId4"/>
            </a:endParaRPr>
          </a:p>
          <a:p>
            <a:pPr marL="0" indent="0">
              <a:buNone/>
            </a:pPr>
            <a:endParaRPr lang="en-US" b="1" noProof="1">
              <a:solidFill>
                <a:schemeClr val="accent2">
                  <a:lumMod val="40000"/>
                  <a:lumOff val="60000"/>
                </a:schemeClr>
              </a:solidFill>
              <a:hlinkClick r:id="rId5"/>
            </a:endParaRPr>
          </a:p>
          <a:p>
            <a:pPr marL="0" indent="0">
              <a:buNone/>
            </a:pPr>
            <a:endParaRPr lang="en-US" b="1" noProof="1">
              <a:solidFill>
                <a:schemeClr val="accent2">
                  <a:lumMod val="40000"/>
                  <a:lumOff val="60000"/>
                </a:schemeClr>
              </a:solidFill>
              <a:hlinkClick r:id="rId5"/>
            </a:endParaRPr>
          </a:p>
          <a:p>
            <a:pPr marL="0" indent="0">
              <a:buNone/>
            </a:pPr>
            <a:r>
              <a:rPr lang="en-US" b="1" noProof="1">
                <a:solidFill>
                  <a:schemeClr val="accent2">
                    <a:lumMod val="40000"/>
                    <a:lumOff val="60000"/>
                  </a:schemeClr>
                </a:solidFill>
                <a:hlinkClick r:id="rId6"/>
              </a:rPr>
              <a:t>To Access Pixlr Click Here</a:t>
            </a:r>
            <a:endParaRPr lang="en-US" b="1" noProof="1">
              <a:solidFill>
                <a:schemeClr val="accent2">
                  <a:lumMod val="40000"/>
                  <a:lumOff val="60000"/>
                </a:schemeClr>
              </a:solidFill>
            </a:endParaRPr>
          </a:p>
          <a:p>
            <a:endParaRPr lang="en-US" dirty="0"/>
          </a:p>
          <a:p>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77493"/>
            <a:ext cx="2552123" cy="3439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578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taking a selfie&#10;&#10;Description automatically generated">
            <a:extLst>
              <a:ext uri="{FF2B5EF4-FFF2-40B4-BE49-F238E27FC236}">
                <a16:creationId xmlns:a16="http://schemas.microsoft.com/office/drawing/2014/main" id="{BB264BC1-4D72-4EBC-ADC4-7C5A7332E70D}"/>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094" r="3094"/>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Starting Out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Above are two web-based apps that you can use to create a Podcast Cover.  However, you are not limited to them; you are free to choose the tools that will allow your creativity to run wild!</a:t>
            </a:r>
          </a:p>
          <a:p>
            <a:r>
              <a:rPr lang="en-US" dirty="0"/>
              <a:t>In this activity, you will have the opportunity to use your prior knowledge of graphic design, and the importance of having a strong Podcast Cover </a:t>
            </a:r>
          </a:p>
          <a:p>
            <a:endParaRPr lang="en-US" dirty="0"/>
          </a:p>
          <a:p>
            <a:pPr marL="914400" lvl="2" indent="0">
              <a:buNone/>
            </a:pPr>
            <a:r>
              <a:rPr lang="en-US" dirty="0"/>
              <a:t>Think About It: What exciting Podcast Cover will you create (Q3.3)</a:t>
            </a:r>
          </a:p>
          <a:p>
            <a:endParaRPr lang="en-US" b="1" noProof="1">
              <a:solidFill>
                <a:schemeClr val="accent2">
                  <a:lumMod val="40000"/>
                  <a:lumOff val="60000"/>
                </a:schemeClr>
              </a:solidFill>
            </a:endParaRPr>
          </a:p>
          <a:p>
            <a:endParaRPr lang="en-US" dirty="0"/>
          </a:p>
          <a:p>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77493"/>
            <a:ext cx="2552123" cy="3439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7BAF1119-6518-40E0-A9C8-BA2CC983F5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31044" y="4800600"/>
            <a:ext cx="493992" cy="458675"/>
          </a:xfrm>
          <a:prstGeom prst="rect">
            <a:avLst/>
          </a:prstGeom>
        </p:spPr>
      </p:pic>
    </p:spTree>
    <p:extLst>
      <p:ext uri="{BB962C8B-B14F-4D97-AF65-F5344CB8AC3E}">
        <p14:creationId xmlns:p14="http://schemas.microsoft.com/office/powerpoint/2010/main" val="308219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and 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3141168649"/>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a blue shirt&#10;&#10;Description automatically generated">
            <a:extLst>
              <a:ext uri="{FF2B5EF4-FFF2-40B4-BE49-F238E27FC236}">
                <a16:creationId xmlns:a16="http://schemas.microsoft.com/office/drawing/2014/main" id="{3FA988B9-6F9C-4A32-ACA2-B9001546610F}"/>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888" t="8746" r="-888" b="20112"/>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Planning Your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In order to create a successful podcast that speaks to your audience, you will need to identify the people that  you want to reach ahead of time, this is part of the pre-planning stage. You will start by identifying what you are passionate about.</a:t>
            </a:r>
          </a:p>
          <a:p>
            <a:pPr marL="914400" lvl="2" indent="0">
              <a:buNone/>
            </a:pPr>
            <a:endParaRPr lang="en-US" dirty="0"/>
          </a:p>
          <a:p>
            <a:pPr marL="914400" lvl="2" indent="0">
              <a:buNone/>
            </a:pPr>
            <a:endParaRPr lang="en-US" dirty="0"/>
          </a:p>
          <a:p>
            <a:pPr marL="914400" lvl="2" indent="0">
              <a:buNone/>
            </a:pPr>
            <a:endParaRPr lang="en-US" dirty="0"/>
          </a:p>
          <a:p>
            <a:pPr marL="914400" lvl="2" indent="0">
              <a:buNone/>
            </a:pPr>
            <a:r>
              <a:rPr lang="en-US" dirty="0"/>
              <a:t>Think About It: What interests do you have that you might want to create a podcast about (Q1.4)</a:t>
            </a:r>
          </a:p>
          <a:p>
            <a:pPr lvl="1"/>
            <a:endParaRPr lang="en-US" sz="1000" dirty="0"/>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408451"/>
            <a:ext cx="2552123" cy="31302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25616" y="624692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62A892F9-8D75-48B7-8F5F-D4897F2CBF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45272" y="4616480"/>
            <a:ext cx="493992" cy="458675"/>
          </a:xfrm>
          <a:prstGeom prst="rect">
            <a:avLst/>
          </a:prstGeom>
        </p:spPr>
      </p:pic>
    </p:spTree>
    <p:extLst>
      <p:ext uri="{BB962C8B-B14F-4D97-AF65-F5344CB8AC3E}">
        <p14:creationId xmlns:p14="http://schemas.microsoft.com/office/powerpoint/2010/main" val="159887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holding a guitar&#10;&#10;Description automatically generated">
            <a:extLst>
              <a:ext uri="{FF2B5EF4-FFF2-40B4-BE49-F238E27FC236}">
                <a16:creationId xmlns:a16="http://schemas.microsoft.com/office/drawing/2014/main" id="{37E72D7D-1115-4A42-9CB8-62DA1AA1F7E1}"/>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25705" b="-25705"/>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Planning Your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The questions that you just answered were part of the Pre-Planning stage in podcasting.  This exercise will help you identify the type of podcast that you will want to create, by identifying the audience you want to appeal to.  Identifying the audience beforehand is one of the keys to launching a successful podcast.</a:t>
            </a:r>
          </a:p>
          <a:p>
            <a:pPr marL="0" indent="0">
              <a:buNone/>
            </a:pPr>
            <a:endParaRPr lang="en-US" dirty="0"/>
          </a:p>
          <a:p>
            <a:r>
              <a:rPr lang="en-US" sz="1100" dirty="0"/>
              <a:t>Note: While it is true that individuals can make money, for podcasting this is very hard, and should not be your driving intent.  Create what you are passionate about, if you don’t you might regret having to do multiple shows on a topic that really isn’t that interesting.</a:t>
            </a:r>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65797"/>
            <a:ext cx="2552123" cy="16363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430447"/>
            <a:ext cx="2552123" cy="29102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14202" y="6177651"/>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0599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posing for the camera&#10;&#10;Description automatically generated">
            <a:extLst>
              <a:ext uri="{FF2B5EF4-FFF2-40B4-BE49-F238E27FC236}">
                <a16:creationId xmlns:a16="http://schemas.microsoft.com/office/drawing/2014/main" id="{45194E18-277A-4888-95A4-45E84CF20F44}"/>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t="-34467" b="-34467"/>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Planning Your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Your podcast format is an important question that you need to ask yourself in the preplanning stage.  What is it that both you and your listeners have in common and what do you both value.  Another question you will want to ask is, will this be a solo show, collaborative, or will you have guests? Guests or group discussions are an excellent way to share thoughts from other experts and will add another level of legitimacy to your podcast.</a:t>
            </a:r>
          </a:p>
          <a:p>
            <a:endParaRPr lang="en-US" sz="800" dirty="0"/>
          </a:p>
          <a:p>
            <a:pPr marL="914400" lvl="2" indent="0">
              <a:buNone/>
            </a:pPr>
            <a:r>
              <a:rPr lang="en-US" dirty="0"/>
              <a:t>Read and Learn: </a:t>
            </a:r>
            <a:r>
              <a:rPr lang="en-US" dirty="0">
                <a:hlinkClick r:id="rId3"/>
              </a:rPr>
              <a:t>The Seven Most Common Podcast Formats</a:t>
            </a:r>
            <a:r>
              <a:rPr lang="en-US" dirty="0"/>
              <a:t> (Q1.5)</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77493"/>
            <a:ext cx="2552123" cy="3439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87971123-99E8-44B2-AE7D-E89B37BC33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4938" y="5348641"/>
            <a:ext cx="458675" cy="458675"/>
          </a:xfrm>
          <a:prstGeom prst="rect">
            <a:avLst/>
          </a:prstGeom>
        </p:spPr>
      </p:pic>
    </p:spTree>
    <p:extLst>
      <p:ext uri="{BB962C8B-B14F-4D97-AF65-F5344CB8AC3E}">
        <p14:creationId xmlns:p14="http://schemas.microsoft.com/office/powerpoint/2010/main" val="2636191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on a stage in front of a crowd&#10;&#10;Description automatically generated">
            <a:extLst>
              <a:ext uri="{FF2B5EF4-FFF2-40B4-BE49-F238E27FC236}">
                <a16:creationId xmlns:a16="http://schemas.microsoft.com/office/drawing/2014/main" id="{212DE8A5-BBD4-45E0-ABCD-4F1F14638EB9}"/>
              </a:ext>
            </a:extLst>
          </p:cNvPr>
          <p:cNvPicPr>
            <a:picLocks noGrp="1" noChangeAspect="1"/>
          </p:cNvPicPr>
          <p:nvPr>
            <p:ph type="pic" idx="11"/>
          </p:nvPr>
        </p:nvPicPr>
        <p:blipFill rotWithShape="1">
          <a:blip r:embed="rId2">
            <a:extLst>
              <a:ext uri="{28A0092B-C50C-407E-A947-70E740481C1C}">
                <a14:useLocalDpi xmlns:a14="http://schemas.microsoft.com/office/drawing/2010/main" val="0"/>
              </a:ext>
            </a:extLst>
          </a:blip>
          <a:srcRect l="3094" r="3094"/>
          <a:stretch/>
        </p:blipFill>
        <p:spPr>
          <a:xfrm>
            <a:off x="0" y="0"/>
            <a:ext cx="6256738"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Planning Your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en-US" dirty="0"/>
              <a:t>The first thing that a potential listener will see when they are looking for a podcast is the artwork.  Since you are a Comm Tech student developing a 1400 x 1400-pixel podcast cover should be fun.</a:t>
            </a:r>
          </a:p>
          <a:p>
            <a:r>
              <a:rPr lang="en-US" dirty="0"/>
              <a:t>There are a few important considerations about your podcast artwork that you need to consider</a:t>
            </a:r>
          </a:p>
          <a:p>
            <a:pPr lvl="1"/>
            <a:r>
              <a:rPr lang="en-US" dirty="0"/>
              <a:t>You podcast artwork should visually communicate the subject of the podcast</a:t>
            </a:r>
          </a:p>
          <a:p>
            <a:pPr lvl="1"/>
            <a:r>
              <a:rPr lang="en-US" dirty="0"/>
              <a:t>Don’t use too many words</a:t>
            </a:r>
          </a:p>
          <a:p>
            <a:pPr lvl="1"/>
            <a:r>
              <a:rPr lang="en-US" dirty="0"/>
              <a:t>Pay attention when selecting fonts</a:t>
            </a:r>
          </a:p>
          <a:p>
            <a:pPr lvl="1"/>
            <a:r>
              <a:rPr lang="en-US" dirty="0"/>
              <a:t>Avoid gimmicky fonts</a:t>
            </a:r>
          </a:p>
          <a:p>
            <a:endParaRPr lang="en-US" sz="800" dirty="0"/>
          </a:p>
          <a:p>
            <a:pPr marL="914400" lvl="2" indent="0">
              <a:buNone/>
            </a:pPr>
            <a:r>
              <a:rPr lang="en-US" dirty="0"/>
              <a:t>Read and Learn: </a:t>
            </a:r>
            <a:r>
              <a:rPr lang="en-US" dirty="0">
                <a:hlinkClick r:id="rId3"/>
              </a:rPr>
              <a:t>10 Tips for Podcast Creating  Artwork</a:t>
            </a:r>
            <a:r>
              <a:rPr lang="en-US" dirty="0"/>
              <a:t> (Q3.5)</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77493"/>
            <a:ext cx="2552123" cy="3439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87971123-99E8-44B2-AE7D-E89B37BC33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4938" y="5470734"/>
            <a:ext cx="458675" cy="458675"/>
          </a:xfrm>
          <a:prstGeom prst="rect">
            <a:avLst/>
          </a:prstGeom>
        </p:spPr>
      </p:pic>
    </p:spTree>
    <p:extLst>
      <p:ext uri="{BB962C8B-B14F-4D97-AF65-F5344CB8AC3E}">
        <p14:creationId xmlns:p14="http://schemas.microsoft.com/office/powerpoint/2010/main" val="1688730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sitting, table, small, orange&#10;&#10;Description automatically generated">
            <a:extLst>
              <a:ext uri="{FF2B5EF4-FFF2-40B4-BE49-F238E27FC236}">
                <a16:creationId xmlns:a16="http://schemas.microsoft.com/office/drawing/2014/main" id="{F04931F7-77A8-4B7E-8A4C-2FBE3690C8C3}"/>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094" r="3094"/>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Starting Out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10000"/>
          </a:bodyPr>
          <a:lstStyle/>
          <a:p>
            <a:r>
              <a:rPr lang="en-US" dirty="0"/>
              <a:t>Vectors create graphic design images made up of lines, points, curves, and basic shapes that are based on mathematical equations. Examples of programs that create Vector images are Adobe Illustrator, </a:t>
            </a:r>
            <a:r>
              <a:rPr lang="en-US" dirty="0" err="1">
                <a:hlinkClick r:id="rId3"/>
              </a:rPr>
              <a:t>Vectr</a:t>
            </a:r>
            <a:r>
              <a:rPr lang="en-US" dirty="0"/>
              <a:t>, </a:t>
            </a:r>
            <a:r>
              <a:rPr lang="en-US" dirty="0">
                <a:hlinkClick r:id="rId4"/>
              </a:rPr>
              <a:t>Inkscape</a:t>
            </a:r>
            <a:r>
              <a:rPr lang="en-US" dirty="0"/>
              <a:t>, etc.</a:t>
            </a:r>
          </a:p>
          <a:p>
            <a:r>
              <a:rPr lang="en-US" dirty="0"/>
              <a:t> Bitmap, also known as raster graphics, are created from rows of different colored pixels that together form an image. The best-known example of bitmap images are photographs, which can include millions of colors; and are made up of millions and millions of Pixels. They are created using applications like Adobe Photoshop, </a:t>
            </a:r>
            <a:r>
              <a:rPr lang="en-US" dirty="0">
                <a:hlinkClick r:id="rId5"/>
              </a:rPr>
              <a:t>Gimp</a:t>
            </a:r>
            <a:r>
              <a:rPr lang="en-US" dirty="0"/>
              <a:t>, </a:t>
            </a:r>
            <a:r>
              <a:rPr lang="en-US" dirty="0" err="1">
                <a:hlinkClick r:id="rId6"/>
              </a:rPr>
              <a:t>Pixlr</a:t>
            </a:r>
            <a:r>
              <a:rPr lang="en-US" dirty="0"/>
              <a:t>, etc.</a:t>
            </a:r>
          </a:p>
          <a:p>
            <a:endParaRPr lang="en-US" sz="800" dirty="0"/>
          </a:p>
          <a:p>
            <a:pPr marL="914400" lvl="2" indent="0">
              <a:buNone/>
            </a:pPr>
            <a:r>
              <a:rPr lang="en-US" dirty="0"/>
              <a:t>Read and Learn: </a:t>
            </a:r>
            <a:r>
              <a:rPr lang="en-US" dirty="0">
                <a:hlinkClick r:id="rId7"/>
              </a:rPr>
              <a:t>What is the difference between Vector and Raster Graphics</a:t>
            </a:r>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77493"/>
            <a:ext cx="2552123" cy="3439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87971123-99E8-44B2-AE7D-E89B37BC33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4938" y="5581207"/>
            <a:ext cx="458675" cy="458675"/>
          </a:xfrm>
          <a:prstGeom prst="rect">
            <a:avLst/>
          </a:prstGeom>
        </p:spPr>
      </p:pic>
    </p:spTree>
    <p:extLst>
      <p:ext uri="{BB962C8B-B14F-4D97-AF65-F5344CB8AC3E}">
        <p14:creationId xmlns:p14="http://schemas.microsoft.com/office/powerpoint/2010/main" val="4261594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screen shot of a person&#10;&#10;Description automatically generated">
            <a:extLst>
              <a:ext uri="{FF2B5EF4-FFF2-40B4-BE49-F238E27FC236}">
                <a16:creationId xmlns:a16="http://schemas.microsoft.com/office/drawing/2014/main" id="{0B12BC52-5954-402A-8854-D1EACB587889}"/>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094" r="3094"/>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Starting Out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a:bodyPr>
          <a:lstStyle/>
          <a:p>
            <a:r>
              <a:rPr lang="en-US" dirty="0"/>
              <a:t>Some of the best Podcast Album Covers combine elements of bitmaps and vectors.  </a:t>
            </a:r>
          </a:p>
          <a:p>
            <a:pPr marL="457200" lvl="1" indent="0">
              <a:buNone/>
            </a:pPr>
            <a:endParaRPr lang="en-US" dirty="0"/>
          </a:p>
          <a:p>
            <a:pPr marL="457200" lvl="1" indent="0">
              <a:buNone/>
            </a:pPr>
            <a:r>
              <a:rPr lang="en-US" dirty="0"/>
              <a:t>Read and Learn: </a:t>
            </a:r>
            <a:r>
              <a:rPr lang="en-US" dirty="0">
                <a:hlinkClick r:id="rId3"/>
              </a:rPr>
              <a:t>20 Beautiful Podcast Covers</a:t>
            </a:r>
            <a:endParaRPr lang="en-US" dirty="0"/>
          </a:p>
          <a:p>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77493"/>
            <a:ext cx="2552123" cy="3439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Open book">
            <a:extLst>
              <a:ext uri="{FF2B5EF4-FFF2-40B4-BE49-F238E27FC236}">
                <a16:creationId xmlns:a16="http://schemas.microsoft.com/office/drawing/2014/main" id="{F10A331E-BBF2-42C6-9364-2E8D21BA4D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57974" y="2959409"/>
            <a:ext cx="458675" cy="458675"/>
          </a:xfrm>
          <a:prstGeom prst="rect">
            <a:avLst/>
          </a:prstGeom>
        </p:spPr>
      </p:pic>
    </p:spTree>
    <p:extLst>
      <p:ext uri="{BB962C8B-B14F-4D97-AF65-F5344CB8AC3E}">
        <p14:creationId xmlns:p14="http://schemas.microsoft.com/office/powerpoint/2010/main" val="1233574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8" descr="A picture containing drawing&#10;&#10;Description automatically generated">
            <a:extLst>
              <a:ext uri="{FF2B5EF4-FFF2-40B4-BE49-F238E27FC236}">
                <a16:creationId xmlns:a16="http://schemas.microsoft.com/office/drawing/2014/main" id="{65B97452-5552-485D-B5DB-344CF7797B88}"/>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3094" r="3094"/>
          <a:stretch>
            <a:fillRect/>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p:txBody>
          <a:bodyPr/>
          <a:lstStyle/>
          <a:p>
            <a:r>
              <a:rPr lang="en-US" dirty="0"/>
              <a:t>Starting Out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lnSpcReduction="10000"/>
          </a:bodyPr>
          <a:lstStyle/>
          <a:p>
            <a:r>
              <a:rPr lang="en-US" dirty="0" err="1"/>
              <a:t>Vectr</a:t>
            </a:r>
            <a:r>
              <a:rPr lang="en-US" dirty="0"/>
              <a:t> – Web Based</a:t>
            </a:r>
          </a:p>
          <a:p>
            <a:pPr marL="0" indent="0">
              <a:buNone/>
            </a:pPr>
            <a:r>
              <a:rPr lang="en-US" b="1" dirty="0"/>
              <a:t>A FREE web-based vector graphic design application, with a simple and intuitive interface and lots of features</a:t>
            </a:r>
          </a:p>
          <a:p>
            <a:pPr marL="0" indent="0">
              <a:buNone/>
            </a:pPr>
            <a:r>
              <a:rPr lang="en-US" b="1" dirty="0"/>
              <a:t>Getting Started Tutorials:</a:t>
            </a:r>
          </a:p>
          <a:p>
            <a:r>
              <a:rPr lang="en-US" b="1" dirty="0">
                <a:hlinkClick r:id="rId3"/>
              </a:rPr>
              <a:t>Lesson 1 – Getting Started</a:t>
            </a:r>
            <a:endParaRPr lang="en-US" b="1" dirty="0"/>
          </a:p>
          <a:p>
            <a:r>
              <a:rPr lang="en-US" b="1" dirty="0">
                <a:hlinkClick r:id="rId4"/>
              </a:rPr>
              <a:t>Lesson 2 – Sharing/Exporting Your Work</a:t>
            </a:r>
            <a:endParaRPr lang="en-US" b="1" dirty="0"/>
          </a:p>
          <a:p>
            <a:r>
              <a:rPr lang="en-US" b="1" dirty="0">
                <a:hlinkClick r:id="rId5"/>
              </a:rPr>
              <a:t>Lesson 3 – Create a simple poster</a:t>
            </a:r>
            <a:endParaRPr lang="en-US" b="1" dirty="0"/>
          </a:p>
          <a:p>
            <a:r>
              <a:rPr lang="en-US" b="1" dirty="0">
                <a:hlinkClick r:id="rId6"/>
              </a:rPr>
              <a:t>Lesson 4 – Create a logo</a:t>
            </a:r>
            <a:endParaRPr lang="en-US" b="1" dirty="0"/>
          </a:p>
          <a:p>
            <a:r>
              <a:rPr lang="en-US" b="1" dirty="0">
                <a:hlinkClick r:id="rId7"/>
              </a:rPr>
              <a:t>Lesson 5 – Create a Typographic Logo</a:t>
            </a:r>
            <a:endParaRPr lang="en-US" b="1" dirty="0"/>
          </a:p>
          <a:p>
            <a:pPr marL="0" indent="0">
              <a:buNone/>
            </a:pPr>
            <a:endParaRPr lang="en-US" b="1" noProof="1">
              <a:solidFill>
                <a:schemeClr val="accent2">
                  <a:lumMod val="40000"/>
                  <a:lumOff val="60000"/>
                </a:schemeClr>
              </a:solidFill>
              <a:hlinkClick r:id="rId8"/>
            </a:endParaRPr>
          </a:p>
          <a:p>
            <a:pPr marL="0" indent="0">
              <a:buNone/>
            </a:pPr>
            <a:r>
              <a:rPr lang="en-US" b="1" noProof="1">
                <a:solidFill>
                  <a:schemeClr val="accent2">
                    <a:lumMod val="40000"/>
                    <a:lumOff val="60000"/>
                  </a:schemeClr>
                </a:solidFill>
                <a:hlinkClick r:id="rId9"/>
              </a:rPr>
              <a:t>To Access Vectr Click Here</a:t>
            </a:r>
            <a:endParaRPr lang="en-US" b="1" noProof="1">
              <a:solidFill>
                <a:schemeClr val="accent2">
                  <a:lumMod val="40000"/>
                  <a:lumOff val="60000"/>
                </a:schemeClr>
              </a:solidFill>
            </a:endParaRPr>
          </a:p>
          <a:p>
            <a:endParaRPr lang="en-US" dirty="0"/>
          </a:p>
          <a:p>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5"/>
            <a:ext cx="2552123" cy="171582"/>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What Is A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Equipment &amp; Software</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77493"/>
            <a:ext cx="2552123" cy="3439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Planning To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solidFill>
                  <a:schemeClr val="bg1"/>
                </a:solidFill>
              </a:rPr>
              <a:t>Producing Your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553613" y="6201139"/>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3051503"/>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0</TotalTime>
  <Words>997</Words>
  <Application>Microsoft Office PowerPoint</Application>
  <PresentationFormat>Widescreen</PresentationFormat>
  <Paragraphs>126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Palatino Linotype</vt:lpstr>
      <vt:lpstr>Wingdings</vt:lpstr>
      <vt:lpstr>Office Theme</vt:lpstr>
      <vt:lpstr>Creating A Podcast</vt:lpstr>
      <vt:lpstr>Activities and Assignment</vt:lpstr>
      <vt:lpstr>Planning Your Podcast</vt:lpstr>
      <vt:lpstr>Planning Your Podcast</vt:lpstr>
      <vt:lpstr>Planning Your Podcast</vt:lpstr>
      <vt:lpstr>Planning Your Podcast</vt:lpstr>
      <vt:lpstr>Starting Out</vt:lpstr>
      <vt:lpstr>Starting Out</vt:lpstr>
      <vt:lpstr>Starting Out</vt:lpstr>
      <vt:lpstr>Starting Out</vt:lpstr>
      <vt:lpstr>Starting Out</vt:lpstr>
      <vt:lpstr>Starting 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2023-04-24T19:35:36Z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