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Lst>
  <p:sldSz cy="5143500" cx="9144000"/>
  <p:notesSz cx="6858000" cy="9144000"/>
  <p:embeddedFontLst>
    <p:embeddedFont>
      <p:font typeface="Montserrat"/>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42" roundtripDataSignature="AMtx7mirB/00hSm78pP5n9Gvx+edwLEJT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20" Type="http://schemas.openxmlformats.org/officeDocument/2006/relationships/slide" Target="slides/slide14.xml"/><Relationship Id="rId42" Type="http://customschemas.google.com/relationships/presentationmetadata" Target="metadata"/><Relationship Id="rId41" Type="http://schemas.openxmlformats.org/officeDocument/2006/relationships/font" Target="fonts/Montserrat-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font" Target="fonts/Montserrat-bold.fntdata"/><Relationship Id="rId16" Type="http://schemas.openxmlformats.org/officeDocument/2006/relationships/slide" Target="slides/slide10.xml"/><Relationship Id="rId38" Type="http://schemas.openxmlformats.org/officeDocument/2006/relationships/font" Target="fonts/Montserra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57ab81cfa6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57ab81cfa6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57ab81cfa6_0_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57ab81cfa6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7ab81cfa6_0_4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57ab81cfa6_0_4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57ab81cfa6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57ab81cfa6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57ab81cfa6_0_5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57ab81cfa6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57ab81cfa6_0_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57ab81cfa6_0_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57ab81cfa6_0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57ab81cfa6_0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57ab81cfa6_0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57ab81cfa6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57ab81cfa6_0_7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57ab81cfa6_0_7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57ab81cfa6_0_7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257ab81cfa6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7ab81cfa6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57ab81cfa6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57ab81cfa6_0_8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57ab81cfa6_0_8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257ab81cfa6_0_8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257ab81cfa6_0_8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57ab81cfa6_0_9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57ab81cfa6_0_9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57ab81cfa6_0_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57ab81cfa6_0_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57ab81cfa6_0_10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57ab81cfa6_0_10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57ab81cfa6_0_1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257ab81cfa6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57ab81cfa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257ab81cfa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57ab81cfa6_0_1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57ab81cfa6_0_1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57ab81cfa6_0_1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257ab81cfa6_0_1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57ab81cfa6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57ab81cfa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57ab81cfa6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57ab81cfa6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57ab81cfa6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57ab81cfa6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57ab81cfa6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57ab81cfa6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57ab81cfa6_0_3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57ab81cfa6_0_3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57ab81cfa6_0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57ab81cfa6_0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g257ab81cfa6_0_161"/>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g257ab81cfa6_0_16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g257ab81cfa6_0_16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g257ab81cfa6_0_16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g257ab81cfa6_0_1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g257ab81cfa6_0_1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g257ab81cfa6_0_1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g257ab81cfa6_0_1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g257ab81cfa6_0_17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g257ab81cfa6_0_17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g257ab81cfa6_0_17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g257ab81cfa6_0_1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g257ab81cfa6_0_17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g257ab81cfa6_0_1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g257ab81cfa6_0_18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g257ab81cfa6_0_18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g257ab81cfa6_0_1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g257ab81cfa6_0_18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g257ab81cfa6_0_1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g257ab81cfa6_0_18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57ab81cfa6_0_18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g257ab81cfa6_0_18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g257ab81cfa6_0_18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g257ab81cfa6_0_1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g257ab81cfa6_0_19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g257ab81cfa6_0_1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g257ab81cfa6_0_19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g257ab81cfa6_0_196"/>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g257ab81cfa6_0_19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g257ab81cfa6_0_20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2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2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g257ab81cfa6_0_1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g257ab81cfa6_0_1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g257ab81cfa6_0_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6.jp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2.png"/><Relationship Id="rId5" Type="http://schemas.openxmlformats.org/officeDocument/2006/relationships/image" Target="../media/image11.jp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20" Type="http://schemas.openxmlformats.org/officeDocument/2006/relationships/hyperlink" Target="https://www.youtube.com/watch?v=b5Jg2fREEZo" TargetMode="External"/><Relationship Id="rId11" Type="http://schemas.openxmlformats.org/officeDocument/2006/relationships/hyperlink" Target="https://canada.michaels.com/en/6.1lb-modeling-clay-set-by-craft-smart/10657265.html" TargetMode="External"/><Relationship Id="rId10" Type="http://schemas.openxmlformats.org/officeDocument/2006/relationships/hyperlink" Target="https://www.youtube.com/watch?v=rYHBCZdMlqw" TargetMode="External"/><Relationship Id="rId13" Type="http://schemas.openxmlformats.org/officeDocument/2006/relationships/hyperlink" Target="https://www.youtube.com/watch?v=y7Pn6U6q8dw" TargetMode="External"/><Relationship Id="rId12" Type="http://schemas.openxmlformats.org/officeDocument/2006/relationships/hyperlink" Target="https://en.wikipedia.org/wiki/Hackney_carriage" TargetMode="External"/><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hyperlink" Target="https://www.youtube.com/watch?v=rzuemoK21EM" TargetMode="External"/><Relationship Id="rId9" Type="http://schemas.openxmlformats.org/officeDocument/2006/relationships/hyperlink" Target="https://www.diamondcab.com.hk/en/taking-diamond-cab.php" TargetMode="External"/><Relationship Id="rId15" Type="http://schemas.openxmlformats.org/officeDocument/2006/relationships/hyperlink" Target="https://www.cntraveler.com/stories/2014-05-11/rickshaws-around-the-world" TargetMode="External"/><Relationship Id="rId14" Type="http://schemas.openxmlformats.org/officeDocument/2006/relationships/hyperlink" Target="https://www.youtube.com/watch?v=tNFUrHNaN9g" TargetMode="External"/><Relationship Id="rId17" Type="http://schemas.openxmlformats.org/officeDocument/2006/relationships/hyperlink" Target="https://www.youtube.com/watch?v=0fVGLAqwyUI" TargetMode="External"/><Relationship Id="rId16" Type="http://schemas.openxmlformats.org/officeDocument/2006/relationships/hyperlink" Target="https://www.youtube.com/watch?v=XeXEDTwEtak" TargetMode="External"/><Relationship Id="rId5" Type="http://schemas.openxmlformats.org/officeDocument/2006/relationships/hyperlink" Target="https://www.forbes.com/sites/enriquedans/2021/06/11/the-future-of-autonomous-vehicles-product-orservice/?sh=5f6c2a815892" TargetMode="External"/><Relationship Id="rId19" Type="http://schemas.openxmlformats.org/officeDocument/2006/relationships/hyperlink" Target="https://www.youtube.com/watch?v=EywSBcVcCVY" TargetMode="External"/><Relationship Id="rId6" Type="http://schemas.openxmlformats.org/officeDocument/2006/relationships/hyperlink" Target="https://www.youtube.com/watch?v=8L_6Yi-aKAE" TargetMode="External"/><Relationship Id="rId18" Type="http://schemas.openxmlformats.org/officeDocument/2006/relationships/hyperlink" Target="https://www.youtube.com/watch?v=Br95iIbkm20" TargetMode="External"/><Relationship Id="rId7" Type="http://schemas.openxmlformats.org/officeDocument/2006/relationships/hyperlink" Target="https://www.granstudio.com/grammer" TargetMode="External"/><Relationship Id="rId8" Type="http://schemas.openxmlformats.org/officeDocument/2006/relationships/hyperlink" Target="https://www.topgear.com/car-news/list/nine-weird-car-seating-arrangement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6.jpg"/><Relationship Id="rId4" Type="http://schemas.openxmlformats.org/officeDocument/2006/relationships/hyperlink" Target="https://docs.google.com/document/d/1XjPgDMTdUpctUjIhsVYjspOFytD6IjbknaD6fe6DJJo/edit?usp=sharing" TargetMode="External"/><Relationship Id="rId5" Type="http://schemas.openxmlformats.org/officeDocument/2006/relationships/hyperlink" Target="https://docs.google.com/document/d/1M840xwPtPtUdJTqJBs3mGpjgsW9WpJjH/edit?usp=sharing&amp;ouid=105431176074698169759&amp;rtpof=true&amp;sd=true" TargetMode="External"/><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16.jpg"/><Relationship Id="rId4" Type="http://schemas.openxmlformats.org/officeDocument/2006/relationships/hyperlink" Target="https://docs.google.com/document/d/1ycd8dSQNuMVv4023XerukHaJivoF03xoyUSxJBZZOHM/edit?usp=sharing" TargetMode="External"/><Relationship Id="rId5"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16.jpg"/><Relationship Id="rId4" Type="http://schemas.openxmlformats.org/officeDocument/2006/relationships/hyperlink" Target="https://en.wikipedia.org/wiki/Hackney_carriage" TargetMode="External"/><Relationship Id="rId9" Type="http://schemas.openxmlformats.org/officeDocument/2006/relationships/image" Target="../media/image19.jpg"/><Relationship Id="rId5" Type="http://schemas.openxmlformats.org/officeDocument/2006/relationships/hyperlink" Target="https://www.youtube.com/watch?v=y7Pn6U6q8dw" TargetMode="External"/><Relationship Id="rId6" Type="http://schemas.openxmlformats.org/officeDocument/2006/relationships/hyperlink" Target="https://www.youtube.com/watch?v=tNFUrHNaN9g" TargetMode="External"/><Relationship Id="rId7" Type="http://schemas.openxmlformats.org/officeDocument/2006/relationships/hyperlink" Target="https://www.cntraveler.com/stories/2014-05-11/rickshaws-around-the-world" TargetMode="External"/><Relationship Id="rId8"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hyperlink" Target="https://66.media.tumblr.com/67515e7b90353bb4677f49acb09fe347/tumblr_p5ujaePcqD1wcg9b7o1_1280.jpg" TargetMode="External"/><Relationship Id="rId13" Type="http://schemas.openxmlformats.org/officeDocument/2006/relationships/image" Target="../media/image24.png"/><Relationship Id="rId12" Type="http://schemas.openxmlformats.org/officeDocument/2006/relationships/hyperlink" Target="https://docs.google.com/document/d/1bqAq9woLwUYcsffh8iStxnkRTnj60Zfq/edit?usp=sharing&amp;ouid=105431176074698169759&amp;rtpof=true&amp;sd=true"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6.jpg"/><Relationship Id="rId4" Type="http://schemas.openxmlformats.org/officeDocument/2006/relationships/hyperlink" Target="https://www.youtube.com/watch?v=XeXEDTwEtak" TargetMode="External"/><Relationship Id="rId9" Type="http://schemas.openxmlformats.org/officeDocument/2006/relationships/image" Target="../media/image20.jpg"/><Relationship Id="rId5" Type="http://schemas.openxmlformats.org/officeDocument/2006/relationships/hyperlink" Target="https://www.youtube.com/watch?v=0fVGLAqwyUI" TargetMode="External"/><Relationship Id="rId6" Type="http://schemas.openxmlformats.org/officeDocument/2006/relationships/hyperlink" Target="https://www.youtube.com/watch?v=b5Jg2fREEZo" TargetMode="External"/><Relationship Id="rId7" Type="http://schemas.openxmlformats.org/officeDocument/2006/relationships/hyperlink" Target="https://docs.google.com/document/d/1tpavbfknFy4U1BwWibz5ndZfLwiHyNhiL7E-JQaVT2o/edit#heading=h.uvho5nmkcqyt" TargetMode="External"/><Relationship Id="rId8" Type="http://schemas.openxmlformats.org/officeDocument/2006/relationships/hyperlink" Target="https://docs.google.com/document/d/1BJ8WF1WnRx9UejzXaN0eS4iXUJ8cyXWqngN2t90ZawI/edit?usp=shar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hyperlink" Target="https://docs.google.com/document/d/1tju3GnpnqDBbruIi0M0OJ6SXkKHJUfxD/edit?usp=sharing&amp;ouid=105431176074698169759&amp;rtpof=true&amp;sd=true" TargetMode="External"/><Relationship Id="rId9" Type="http://schemas.openxmlformats.org/officeDocument/2006/relationships/hyperlink" Target="https://docs.google.com/document/d/1tju3GnpnqDBbruIi0M0OJ6SXkKHJUfxD/edit?usp=sharing&amp;ouid=105431176074698169759&amp;rtpof=true&amp;sd=true" TargetMode="External"/><Relationship Id="rId5" Type="http://schemas.openxmlformats.org/officeDocument/2006/relationships/hyperlink" Target="https://docs.google.com/document/d/1BFbNoJfkAYsyCTT_KtYiFYlr6FyT4K0ziwxEkYqIFNQ/edit?usp=sharing" TargetMode="External"/><Relationship Id="rId6" Type="http://schemas.openxmlformats.org/officeDocument/2006/relationships/hyperlink" Target="https://www.allthingstopics.com/uploads/2/3/2/9/23290220/worksheet-carparts-picture.pdf" TargetMode="External"/><Relationship Id="rId7" Type="http://schemas.openxmlformats.org/officeDocument/2006/relationships/image" Target="../media/image27.jpg"/><Relationship Id="rId8"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jpg"/><Relationship Id="rId4" Type="http://schemas.openxmlformats.org/officeDocument/2006/relationships/hyperlink" Target="https://docs.google.com/spreadsheets/d/1eABncpphIG9aTneuh1kkMRfnvTioerfC6sZG_vgO3JU/edit?usp=drive_link"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6.jpg"/><Relationship Id="rId4" Type="http://schemas.openxmlformats.org/officeDocument/2006/relationships/image" Target="../media/image35.png"/><Relationship Id="rId5" Type="http://schemas.openxmlformats.org/officeDocument/2006/relationships/image" Target="../media/image1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jpg"/><Relationship Id="rId4" Type="http://schemas.openxmlformats.org/officeDocument/2006/relationships/hyperlink" Target="https://www.canva.com/" TargetMode="External"/><Relationship Id="rId5"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jpg"/><Relationship Id="rId4" Type="http://schemas.openxmlformats.org/officeDocument/2006/relationships/hyperlink" Target="https://docs.google.com/document/d/1RyQsKBNcWKd_rCQ6mMMgKQFSS6kHAByG/edit?usp=sharing&amp;ouid=105431176074698169759&amp;rtpof=true&amp;sd=true" TargetMode="External"/><Relationship Id="rId5" Type="http://schemas.openxmlformats.org/officeDocument/2006/relationships/hyperlink" Target="https://docs.google.com/document/d/1RyQsKBNcWKd_rCQ6mMMgKQFSS6kHAByG/edit?usp=sharing&amp;ouid=105431176074698169759&amp;rtpof=true&amp;sd=true" TargetMode="External"/><Relationship Id="rId6"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jpg"/><Relationship Id="rId4" Type="http://schemas.openxmlformats.org/officeDocument/2006/relationships/image" Target="../media/image33.png"/><Relationship Id="rId9" Type="http://schemas.openxmlformats.org/officeDocument/2006/relationships/hyperlink" Target="https://www.octe.ca/application/files/6715/3796/3140/SAFEdoc_EXPL.pdf" TargetMode="External"/><Relationship Id="rId5" Type="http://schemas.openxmlformats.org/officeDocument/2006/relationships/hyperlink" Target="https://drive.google.com/file/d/1zAHDIFbco6JZycw1piOVdY5O-kscrhGr/view?usp=drive_link" TargetMode="External"/><Relationship Id="rId6" Type="http://schemas.openxmlformats.org/officeDocument/2006/relationships/image" Target="../media/image7.png"/><Relationship Id="rId7" Type="http://schemas.openxmlformats.org/officeDocument/2006/relationships/image" Target="../media/image29.png"/><Relationship Id="rId8"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jpg"/><Relationship Id="rId4" Type="http://schemas.openxmlformats.org/officeDocument/2006/relationships/image" Target="../media/image12.png"/><Relationship Id="rId5"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jpg"/><Relationship Id="rId4" Type="http://schemas.openxmlformats.org/officeDocument/2006/relationships/hyperlink" Target="https://www.youtube.com/watch?v=rzuemoK21EM" TargetMode="External"/></Relationships>
</file>

<file path=ppt/slides/_rels/slide31.xml.rels><?xml version="1.0" encoding="UTF-8" standalone="yes"?><Relationships xmlns="http://schemas.openxmlformats.org/package/2006/relationships"><Relationship Id="rId11" Type="http://schemas.openxmlformats.org/officeDocument/2006/relationships/hyperlink" Target="https://drive.google.com/file/d/1UI97aqxjGD24uInV424bHvO2Kb_fPlak/view?usp=drive_link" TargetMode="External"/><Relationship Id="rId10" Type="http://schemas.openxmlformats.org/officeDocument/2006/relationships/hyperlink" Target="https://drive.google.com/file/d/1Nrd7nIVgnqlxIYEpEaHW4-FYjM-_wA-m/view?usp=drive_link" TargetMode="External"/><Relationship Id="rId13" Type="http://schemas.openxmlformats.org/officeDocument/2006/relationships/hyperlink" Target="https://drive.google.com/file/d/1-7uQrF883sk7TAOd-g9YF70O2usxDyH7/view?usp=drive_link" TargetMode="External"/><Relationship Id="rId12" Type="http://schemas.openxmlformats.org/officeDocument/2006/relationships/hyperlink" Target="https://drive.google.com/file/d/1FXk_LG7gPywl1Ccd5ONVLxdm5FKbz7qO/view?usp=drive_link"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jpg"/><Relationship Id="rId4" Type="http://schemas.openxmlformats.org/officeDocument/2006/relationships/hyperlink" Target="https://drive.google.com/file/d/1Ix6L11HSsvLpUxsIXoroD8lqsSf3KNjj/view?usp=drive_link" TargetMode="External"/><Relationship Id="rId9" Type="http://schemas.openxmlformats.org/officeDocument/2006/relationships/hyperlink" Target="https://drive.google.com/file/d/13rKx_RWOj5KhLezwRKx4Bi1HkykbZEok/view?usp=drive_link" TargetMode="External"/><Relationship Id="rId15" Type="http://schemas.openxmlformats.org/officeDocument/2006/relationships/hyperlink" Target="https://drive.google.com/file/d/17Xt6lQJ4By0aZETh16tU8NGo2KhY1071/view?usp=drive_link" TargetMode="External"/><Relationship Id="rId14" Type="http://schemas.openxmlformats.org/officeDocument/2006/relationships/hyperlink" Target="https://drive.google.com/file/d/1M1uFn2P2vEGTqrztcaL5my2ur8E3YObH/view?usp=drive_link" TargetMode="External"/><Relationship Id="rId5" Type="http://schemas.openxmlformats.org/officeDocument/2006/relationships/image" Target="../media/image23.png"/><Relationship Id="rId6" Type="http://schemas.openxmlformats.org/officeDocument/2006/relationships/hyperlink" Target="https://drive.google.com/file/d/1FXk_LG7gPywl1Ccd5ONVLxdm5FKbz7qO/view?usp=drive_link" TargetMode="External"/><Relationship Id="rId7" Type="http://schemas.openxmlformats.org/officeDocument/2006/relationships/image" Target="../media/image37.png"/><Relationship Id="rId8" Type="http://schemas.openxmlformats.org/officeDocument/2006/relationships/hyperlink" Target="https://drive.google.com/file/d/1Ix6L11HSsvLpUxsIXoroD8lqsSf3KNjj/view?usp=drive_lin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16.jpg"/><Relationship Id="rId4" Type="http://schemas.openxmlformats.org/officeDocument/2006/relationships/hyperlink" Target="https://drive.google.com/file/d/1zAHDIFbco6JZycw1piOVdY5O-kscrhGr/view?usp=drive_link" TargetMode="External"/><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Autonomous Taxi Design</a:t>
            </a:r>
            <a:endParaRPr/>
          </a:p>
        </p:txBody>
      </p:sp>
      <p:sp>
        <p:nvSpPr>
          <p:cNvPr id="100" name="Google Shape;100;p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6"/>
              <a:buNone/>
            </a:pPr>
            <a:r>
              <a:rPr lang="en">
                <a:solidFill>
                  <a:schemeClr val="dk1"/>
                </a:solidFill>
              </a:rPr>
              <a:t>BBT Area: </a:t>
            </a:r>
            <a:endParaRPr>
              <a:solidFill>
                <a:schemeClr val="dk1"/>
              </a:solidFill>
            </a:endParaRPr>
          </a:p>
          <a:p>
            <a:pPr indent="0" lvl="0" marL="0" rtl="0" algn="ctr">
              <a:lnSpc>
                <a:spcPct val="100000"/>
              </a:lnSpc>
              <a:spcBef>
                <a:spcPts val="0"/>
              </a:spcBef>
              <a:spcAft>
                <a:spcPts val="0"/>
              </a:spcAft>
              <a:buSzPct val="117646"/>
              <a:buNone/>
            </a:pPr>
            <a:r>
              <a:rPr lang="en">
                <a:solidFill>
                  <a:schemeClr val="dk1"/>
                </a:solidFill>
              </a:rPr>
              <a:t>Target Course(s): Technological Design</a:t>
            </a:r>
            <a:endParaRPr>
              <a:solidFill>
                <a:schemeClr val="dk1"/>
              </a:solidFill>
            </a:endParaRPr>
          </a:p>
        </p:txBody>
      </p:sp>
      <p:grpSp>
        <p:nvGrpSpPr>
          <p:cNvPr id="101" name="Google Shape;101;p1"/>
          <p:cNvGrpSpPr/>
          <p:nvPr/>
        </p:nvGrpSpPr>
        <p:grpSpPr>
          <a:xfrm>
            <a:off x="311695" y="-8"/>
            <a:ext cx="8832305" cy="4941758"/>
            <a:chOff x="311695" y="-8"/>
            <a:chExt cx="8832305" cy="4941758"/>
          </a:xfrm>
        </p:grpSpPr>
        <p:pic>
          <p:nvPicPr>
            <p:cNvPr id="102" name="Google Shape;102;p1"/>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103" name="Google Shape;103;p1"/>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104" name="Google Shape;104;p1"/>
            <p:cNvGrpSpPr/>
            <p:nvPr/>
          </p:nvGrpSpPr>
          <p:grpSpPr>
            <a:xfrm>
              <a:off x="5559900" y="3942850"/>
              <a:ext cx="3584100" cy="998900"/>
              <a:chOff x="5827475" y="4141275"/>
              <a:chExt cx="3584100" cy="998900"/>
            </a:xfrm>
          </p:grpSpPr>
          <p:sp>
            <p:nvSpPr>
              <p:cNvPr id="105" name="Google Shape;105;p1"/>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106" name="Google Shape;106;p1"/>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g257ab81cfa6_0_4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Project Exemplars (Videos/Pictures)</a:t>
            </a:r>
            <a:endParaRPr/>
          </a:p>
        </p:txBody>
      </p:sp>
      <p:sp>
        <p:nvSpPr>
          <p:cNvPr id="168" name="Google Shape;168;g257ab81cfa6_0_460"/>
          <p:cNvSpPr txBox="1"/>
          <p:nvPr>
            <p:ph idx="1" type="body"/>
          </p:nvPr>
        </p:nvSpPr>
        <p:spPr>
          <a:xfrm>
            <a:off x="311700" y="3554725"/>
            <a:ext cx="8520600" cy="1014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highlight>
                <a:srgbClr val="FFFF00"/>
              </a:highlight>
            </a:endParaRPr>
          </a:p>
        </p:txBody>
      </p:sp>
      <p:sp>
        <p:nvSpPr>
          <p:cNvPr id="169" name="Google Shape;169;g257ab81cfa6_0_460"/>
          <p:cNvSpPr txBox="1"/>
          <p:nvPr/>
        </p:nvSpPr>
        <p:spPr>
          <a:xfrm>
            <a:off x="3725700" y="3339725"/>
            <a:ext cx="178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ketchUP Model of Taxi" id="170" name="Google Shape;170;g257ab81cfa6_0_460" title="CAD Model"/>
          <p:cNvPicPr preferRelativeResize="0"/>
          <p:nvPr/>
        </p:nvPicPr>
        <p:blipFill rotWithShape="1">
          <a:blip r:embed="rId4">
            <a:alphaModFix/>
          </a:blip>
          <a:srcRect b="0" l="0" r="0" t="0"/>
          <a:stretch/>
        </p:blipFill>
        <p:spPr>
          <a:xfrm>
            <a:off x="3060621" y="1649850"/>
            <a:ext cx="2583926" cy="1667349"/>
          </a:xfrm>
          <a:prstGeom prst="rect">
            <a:avLst/>
          </a:prstGeom>
          <a:noFill/>
          <a:ln>
            <a:noFill/>
          </a:ln>
        </p:spPr>
      </p:pic>
      <p:pic>
        <p:nvPicPr>
          <p:cNvPr descr="3D Printed Model in ABS" id="171" name="Google Shape;171;g257ab81cfa6_0_460" title="3D Printed Model"/>
          <p:cNvPicPr preferRelativeResize="0"/>
          <p:nvPr/>
        </p:nvPicPr>
        <p:blipFill rotWithShape="1">
          <a:blip r:embed="rId5">
            <a:alphaModFix/>
          </a:blip>
          <a:srcRect b="0" l="0" r="0" t="0"/>
          <a:stretch/>
        </p:blipFill>
        <p:spPr>
          <a:xfrm>
            <a:off x="5922766" y="1649850"/>
            <a:ext cx="1880185" cy="1763274"/>
          </a:xfrm>
          <a:prstGeom prst="rect">
            <a:avLst/>
          </a:prstGeom>
          <a:noFill/>
          <a:ln>
            <a:noFill/>
          </a:ln>
        </p:spPr>
      </p:pic>
      <p:pic>
        <p:nvPicPr>
          <p:cNvPr descr="Rough Sketch of taxi" id="172" name="Google Shape;172;g257ab81cfa6_0_460" title="Sketch"/>
          <p:cNvPicPr preferRelativeResize="0"/>
          <p:nvPr/>
        </p:nvPicPr>
        <p:blipFill rotWithShape="1">
          <a:blip r:embed="rId6">
            <a:alphaModFix/>
          </a:blip>
          <a:srcRect b="0" l="0" r="0" t="0"/>
          <a:stretch/>
        </p:blipFill>
        <p:spPr>
          <a:xfrm>
            <a:off x="902325" y="1669150"/>
            <a:ext cx="2092662" cy="1628749"/>
          </a:xfrm>
          <a:prstGeom prst="rect">
            <a:avLst/>
          </a:prstGeom>
          <a:noFill/>
          <a:ln>
            <a:noFill/>
          </a:ln>
        </p:spPr>
      </p:pic>
      <p:sp>
        <p:nvSpPr>
          <p:cNvPr id="173" name="Google Shape;173;g257ab81cfa6_0_460"/>
          <p:cNvSpPr txBox="1"/>
          <p:nvPr/>
        </p:nvSpPr>
        <p:spPr>
          <a:xfrm>
            <a:off x="1135700" y="1093925"/>
            <a:ext cx="1800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Concept Sketch</a:t>
            </a:r>
            <a:endParaRPr b="0" i="0" sz="1400" u="none" cap="none" strike="noStrike">
              <a:solidFill>
                <a:srgbClr val="000000"/>
              </a:solidFill>
              <a:latin typeface="Arial"/>
              <a:ea typeface="Arial"/>
              <a:cs typeface="Arial"/>
              <a:sym typeface="Arial"/>
            </a:endParaRPr>
          </a:p>
        </p:txBody>
      </p:sp>
      <p:sp>
        <p:nvSpPr>
          <p:cNvPr id="174" name="Google Shape;174;g257ab81cfa6_0_460"/>
          <p:cNvSpPr txBox="1"/>
          <p:nvPr/>
        </p:nvSpPr>
        <p:spPr>
          <a:xfrm>
            <a:off x="3723600" y="1093925"/>
            <a:ext cx="1520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CAD Model</a:t>
            </a:r>
            <a:endParaRPr b="0" i="0" sz="1400" u="none" cap="none" strike="noStrike">
              <a:solidFill>
                <a:srgbClr val="000000"/>
              </a:solidFill>
              <a:latin typeface="Arial"/>
              <a:ea typeface="Arial"/>
              <a:cs typeface="Arial"/>
              <a:sym typeface="Arial"/>
            </a:endParaRPr>
          </a:p>
        </p:txBody>
      </p:sp>
      <p:sp>
        <p:nvSpPr>
          <p:cNvPr id="175" name="Google Shape;175;g257ab81cfa6_0_460"/>
          <p:cNvSpPr txBox="1"/>
          <p:nvPr/>
        </p:nvSpPr>
        <p:spPr>
          <a:xfrm>
            <a:off x="6105000" y="1093925"/>
            <a:ext cx="1839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3D Printed Model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g257ab81cfa6_0_4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Project Exemplars (Videos/Pictures)</a:t>
            </a:r>
            <a:endParaRPr/>
          </a:p>
        </p:txBody>
      </p:sp>
      <p:sp>
        <p:nvSpPr>
          <p:cNvPr id="181" name="Google Shape;181;g257ab81cfa6_0_463"/>
          <p:cNvSpPr txBox="1"/>
          <p:nvPr>
            <p:ph idx="1" type="body"/>
          </p:nvPr>
        </p:nvSpPr>
        <p:spPr>
          <a:xfrm>
            <a:off x="311700" y="3554725"/>
            <a:ext cx="8520600" cy="1014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highlight>
                <a:srgbClr val="FFFF00"/>
              </a:highlight>
            </a:endParaRPr>
          </a:p>
        </p:txBody>
      </p:sp>
      <p:sp>
        <p:nvSpPr>
          <p:cNvPr id="182" name="Google Shape;182;g257ab81cfa6_0_463"/>
          <p:cNvSpPr txBox="1"/>
          <p:nvPr/>
        </p:nvSpPr>
        <p:spPr>
          <a:xfrm>
            <a:off x="3725700" y="3339725"/>
            <a:ext cx="1780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57ab81cfa6_0_463"/>
          <p:cNvSpPr txBox="1"/>
          <p:nvPr/>
        </p:nvSpPr>
        <p:spPr>
          <a:xfrm>
            <a:off x="830900" y="1017725"/>
            <a:ext cx="1800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Clay Added</a:t>
            </a:r>
            <a:endParaRPr b="0" i="0" sz="1400" u="none" cap="none" strike="noStrike">
              <a:solidFill>
                <a:srgbClr val="000000"/>
              </a:solidFill>
              <a:latin typeface="Arial"/>
              <a:ea typeface="Arial"/>
              <a:cs typeface="Arial"/>
              <a:sym typeface="Arial"/>
            </a:endParaRPr>
          </a:p>
        </p:txBody>
      </p:sp>
      <p:sp>
        <p:nvSpPr>
          <p:cNvPr id="184" name="Google Shape;184;g257ab81cfa6_0_463"/>
          <p:cNvSpPr txBox="1"/>
          <p:nvPr/>
        </p:nvSpPr>
        <p:spPr>
          <a:xfrm>
            <a:off x="3418800" y="1017725"/>
            <a:ext cx="1520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Painted</a:t>
            </a:r>
            <a:endParaRPr b="0" i="0" sz="1400" u="none" cap="none" strike="noStrike">
              <a:solidFill>
                <a:srgbClr val="000000"/>
              </a:solidFill>
              <a:latin typeface="Arial"/>
              <a:ea typeface="Arial"/>
              <a:cs typeface="Arial"/>
              <a:sym typeface="Arial"/>
            </a:endParaRPr>
          </a:p>
        </p:txBody>
      </p:sp>
      <p:sp>
        <p:nvSpPr>
          <p:cNvPr id="185" name="Google Shape;185;g257ab81cfa6_0_463"/>
          <p:cNvSpPr txBox="1"/>
          <p:nvPr/>
        </p:nvSpPr>
        <p:spPr>
          <a:xfrm>
            <a:off x="5855975" y="1017725"/>
            <a:ext cx="1839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Finished Model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1" sz="1400" u="none" cap="none" strike="noStrike">
              <a:solidFill>
                <a:srgbClr val="000000"/>
              </a:solidFill>
              <a:latin typeface="Arial"/>
              <a:ea typeface="Arial"/>
              <a:cs typeface="Arial"/>
              <a:sym typeface="Arial"/>
            </a:endParaRPr>
          </a:p>
        </p:txBody>
      </p:sp>
      <p:pic>
        <p:nvPicPr>
          <p:cNvPr descr="Completed model" id="186" name="Google Shape;186;g257ab81cfa6_0_463" title="Final Model"/>
          <p:cNvPicPr preferRelativeResize="0"/>
          <p:nvPr/>
        </p:nvPicPr>
        <p:blipFill rotWithShape="1">
          <a:blip r:embed="rId4">
            <a:alphaModFix/>
          </a:blip>
          <a:srcRect b="0" l="0" r="0" t="0"/>
          <a:stretch/>
        </p:blipFill>
        <p:spPr>
          <a:xfrm>
            <a:off x="5800200" y="1570325"/>
            <a:ext cx="2061281" cy="1832000"/>
          </a:xfrm>
          <a:prstGeom prst="rect">
            <a:avLst/>
          </a:prstGeom>
          <a:noFill/>
          <a:ln>
            <a:noFill/>
          </a:ln>
        </p:spPr>
      </p:pic>
      <p:pic>
        <p:nvPicPr>
          <p:cNvPr descr="3D Printed Model with clay added to clean up sharp corners and add curves" id="187" name="Google Shape;187;g257ab81cfa6_0_463" title="3D Model With Clay added"/>
          <p:cNvPicPr preferRelativeResize="0"/>
          <p:nvPr/>
        </p:nvPicPr>
        <p:blipFill rotWithShape="1">
          <a:blip r:embed="rId5">
            <a:alphaModFix/>
          </a:blip>
          <a:srcRect b="0" l="0" r="0" t="0"/>
          <a:stretch/>
        </p:blipFill>
        <p:spPr>
          <a:xfrm>
            <a:off x="579100" y="1570325"/>
            <a:ext cx="2052392" cy="1832001"/>
          </a:xfrm>
          <a:prstGeom prst="rect">
            <a:avLst/>
          </a:prstGeom>
          <a:noFill/>
          <a:ln>
            <a:noFill/>
          </a:ln>
        </p:spPr>
      </p:pic>
      <p:pic>
        <p:nvPicPr>
          <p:cNvPr descr="Painted model " id="188" name="Google Shape;188;g257ab81cfa6_0_463" title="Painted 3D Model"/>
          <p:cNvPicPr preferRelativeResize="0"/>
          <p:nvPr/>
        </p:nvPicPr>
        <p:blipFill rotWithShape="1">
          <a:blip r:embed="rId6">
            <a:alphaModFix/>
          </a:blip>
          <a:srcRect b="0" l="0" r="0" t="0"/>
          <a:stretch/>
        </p:blipFill>
        <p:spPr>
          <a:xfrm>
            <a:off x="2988134" y="1570325"/>
            <a:ext cx="2455439" cy="1831999"/>
          </a:xfrm>
          <a:prstGeom prst="rect">
            <a:avLst/>
          </a:prstGeom>
          <a:noFill/>
          <a:ln>
            <a:noFill/>
          </a:ln>
        </p:spPr>
      </p:pic>
      <p:sp>
        <p:nvSpPr>
          <p:cNvPr id="189" name="Google Shape;189;g257ab81cfa6_0_463"/>
          <p:cNvSpPr txBox="1"/>
          <p:nvPr/>
        </p:nvSpPr>
        <p:spPr>
          <a:xfrm>
            <a:off x="5787588" y="3426225"/>
            <a:ext cx="20865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0" i="1" lang="en" sz="1400" u="none" cap="none" strike="noStrike">
                <a:solidFill>
                  <a:schemeClr val="dk1"/>
                </a:solidFill>
                <a:latin typeface="Arial"/>
                <a:ea typeface="Arial"/>
                <a:cs typeface="Arial"/>
                <a:sym typeface="Arial"/>
              </a:rPr>
              <a:t>Optional, add doors, windows, lights, colour, 3D printed and designed wheels</a:t>
            </a:r>
            <a:endParaRPr b="0" i="1"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 name="Shape 193"/>
        <p:cNvGrpSpPr/>
        <p:nvPr/>
      </p:nvGrpSpPr>
      <p:grpSpPr>
        <a:xfrm>
          <a:off x="0" y="0"/>
          <a:ext cx="0" cy="0"/>
          <a:chOff x="0" y="0"/>
          <a:chExt cx="0" cy="0"/>
        </a:xfrm>
      </p:grpSpPr>
      <p:sp>
        <p:nvSpPr>
          <p:cNvPr id="194" name="Google Shape;194;g257ab81cfa6_0_46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Outside Resources and References</a:t>
            </a:r>
            <a:endParaRPr/>
          </a:p>
        </p:txBody>
      </p:sp>
      <p:sp>
        <p:nvSpPr>
          <p:cNvPr id="195" name="Google Shape;195;g257ab81cfa6_0_466"/>
          <p:cNvSpPr txBox="1"/>
          <p:nvPr>
            <p:ph idx="1" type="body"/>
          </p:nvPr>
        </p:nvSpPr>
        <p:spPr>
          <a:xfrm>
            <a:off x="237600" y="1082225"/>
            <a:ext cx="4542600" cy="3700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2400"/>
              </a:spcBef>
              <a:spcAft>
                <a:spcPts val="0"/>
              </a:spcAft>
              <a:buSzPts val="1100"/>
              <a:buNone/>
            </a:pPr>
            <a:r>
              <a:rPr lang="en" sz="1200" u="sng">
                <a:solidFill>
                  <a:schemeClr val="hlink"/>
                </a:solidFill>
                <a:hlinkClick r:id="rId4"/>
              </a:rPr>
              <a:t>How to Design Your Own Car</a:t>
            </a:r>
            <a:r>
              <a:rPr lang="en" sz="1200"/>
              <a:t> </a:t>
            </a:r>
            <a:endParaRPr sz="1200"/>
          </a:p>
          <a:p>
            <a:pPr indent="0" lvl="0" marL="0" rtl="0" algn="l">
              <a:lnSpc>
                <a:spcPct val="100000"/>
              </a:lnSpc>
              <a:spcBef>
                <a:spcPts val="2400"/>
              </a:spcBef>
              <a:spcAft>
                <a:spcPts val="0"/>
              </a:spcAft>
              <a:buSzPts val="1100"/>
              <a:buNone/>
            </a:pPr>
            <a:r>
              <a:rPr lang="en" sz="1200" u="sng">
                <a:solidFill>
                  <a:schemeClr val="hlink"/>
                </a:solidFill>
                <a:hlinkClick r:id="rId5"/>
              </a:rPr>
              <a:t>The Future of autonomous Vehicles</a:t>
            </a:r>
            <a:r>
              <a:rPr lang="en" sz="1200"/>
              <a:t> </a:t>
            </a:r>
            <a:endParaRPr sz="1200"/>
          </a:p>
          <a:p>
            <a:pPr indent="0" lvl="0" marL="0" rtl="0" algn="l">
              <a:lnSpc>
                <a:spcPct val="100000"/>
              </a:lnSpc>
              <a:spcBef>
                <a:spcPts val="2400"/>
              </a:spcBef>
              <a:spcAft>
                <a:spcPts val="0"/>
              </a:spcAft>
              <a:buSzPts val="1100"/>
              <a:buNone/>
            </a:pPr>
            <a:r>
              <a:rPr lang="en" sz="1200" u="sng">
                <a:solidFill>
                  <a:schemeClr val="hlink"/>
                </a:solidFill>
                <a:hlinkClick r:id="rId6"/>
              </a:rPr>
              <a:t>Is This What Car Interiors Will Look Like In 10 Years!?</a:t>
            </a:r>
            <a:r>
              <a:rPr lang="en" sz="1200"/>
              <a:t> </a:t>
            </a:r>
            <a:endParaRPr sz="1200"/>
          </a:p>
          <a:p>
            <a:pPr indent="0" lvl="0" marL="0" rtl="0" algn="l">
              <a:lnSpc>
                <a:spcPct val="100000"/>
              </a:lnSpc>
              <a:spcBef>
                <a:spcPts val="2400"/>
              </a:spcBef>
              <a:spcAft>
                <a:spcPts val="0"/>
              </a:spcAft>
              <a:buSzPts val="1100"/>
              <a:buNone/>
            </a:pPr>
            <a:r>
              <a:rPr lang="en" sz="1200" u="sng">
                <a:solidFill>
                  <a:schemeClr val="hlink"/>
                </a:solidFill>
                <a:hlinkClick r:id="rId7"/>
              </a:rPr>
              <a:t>Designing an autonomous car interior for endless possibilities</a:t>
            </a:r>
            <a:r>
              <a:rPr lang="en" sz="1200"/>
              <a:t> </a:t>
            </a:r>
            <a:endParaRPr sz="1200"/>
          </a:p>
          <a:p>
            <a:pPr indent="0" lvl="0" marL="0" rtl="0" algn="l">
              <a:lnSpc>
                <a:spcPct val="100000"/>
              </a:lnSpc>
              <a:spcBef>
                <a:spcPts val="2400"/>
              </a:spcBef>
              <a:spcAft>
                <a:spcPts val="0"/>
              </a:spcAft>
              <a:buSzPts val="1100"/>
              <a:buNone/>
            </a:pPr>
            <a:r>
              <a:rPr lang="en" sz="1200" u="sng">
                <a:solidFill>
                  <a:schemeClr val="hlink"/>
                </a:solidFill>
                <a:hlinkClick r:id="rId8"/>
              </a:rPr>
              <a:t>Nine weird in-car seating arrangements</a:t>
            </a:r>
            <a:r>
              <a:rPr lang="en" sz="1200"/>
              <a:t> </a:t>
            </a:r>
            <a:endParaRPr sz="1200"/>
          </a:p>
          <a:p>
            <a:pPr indent="0" lvl="0" marL="0" rtl="0" algn="l">
              <a:lnSpc>
                <a:spcPct val="100000"/>
              </a:lnSpc>
              <a:spcBef>
                <a:spcPts val="2400"/>
              </a:spcBef>
              <a:spcAft>
                <a:spcPts val="0"/>
              </a:spcAft>
              <a:buSzPts val="1100"/>
              <a:buNone/>
            </a:pPr>
            <a:r>
              <a:rPr lang="en" sz="1200" u="sng">
                <a:solidFill>
                  <a:schemeClr val="hlink"/>
                </a:solidFill>
                <a:hlinkClick r:id="rId9"/>
              </a:rPr>
              <a:t>Taking a Diamond Cab</a:t>
            </a:r>
            <a:r>
              <a:rPr lang="en" sz="1200"/>
              <a:t> </a:t>
            </a:r>
            <a:r>
              <a:rPr lang="en" sz="1200" u="sng">
                <a:solidFill>
                  <a:schemeClr val="hlink"/>
                </a:solidFill>
                <a:hlinkClick r:id="rId10"/>
              </a:rPr>
              <a:t>Why Car Companies Still Use Clay</a:t>
            </a:r>
            <a:r>
              <a:rPr lang="en" sz="1200"/>
              <a:t> </a:t>
            </a:r>
            <a:endParaRPr sz="1200"/>
          </a:p>
          <a:p>
            <a:pPr indent="0" lvl="0" marL="0" rtl="0" algn="l">
              <a:lnSpc>
                <a:spcPct val="100000"/>
              </a:lnSpc>
              <a:spcBef>
                <a:spcPts val="2400"/>
              </a:spcBef>
              <a:spcAft>
                <a:spcPts val="0"/>
              </a:spcAft>
              <a:buClr>
                <a:schemeClr val="dk1"/>
              </a:buClr>
              <a:buSzPts val="1100"/>
              <a:buFont typeface="Arial"/>
              <a:buNone/>
            </a:pPr>
            <a:r>
              <a:rPr lang="en" sz="1200" u="sng">
                <a:solidFill>
                  <a:schemeClr val="hlink"/>
                </a:solidFill>
                <a:hlinkClick r:id="rId11"/>
              </a:rPr>
              <a:t>Example of Clay for modeling</a:t>
            </a:r>
            <a:endParaRPr sz="1000">
              <a:solidFill>
                <a:schemeClr val="dk1"/>
              </a:solidFill>
              <a:highlight>
                <a:srgbClr val="FFFF00"/>
              </a:highlight>
            </a:endParaRPr>
          </a:p>
        </p:txBody>
      </p:sp>
      <p:sp>
        <p:nvSpPr>
          <p:cNvPr id="196" name="Google Shape;196;g257ab81cfa6_0_466"/>
          <p:cNvSpPr txBox="1"/>
          <p:nvPr/>
        </p:nvSpPr>
        <p:spPr>
          <a:xfrm>
            <a:off x="5114250" y="1017725"/>
            <a:ext cx="4347000" cy="349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2"/>
              </a:rPr>
              <a:t>Taxi’s in London England</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3"/>
              </a:rPr>
              <a:t>Taxi’s in New York City USA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4"/>
              </a:rPr>
              <a:t>Taxi’s in Mumbai India</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5"/>
              </a:rPr>
              <a:t>Rickshaw Taxi’s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6"/>
              </a:rPr>
              <a:t>Sample Boards</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5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7"/>
              </a:rPr>
              <a:t>Mood/Conceptual Boards</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8"/>
              </a:rPr>
              <a:t>How to sketch a car interior using markers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19"/>
              </a:rPr>
              <a:t>Car Design 101: Side View Proportions</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850"/>
              <a:buFont typeface="Arial"/>
              <a:buNone/>
            </a:pPr>
            <a:r>
              <a:rPr b="0" i="0" lang="en" sz="1200" u="sng" cap="none" strike="noStrike">
                <a:solidFill>
                  <a:schemeClr val="hlink"/>
                </a:solidFill>
                <a:latin typeface="Arial"/>
                <a:ea typeface="Arial"/>
                <a:cs typeface="Arial"/>
                <a:sym typeface="Arial"/>
                <a:hlinkClick r:id="rId20"/>
              </a:rPr>
              <a:t>Presentation Boards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2"/>
          <p:cNvSpPr txBox="1"/>
          <p:nvPr>
            <p:ph type="ctrTitle"/>
          </p:nvPr>
        </p:nvSpPr>
        <p:spPr>
          <a:xfrm>
            <a:off x="311708" y="1182150"/>
            <a:ext cx="8520600" cy="20526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0000"/>
              <a:buNone/>
            </a:pPr>
            <a:r>
              <a:rPr lang="en"/>
              <a:t>Section 2: </a:t>
            </a:r>
            <a:br>
              <a:rPr lang="en"/>
            </a:br>
            <a:r>
              <a:rPr lang="en"/>
              <a:t>Student Lessons</a:t>
            </a:r>
            <a:endParaRPr/>
          </a:p>
          <a:p>
            <a:pPr indent="0" lvl="0" marL="0" rtl="0" algn="ctr">
              <a:lnSpc>
                <a:spcPct val="100000"/>
              </a:lnSpc>
              <a:spcBef>
                <a:spcPts val="0"/>
              </a:spcBef>
              <a:spcAft>
                <a:spcPts val="0"/>
              </a:spcAft>
              <a:buSzPct val="100000"/>
              <a:buNone/>
            </a:pPr>
            <a:r>
              <a:rPr lang="en"/>
              <a:t>And Activities</a:t>
            </a:r>
            <a:endParaRPr/>
          </a:p>
        </p:txBody>
      </p:sp>
      <p:grpSp>
        <p:nvGrpSpPr>
          <p:cNvPr id="202" name="Google Shape;202;p12"/>
          <p:cNvGrpSpPr/>
          <p:nvPr/>
        </p:nvGrpSpPr>
        <p:grpSpPr>
          <a:xfrm>
            <a:off x="311695" y="-8"/>
            <a:ext cx="8832305" cy="4941758"/>
            <a:chOff x="311695" y="-8"/>
            <a:chExt cx="8832305" cy="4941758"/>
          </a:xfrm>
        </p:grpSpPr>
        <p:pic>
          <p:nvPicPr>
            <p:cNvPr id="203" name="Google Shape;203;p12"/>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204" name="Google Shape;204;p12"/>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205" name="Google Shape;205;p12"/>
            <p:cNvGrpSpPr/>
            <p:nvPr/>
          </p:nvGrpSpPr>
          <p:grpSpPr>
            <a:xfrm>
              <a:off x="5559900" y="3942850"/>
              <a:ext cx="3584100" cy="998900"/>
              <a:chOff x="5827475" y="4141275"/>
              <a:chExt cx="3584100" cy="998900"/>
            </a:xfrm>
          </p:grpSpPr>
          <p:sp>
            <p:nvSpPr>
              <p:cNvPr id="206" name="Google Shape;206;p12"/>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207" name="Google Shape;207;p12"/>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Autonomous Taxi </a:t>
            </a:r>
            <a:endParaRPr/>
          </a:p>
        </p:txBody>
      </p:sp>
      <p:sp>
        <p:nvSpPr>
          <p:cNvPr id="213" name="Google Shape;213;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6"/>
              <a:buNone/>
            </a:pPr>
            <a:r>
              <a:rPr lang="en">
                <a:solidFill>
                  <a:schemeClr val="dk1"/>
                </a:solidFill>
              </a:rPr>
              <a:t>BBT Area: Technological Design</a:t>
            </a:r>
            <a:endParaRPr>
              <a:solidFill>
                <a:schemeClr val="dk1"/>
              </a:solidFill>
            </a:endParaRPr>
          </a:p>
          <a:p>
            <a:pPr indent="0" lvl="0" marL="0" rtl="0" algn="ctr">
              <a:lnSpc>
                <a:spcPct val="100000"/>
              </a:lnSpc>
              <a:spcBef>
                <a:spcPts val="0"/>
              </a:spcBef>
              <a:spcAft>
                <a:spcPts val="0"/>
              </a:spcAft>
              <a:buSzPct val="117646"/>
              <a:buNone/>
            </a:pPr>
            <a:r>
              <a:rPr lang="en">
                <a:solidFill>
                  <a:schemeClr val="dk1"/>
                </a:solidFill>
              </a:rPr>
              <a:t>Target Course(s): TIJ</a:t>
            </a:r>
            <a:endParaRPr>
              <a:solidFill>
                <a:schemeClr val="dk1"/>
              </a:solidFill>
            </a:endParaRPr>
          </a:p>
        </p:txBody>
      </p:sp>
      <p:grpSp>
        <p:nvGrpSpPr>
          <p:cNvPr id="214" name="Google Shape;214;p14"/>
          <p:cNvGrpSpPr/>
          <p:nvPr/>
        </p:nvGrpSpPr>
        <p:grpSpPr>
          <a:xfrm>
            <a:off x="311695" y="-8"/>
            <a:ext cx="8832305" cy="4941758"/>
            <a:chOff x="311695" y="-8"/>
            <a:chExt cx="8832305" cy="4941758"/>
          </a:xfrm>
        </p:grpSpPr>
        <p:pic>
          <p:nvPicPr>
            <p:cNvPr id="215" name="Google Shape;215;p14"/>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216" name="Google Shape;216;p14"/>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217" name="Google Shape;217;p14"/>
            <p:cNvGrpSpPr/>
            <p:nvPr/>
          </p:nvGrpSpPr>
          <p:grpSpPr>
            <a:xfrm>
              <a:off x="5559900" y="3942850"/>
              <a:ext cx="3584100" cy="998900"/>
              <a:chOff x="5827475" y="4141275"/>
              <a:chExt cx="3584100" cy="998900"/>
            </a:xfrm>
          </p:grpSpPr>
          <p:sp>
            <p:nvSpPr>
              <p:cNvPr id="218" name="Google Shape;218;p14"/>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219" name="Google Shape;219;p14"/>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g257ab81cfa6_0_50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Lesson Slide 1 - What is an Autonomous Taxi?</a:t>
            </a:r>
            <a:endParaRPr/>
          </a:p>
        </p:txBody>
      </p:sp>
      <p:sp>
        <p:nvSpPr>
          <p:cNvPr id="225" name="Google Shape;225;g257ab81cfa6_0_501"/>
          <p:cNvSpPr txBox="1"/>
          <p:nvPr>
            <p:ph idx="1" type="body"/>
          </p:nvPr>
        </p:nvSpPr>
        <p:spPr>
          <a:xfrm>
            <a:off x="311700" y="1152475"/>
            <a:ext cx="4685400" cy="34164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SzPts val="1800"/>
              <a:buNone/>
            </a:pPr>
            <a:r>
              <a:rPr lang="en">
                <a:solidFill>
                  <a:schemeClr val="dk1"/>
                </a:solidFill>
              </a:rPr>
              <a:t>Lesson Plan on “What is an autonomous taxi?” and article questions.</a:t>
            </a:r>
            <a:endParaRPr>
              <a:solidFill>
                <a:schemeClr val="dk1"/>
              </a:solidFill>
            </a:endParaRPr>
          </a:p>
          <a:p>
            <a:pPr indent="-342900" lvl="0" marL="457200" rtl="0" algn="l">
              <a:lnSpc>
                <a:spcPct val="115000"/>
              </a:lnSpc>
              <a:spcBef>
                <a:spcPts val="1200"/>
              </a:spcBef>
              <a:spcAft>
                <a:spcPts val="0"/>
              </a:spcAft>
              <a:buClr>
                <a:schemeClr val="dk1"/>
              </a:buClr>
              <a:buSzPts val="1800"/>
              <a:buChar char="●"/>
            </a:pPr>
            <a:r>
              <a:rPr lang="en" u="sng">
                <a:solidFill>
                  <a:schemeClr val="accent5"/>
                </a:solidFill>
                <a:hlinkClick r:id="rId4">
                  <a:extLst>
                    <a:ext uri="{A12FA001-AC4F-418D-AE19-62706E023703}">
                      <ahyp:hlinkClr val="tx"/>
                    </a:ext>
                  </a:extLst>
                </a:hlinkClick>
              </a:rPr>
              <a:t>What is an Autonomous taxi Discussion questions and literacy component</a:t>
            </a:r>
            <a:r>
              <a:rPr lang="en">
                <a:solidFill>
                  <a:schemeClr val="dk1"/>
                </a:solidFill>
              </a:rPr>
              <a:t> </a:t>
            </a:r>
            <a:endParaRPr>
              <a:solidFill>
                <a:schemeClr val="dk1"/>
              </a:solidFill>
            </a:endParaRPr>
          </a:p>
          <a:p>
            <a:pPr indent="0" lvl="0" marL="914400" rtl="0" algn="l">
              <a:lnSpc>
                <a:spcPct val="115000"/>
              </a:lnSpc>
              <a:spcBef>
                <a:spcPts val="1200"/>
              </a:spcBef>
              <a:spcAft>
                <a:spcPts val="0"/>
              </a:spcAft>
              <a:buSzPts val="1800"/>
              <a:buNone/>
            </a:pPr>
            <a:r>
              <a:t/>
            </a:r>
            <a:endParaRPr sz="1400">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pic>
        <p:nvPicPr>
          <p:cNvPr id="226" name="Google Shape;226;g257ab81cfa6_0_501">
            <a:hlinkClick r:id="rId5"/>
          </p:cNvPr>
          <p:cNvPicPr preferRelativeResize="0"/>
          <p:nvPr/>
        </p:nvPicPr>
        <p:blipFill rotWithShape="1">
          <a:blip r:embed="rId6">
            <a:alphaModFix/>
          </a:blip>
          <a:srcRect b="0" l="0" r="0" t="0"/>
          <a:stretch/>
        </p:blipFill>
        <p:spPr>
          <a:xfrm>
            <a:off x="6442177" y="1489650"/>
            <a:ext cx="1671951" cy="2164200"/>
          </a:xfrm>
          <a:prstGeom prst="rect">
            <a:avLst/>
          </a:prstGeom>
          <a:noFill/>
          <a:ln>
            <a:noFill/>
          </a:ln>
        </p:spPr>
      </p:pic>
      <p:sp>
        <p:nvSpPr>
          <p:cNvPr id="227" name="Google Shape;227;g257ab81cfa6_0_501"/>
          <p:cNvSpPr txBox="1"/>
          <p:nvPr/>
        </p:nvSpPr>
        <p:spPr>
          <a:xfrm>
            <a:off x="6273675" y="1089450"/>
            <a:ext cx="19248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Lesson Plan Link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g257ab81cfa6_0_50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Activity Slide 2 - Cabin Layout</a:t>
            </a:r>
            <a:endParaRPr/>
          </a:p>
        </p:txBody>
      </p:sp>
      <p:sp>
        <p:nvSpPr>
          <p:cNvPr id="233" name="Google Shape;233;g257ab81cfa6_0_508"/>
          <p:cNvSpPr txBox="1"/>
          <p:nvPr>
            <p:ph idx="1" type="body"/>
          </p:nvPr>
        </p:nvSpPr>
        <p:spPr>
          <a:xfrm>
            <a:off x="311700" y="1143600"/>
            <a:ext cx="4588200" cy="3231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Activity on </a:t>
            </a:r>
            <a:r>
              <a:rPr lang="en" u="sng">
                <a:solidFill>
                  <a:schemeClr val="hlink"/>
                </a:solidFill>
                <a:hlinkClick r:id="rId4"/>
              </a:rPr>
              <a:t>Cabin layout</a:t>
            </a:r>
            <a:r>
              <a:rPr lang="en"/>
              <a:t>, what different cabins look like and layout of seating task.</a:t>
            </a:r>
            <a:endParaRPr/>
          </a:p>
        </p:txBody>
      </p:sp>
      <p:pic>
        <p:nvPicPr>
          <p:cNvPr descr="J Style Seating arrangement " id="234" name="Google Shape;234;g257ab81cfa6_0_508" title="Interior Seating"/>
          <p:cNvPicPr preferRelativeResize="0"/>
          <p:nvPr/>
        </p:nvPicPr>
        <p:blipFill rotWithShape="1">
          <a:blip r:embed="rId5">
            <a:alphaModFix/>
          </a:blip>
          <a:srcRect b="0" l="4093" r="17178" t="0"/>
          <a:stretch/>
        </p:blipFill>
        <p:spPr>
          <a:xfrm>
            <a:off x="5119600" y="1792425"/>
            <a:ext cx="2383025" cy="2270198"/>
          </a:xfrm>
          <a:prstGeom prst="rect">
            <a:avLst/>
          </a:prstGeom>
          <a:noFill/>
          <a:ln>
            <a:noFill/>
          </a:ln>
        </p:spPr>
      </p:pic>
      <p:sp>
        <p:nvSpPr>
          <p:cNvPr id="235" name="Google Shape;235;g257ab81cfa6_0_508"/>
          <p:cNvSpPr txBox="1"/>
          <p:nvPr/>
        </p:nvSpPr>
        <p:spPr>
          <a:xfrm>
            <a:off x="5119600" y="1374950"/>
            <a:ext cx="2337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J Style Seating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g257ab81cfa6_0_5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Activity Slide 3 - What do taxi’s look like around the world? </a:t>
            </a:r>
            <a:endParaRPr/>
          </a:p>
        </p:txBody>
      </p:sp>
      <p:sp>
        <p:nvSpPr>
          <p:cNvPr id="241" name="Google Shape;241;g257ab81cfa6_0_5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Clr>
                <a:schemeClr val="dk2"/>
              </a:buClr>
              <a:buSzPts val="1600"/>
              <a:buFont typeface="Roboto"/>
              <a:buAutoNum type="arabicPeriod"/>
            </a:pPr>
            <a:r>
              <a:rPr lang="en" sz="1500"/>
              <a:t>Review taxi’s from different countries like </a:t>
            </a:r>
            <a:r>
              <a:rPr lang="en" sz="1500" u="sng">
                <a:solidFill>
                  <a:schemeClr val="accent1"/>
                </a:solidFill>
                <a:hlinkClick r:id="rId4">
                  <a:extLst>
                    <a:ext uri="{A12FA001-AC4F-418D-AE19-62706E023703}">
                      <ahyp:hlinkClr val="tx"/>
                    </a:ext>
                  </a:extLst>
                </a:hlinkClick>
              </a:rPr>
              <a:t>London England</a:t>
            </a:r>
            <a:r>
              <a:rPr lang="en" sz="1500"/>
              <a:t>, </a:t>
            </a:r>
            <a:r>
              <a:rPr lang="en" sz="1500" u="sng">
                <a:solidFill>
                  <a:schemeClr val="accent1"/>
                </a:solidFill>
                <a:hlinkClick r:id="rId5">
                  <a:extLst>
                    <a:ext uri="{A12FA001-AC4F-418D-AE19-62706E023703}">
                      <ahyp:hlinkClr val="tx"/>
                    </a:ext>
                  </a:extLst>
                </a:hlinkClick>
              </a:rPr>
              <a:t>New York City</a:t>
            </a:r>
            <a:r>
              <a:rPr lang="en" sz="1500"/>
              <a:t>, </a:t>
            </a:r>
            <a:r>
              <a:rPr lang="en" sz="1500" u="sng">
                <a:solidFill>
                  <a:schemeClr val="accent1"/>
                </a:solidFill>
                <a:hlinkClick r:id="rId6">
                  <a:extLst>
                    <a:ext uri="{A12FA001-AC4F-418D-AE19-62706E023703}">
                      <ahyp:hlinkClr val="tx"/>
                    </a:ext>
                  </a:extLst>
                </a:hlinkClick>
              </a:rPr>
              <a:t>Mumbai India</a:t>
            </a:r>
            <a:r>
              <a:rPr lang="en" sz="1500"/>
              <a:t>, and or others </a:t>
            </a:r>
            <a:endParaRPr sz="1500"/>
          </a:p>
          <a:p>
            <a:pPr indent="-330200" lvl="0" marL="457200" rtl="0" algn="l">
              <a:lnSpc>
                <a:spcPct val="115000"/>
              </a:lnSpc>
              <a:spcBef>
                <a:spcPts val="0"/>
              </a:spcBef>
              <a:spcAft>
                <a:spcPts val="0"/>
              </a:spcAft>
              <a:buClr>
                <a:schemeClr val="dk2"/>
              </a:buClr>
              <a:buSzPts val="1600"/>
              <a:buFont typeface="Roboto"/>
              <a:buAutoNum type="arabicPeriod"/>
            </a:pPr>
            <a:r>
              <a:rPr lang="en" sz="1500"/>
              <a:t>Review regular 4 door sedan taxis, vans, or even open door </a:t>
            </a:r>
            <a:r>
              <a:rPr lang="en" sz="1500" u="sng">
                <a:solidFill>
                  <a:schemeClr val="accent1"/>
                </a:solidFill>
                <a:hlinkClick r:id="rId7">
                  <a:extLst>
                    <a:ext uri="{A12FA001-AC4F-418D-AE19-62706E023703}">
                      <ahyp:hlinkClr val="tx"/>
                    </a:ext>
                  </a:extLst>
                </a:hlinkClick>
              </a:rPr>
              <a:t>Rickshaw</a:t>
            </a:r>
            <a:r>
              <a:rPr lang="en" sz="1500"/>
              <a:t> style taxi’s.</a:t>
            </a:r>
            <a:endParaRPr sz="1500"/>
          </a:p>
          <a:p>
            <a:pPr indent="0" lvl="0" marL="0" rtl="0" algn="l">
              <a:lnSpc>
                <a:spcPct val="115000"/>
              </a:lnSpc>
              <a:spcBef>
                <a:spcPts val="0"/>
              </a:spcBef>
              <a:spcAft>
                <a:spcPts val="0"/>
              </a:spcAft>
              <a:buSzPts val="1800"/>
              <a:buNone/>
            </a:pPr>
            <a:r>
              <a:rPr b="1" lang="en" sz="1500"/>
              <a:t>Task</a:t>
            </a:r>
            <a:r>
              <a:rPr lang="en" sz="1500"/>
              <a:t> - Have student research then discuss the different style of taxi’s, possible issues with each, seating location, doors or no doors, consider weather and location being used, and pros and cons for each.</a:t>
            </a:r>
            <a:r>
              <a:rPr lang="en" sz="1700"/>
              <a:t> </a:t>
            </a:r>
            <a:endParaRPr sz="1700"/>
          </a:p>
          <a:p>
            <a:pPr indent="0" lvl="0" marL="0" rtl="0" algn="l">
              <a:lnSpc>
                <a:spcPct val="115000"/>
              </a:lnSpc>
              <a:spcBef>
                <a:spcPts val="0"/>
              </a:spcBef>
              <a:spcAft>
                <a:spcPts val="1200"/>
              </a:spcAft>
              <a:buSzPts val="1800"/>
              <a:buNone/>
            </a:pPr>
            <a:r>
              <a:t/>
            </a:r>
            <a:endParaRPr>
              <a:solidFill>
                <a:schemeClr val="dk1"/>
              </a:solidFill>
            </a:endParaRPr>
          </a:p>
        </p:txBody>
      </p:sp>
      <p:pic>
        <p:nvPicPr>
          <p:cNvPr descr="London Taxi" id="242" name="Google Shape;242;g257ab81cfa6_0_560" title="Taxi Example"/>
          <p:cNvPicPr preferRelativeResize="0"/>
          <p:nvPr/>
        </p:nvPicPr>
        <p:blipFill rotWithShape="1">
          <a:blip r:embed="rId8">
            <a:alphaModFix/>
          </a:blip>
          <a:srcRect b="0" l="0" r="0" t="0"/>
          <a:stretch/>
        </p:blipFill>
        <p:spPr>
          <a:xfrm>
            <a:off x="673308" y="2879050"/>
            <a:ext cx="2499651" cy="1542750"/>
          </a:xfrm>
          <a:prstGeom prst="rect">
            <a:avLst/>
          </a:prstGeom>
          <a:noFill/>
          <a:ln>
            <a:noFill/>
          </a:ln>
        </p:spPr>
      </p:pic>
      <p:pic>
        <p:nvPicPr>
          <p:cNvPr descr="Rickshaw Taxi" id="243" name="Google Shape;243;g257ab81cfa6_0_560" title="Taxi Example"/>
          <p:cNvPicPr preferRelativeResize="0"/>
          <p:nvPr/>
        </p:nvPicPr>
        <p:blipFill rotWithShape="1">
          <a:blip r:embed="rId9">
            <a:alphaModFix/>
          </a:blip>
          <a:srcRect b="0" l="0" r="0" t="0"/>
          <a:stretch/>
        </p:blipFill>
        <p:spPr>
          <a:xfrm>
            <a:off x="3558167" y="2912675"/>
            <a:ext cx="2373482" cy="1542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7" name="Shape 247"/>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1" name="Shape 251"/>
        <p:cNvGrpSpPr/>
        <p:nvPr/>
      </p:nvGrpSpPr>
      <p:grpSpPr>
        <a:xfrm>
          <a:off x="0" y="0"/>
          <a:ext cx="0" cy="0"/>
          <a:chOff x="0" y="0"/>
          <a:chExt cx="0" cy="0"/>
        </a:xfrm>
      </p:grpSpPr>
      <p:sp>
        <p:nvSpPr>
          <p:cNvPr id="252" name="Google Shape;252;g257ab81cfa6_0_6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Lesson Slide 4 - What is a sample board?</a:t>
            </a:r>
            <a:endParaRPr/>
          </a:p>
        </p:txBody>
      </p:sp>
      <p:sp>
        <p:nvSpPr>
          <p:cNvPr id="253" name="Google Shape;253;g257ab81cfa6_0_65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298450" lvl="0" marL="457200" rtl="0" algn="l">
              <a:lnSpc>
                <a:spcPct val="115000"/>
              </a:lnSpc>
              <a:spcBef>
                <a:spcPts val="0"/>
              </a:spcBef>
              <a:spcAft>
                <a:spcPts val="0"/>
              </a:spcAft>
              <a:buClr>
                <a:schemeClr val="dk1"/>
              </a:buClr>
              <a:buSzPts val="1100"/>
              <a:buChar char="●"/>
            </a:pPr>
            <a:r>
              <a:rPr lang="en" sz="1100">
                <a:solidFill>
                  <a:schemeClr val="dk1"/>
                </a:solidFill>
              </a:rPr>
              <a:t> Review example of sample board, mood boards and conceptual boards. </a:t>
            </a:r>
            <a:endParaRPr sz="1100">
              <a:solidFill>
                <a:schemeClr val="dk1"/>
              </a:solidFill>
            </a:endParaRPr>
          </a:p>
          <a:p>
            <a:pPr indent="-298450" lvl="1" marL="914400" rtl="0" algn="l">
              <a:lnSpc>
                <a:spcPct val="115000"/>
              </a:lnSpc>
              <a:spcBef>
                <a:spcPts val="0"/>
              </a:spcBef>
              <a:spcAft>
                <a:spcPts val="0"/>
              </a:spcAft>
              <a:buSzPts val="1100"/>
              <a:buChar char="○"/>
            </a:pPr>
            <a:r>
              <a:rPr lang="en" sz="1100" u="sng">
                <a:solidFill>
                  <a:srgbClr val="1155CC"/>
                </a:solidFill>
                <a:hlinkClick r:id="rId4">
                  <a:extLst>
                    <a:ext uri="{A12FA001-AC4F-418D-AE19-62706E023703}">
                      <ahyp:hlinkClr val="tx"/>
                    </a:ext>
                  </a:extLst>
                </a:hlinkClick>
              </a:rPr>
              <a:t>Sampleboard</a:t>
            </a:r>
            <a:endParaRPr sz="1100">
              <a:solidFill>
                <a:schemeClr val="dk1"/>
              </a:solidFill>
            </a:endParaRPr>
          </a:p>
          <a:p>
            <a:pPr indent="-298450" lvl="1" marL="914400" rtl="0" algn="l">
              <a:lnSpc>
                <a:spcPct val="115000"/>
              </a:lnSpc>
              <a:spcBef>
                <a:spcPts val="0"/>
              </a:spcBef>
              <a:spcAft>
                <a:spcPts val="0"/>
              </a:spcAft>
              <a:buSzPts val="1100"/>
              <a:buChar char="○"/>
            </a:pPr>
            <a:r>
              <a:rPr lang="en" sz="1100" u="sng">
                <a:solidFill>
                  <a:srgbClr val="1155CC"/>
                </a:solidFill>
                <a:hlinkClick r:id="rId5">
                  <a:extLst>
                    <a:ext uri="{A12FA001-AC4F-418D-AE19-62706E023703}">
                      <ahyp:hlinkClr val="tx"/>
                    </a:ext>
                  </a:extLst>
                </a:hlinkClick>
              </a:rPr>
              <a:t>Mood/Conceptual</a:t>
            </a:r>
            <a:endParaRPr sz="1100">
              <a:solidFill>
                <a:schemeClr val="dk1"/>
              </a:solidFill>
            </a:endParaRPr>
          </a:p>
          <a:p>
            <a:pPr indent="-298450" lvl="1" marL="914400" rtl="0" algn="l">
              <a:lnSpc>
                <a:spcPct val="115000"/>
              </a:lnSpc>
              <a:spcBef>
                <a:spcPts val="0"/>
              </a:spcBef>
              <a:spcAft>
                <a:spcPts val="0"/>
              </a:spcAft>
              <a:buClr>
                <a:schemeClr val="dk1"/>
              </a:buClr>
              <a:buSzPts val="1100"/>
              <a:buChar char="○"/>
            </a:pPr>
            <a:r>
              <a:rPr lang="en" sz="1100" u="sng">
                <a:solidFill>
                  <a:schemeClr val="hlink"/>
                </a:solidFill>
                <a:hlinkClick r:id="rId6"/>
              </a:rPr>
              <a:t>Presentation Boards</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u="sng">
                <a:solidFill>
                  <a:schemeClr val="hlink"/>
                </a:solidFill>
                <a:hlinkClick r:id="rId7"/>
              </a:rPr>
              <a:t>Sample Board Example</a:t>
            </a:r>
            <a:r>
              <a:rPr lang="en" sz="1100">
                <a:solidFill>
                  <a:schemeClr val="dk1"/>
                </a:solidFill>
              </a:rPr>
              <a:t> </a:t>
            </a:r>
            <a:endParaRPr sz="11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100" u="sng">
                <a:solidFill>
                  <a:schemeClr val="hlink"/>
                </a:solidFill>
                <a:hlinkClick r:id="rId8"/>
              </a:rPr>
              <a:t>Task Create a sample board</a:t>
            </a:r>
            <a:endParaRPr sz="1100">
              <a:solidFill>
                <a:schemeClr val="dk1"/>
              </a:solidFill>
            </a:endParaRPr>
          </a:p>
          <a:p>
            <a:pPr indent="0" lvl="0" marL="457200" rtl="0" algn="l">
              <a:lnSpc>
                <a:spcPct val="115000"/>
              </a:lnSpc>
              <a:spcBef>
                <a:spcPts val="0"/>
              </a:spcBef>
              <a:spcAft>
                <a:spcPts val="0"/>
              </a:spcAft>
              <a:buSzPts val="1800"/>
              <a:buNone/>
            </a:pPr>
            <a:r>
              <a:t/>
            </a:r>
            <a:endParaRPr>
              <a:solidFill>
                <a:schemeClr val="dk1"/>
              </a:solidFill>
            </a:endParaRPr>
          </a:p>
        </p:txBody>
      </p:sp>
      <p:pic>
        <p:nvPicPr>
          <p:cNvPr descr="Sample Board of a school edition" id="254" name="Google Shape;254;g257ab81cfa6_0_656" title="Sample Board Example"/>
          <p:cNvPicPr preferRelativeResize="0"/>
          <p:nvPr/>
        </p:nvPicPr>
        <p:blipFill rotWithShape="1">
          <a:blip r:embed="rId9">
            <a:alphaModFix/>
          </a:blip>
          <a:srcRect b="0" l="0" r="0" t="0"/>
          <a:stretch/>
        </p:blipFill>
        <p:spPr>
          <a:xfrm>
            <a:off x="5792550" y="1816600"/>
            <a:ext cx="3105848" cy="2506799"/>
          </a:xfrm>
          <a:prstGeom prst="rect">
            <a:avLst/>
          </a:prstGeom>
          <a:noFill/>
          <a:ln>
            <a:noFill/>
          </a:ln>
        </p:spPr>
      </p:pic>
      <p:sp>
        <p:nvSpPr>
          <p:cNvPr id="255" name="Google Shape;255;g257ab81cfa6_0_656"/>
          <p:cNvSpPr txBox="1"/>
          <p:nvPr/>
        </p:nvSpPr>
        <p:spPr>
          <a:xfrm>
            <a:off x="5802425" y="1501825"/>
            <a:ext cx="30861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School Sample Board</a:t>
            </a:r>
            <a:endParaRPr b="0" i="0" sz="1400" u="none" cap="none" strike="noStrike">
              <a:solidFill>
                <a:srgbClr val="000000"/>
              </a:solidFill>
              <a:latin typeface="Arial"/>
              <a:ea typeface="Arial"/>
              <a:cs typeface="Arial"/>
              <a:sym typeface="Arial"/>
            </a:endParaRPr>
          </a:p>
        </p:txBody>
      </p:sp>
      <p:sp>
        <p:nvSpPr>
          <p:cNvPr id="256" name="Google Shape;256;g257ab81cfa6_0_656"/>
          <p:cNvSpPr txBox="1"/>
          <p:nvPr/>
        </p:nvSpPr>
        <p:spPr>
          <a:xfrm>
            <a:off x="2791100" y="2061825"/>
            <a:ext cx="31059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Interior Design Sample Board</a:t>
            </a:r>
            <a:endParaRPr b="0" i="0" sz="1400" u="none" cap="none" strike="noStrike">
              <a:solidFill>
                <a:srgbClr val="000000"/>
              </a:solidFill>
              <a:latin typeface="Arial"/>
              <a:ea typeface="Arial"/>
              <a:cs typeface="Arial"/>
              <a:sym typeface="Arial"/>
            </a:endParaRPr>
          </a:p>
        </p:txBody>
      </p:sp>
      <p:pic>
        <p:nvPicPr>
          <p:cNvPr descr="Interior Design Sample board with labels" id="257" name="Google Shape;257;g257ab81cfa6_0_656" title="Sample Board Example">
            <a:hlinkClick r:id="rId10"/>
          </p:cNvPr>
          <p:cNvPicPr preferRelativeResize="0"/>
          <p:nvPr/>
        </p:nvPicPr>
        <p:blipFill rotWithShape="1">
          <a:blip r:embed="rId11">
            <a:alphaModFix/>
          </a:blip>
          <a:srcRect b="0" l="0" r="0" t="0"/>
          <a:stretch/>
        </p:blipFill>
        <p:spPr>
          <a:xfrm>
            <a:off x="2936577" y="2380700"/>
            <a:ext cx="2726598" cy="1942699"/>
          </a:xfrm>
          <a:prstGeom prst="rect">
            <a:avLst/>
          </a:prstGeom>
          <a:noFill/>
          <a:ln>
            <a:noFill/>
          </a:ln>
        </p:spPr>
      </p:pic>
      <p:pic>
        <p:nvPicPr>
          <p:cNvPr id="258" name="Google Shape;258;g257ab81cfa6_0_656">
            <a:hlinkClick r:id="rId12"/>
          </p:cNvPr>
          <p:cNvPicPr preferRelativeResize="0"/>
          <p:nvPr/>
        </p:nvPicPr>
        <p:blipFill rotWithShape="1">
          <a:blip r:embed="rId13">
            <a:alphaModFix/>
          </a:blip>
          <a:srcRect b="0" l="0" r="0" t="0"/>
          <a:stretch/>
        </p:blipFill>
        <p:spPr>
          <a:xfrm>
            <a:off x="1183000" y="2644775"/>
            <a:ext cx="1302851" cy="1749824"/>
          </a:xfrm>
          <a:prstGeom prst="rect">
            <a:avLst/>
          </a:prstGeom>
          <a:noFill/>
          <a:ln>
            <a:noFill/>
          </a:ln>
        </p:spPr>
      </p:pic>
      <p:sp>
        <p:nvSpPr>
          <p:cNvPr id="259" name="Google Shape;259;g257ab81cfa6_0_656"/>
          <p:cNvSpPr txBox="1"/>
          <p:nvPr/>
        </p:nvSpPr>
        <p:spPr>
          <a:xfrm>
            <a:off x="1246575" y="2371650"/>
            <a:ext cx="1175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Lesson Plan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Section 1: </a:t>
            </a:r>
            <a:br>
              <a:rPr lang="en"/>
            </a:br>
            <a:r>
              <a:rPr lang="en"/>
              <a:t>Teacher Resources</a:t>
            </a:r>
            <a:endParaRPr/>
          </a:p>
        </p:txBody>
      </p:sp>
      <p:grpSp>
        <p:nvGrpSpPr>
          <p:cNvPr id="112" name="Google Shape;112;p2"/>
          <p:cNvGrpSpPr/>
          <p:nvPr/>
        </p:nvGrpSpPr>
        <p:grpSpPr>
          <a:xfrm>
            <a:off x="311695" y="-8"/>
            <a:ext cx="8832305" cy="4941758"/>
            <a:chOff x="311695" y="-8"/>
            <a:chExt cx="8832305" cy="4941758"/>
          </a:xfrm>
        </p:grpSpPr>
        <p:pic>
          <p:nvPicPr>
            <p:cNvPr id="113" name="Google Shape;113;p2"/>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114" name="Google Shape;114;p2"/>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115" name="Google Shape;115;p2"/>
            <p:cNvGrpSpPr/>
            <p:nvPr/>
          </p:nvGrpSpPr>
          <p:grpSpPr>
            <a:xfrm>
              <a:off x="5559900" y="3942850"/>
              <a:ext cx="3584100" cy="998900"/>
              <a:chOff x="5827475" y="4141275"/>
              <a:chExt cx="3584100" cy="998900"/>
            </a:xfrm>
          </p:grpSpPr>
          <p:sp>
            <p:nvSpPr>
              <p:cNvPr id="116" name="Google Shape;116;p2"/>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117" name="Google Shape;117;p2"/>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3" name="Shape 263"/>
        <p:cNvGrpSpPr/>
        <p:nvPr/>
      </p:nvGrpSpPr>
      <p:grpSpPr>
        <a:xfrm>
          <a:off x="0" y="0"/>
          <a:ext cx="0" cy="0"/>
          <a:chOff x="0" y="0"/>
          <a:chExt cx="0" cy="0"/>
        </a:xfrm>
      </p:grpSpPr>
      <p:sp>
        <p:nvSpPr>
          <p:cNvPr id="264" name="Google Shape;264;g257ab81cfa6_0_70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Lesson Slide 5 - Sketching Concepts</a:t>
            </a:r>
            <a:endParaRPr/>
          </a:p>
        </p:txBody>
      </p:sp>
      <p:sp>
        <p:nvSpPr>
          <p:cNvPr id="265" name="Google Shape;265;g257ab81cfa6_0_704"/>
          <p:cNvSpPr txBox="1"/>
          <p:nvPr>
            <p:ph idx="1" type="body"/>
          </p:nvPr>
        </p:nvSpPr>
        <p:spPr>
          <a:xfrm>
            <a:off x="311700" y="1152475"/>
            <a:ext cx="6024900" cy="3416400"/>
          </a:xfrm>
          <a:prstGeom prst="rect">
            <a:avLst/>
          </a:prstGeom>
          <a:noFill/>
          <a:ln>
            <a:noFill/>
          </a:ln>
        </p:spPr>
        <p:txBody>
          <a:bodyPr anchorCtr="0" anchor="t" bIns="91425" lIns="91425" spcFirstLastPara="1" rIns="91425" wrap="square" tIns="91425">
            <a:normAutofit/>
          </a:bodyPr>
          <a:lstStyle/>
          <a:p>
            <a:pPr indent="-304800" lvl="1" marL="914400" rtl="0" algn="l">
              <a:lnSpc>
                <a:spcPct val="115000"/>
              </a:lnSpc>
              <a:spcBef>
                <a:spcPts val="0"/>
              </a:spcBef>
              <a:spcAft>
                <a:spcPts val="0"/>
              </a:spcAft>
              <a:buSzPts val="1200"/>
              <a:buChar char="○"/>
            </a:pPr>
            <a:r>
              <a:rPr lang="en" sz="1200" u="sng">
                <a:solidFill>
                  <a:schemeClr val="accent5"/>
                </a:solidFill>
                <a:hlinkClick r:id="rId4">
                  <a:extLst>
                    <a:ext uri="{A12FA001-AC4F-418D-AE19-62706E023703}">
                      <ahyp:hlinkClr val="tx"/>
                    </a:ext>
                  </a:extLst>
                </a:hlinkClick>
              </a:rPr>
              <a:t>Lesson Plan</a:t>
            </a:r>
            <a:r>
              <a:rPr b="1" lang="en" sz="1200">
                <a:solidFill>
                  <a:schemeClr val="dk1"/>
                </a:solidFill>
              </a:rPr>
              <a:t> </a:t>
            </a:r>
            <a:r>
              <a:rPr lang="en" sz="1200">
                <a:solidFill>
                  <a:schemeClr val="dk1"/>
                </a:solidFill>
              </a:rPr>
              <a:t>on how to sketch, techniques needed and how to start</a:t>
            </a:r>
            <a:endParaRPr/>
          </a:p>
          <a:p>
            <a:pPr indent="-304800" lvl="1" marL="914400" rtl="0" algn="l">
              <a:lnSpc>
                <a:spcPct val="115000"/>
              </a:lnSpc>
              <a:spcBef>
                <a:spcPts val="0"/>
              </a:spcBef>
              <a:spcAft>
                <a:spcPts val="0"/>
              </a:spcAft>
              <a:buSzPts val="1200"/>
              <a:buChar char="○"/>
            </a:pPr>
            <a:r>
              <a:rPr lang="en" sz="1200" u="sng">
                <a:solidFill>
                  <a:schemeClr val="hlink"/>
                </a:solidFill>
                <a:hlinkClick r:id="rId5"/>
              </a:rPr>
              <a:t>Sketch concept task and videos </a:t>
            </a:r>
            <a:endParaRPr sz="1200">
              <a:solidFill>
                <a:schemeClr val="dk1"/>
              </a:solidFill>
            </a:endParaRPr>
          </a:p>
          <a:p>
            <a:pPr indent="-304800" lvl="1" marL="914400" rtl="0" algn="l">
              <a:lnSpc>
                <a:spcPct val="115000"/>
              </a:lnSpc>
              <a:spcBef>
                <a:spcPts val="0"/>
              </a:spcBef>
              <a:spcAft>
                <a:spcPts val="0"/>
              </a:spcAft>
              <a:buSzPts val="1200"/>
              <a:buChar char="○"/>
            </a:pPr>
            <a:r>
              <a:rPr lang="en" sz="1200" u="sng">
                <a:solidFill>
                  <a:schemeClr val="hlink"/>
                </a:solidFill>
                <a:hlinkClick r:id="rId6"/>
              </a:rPr>
              <a:t>Worksheet </a:t>
            </a:r>
            <a:r>
              <a:rPr lang="en" sz="1200">
                <a:solidFill>
                  <a:schemeClr val="dk1"/>
                </a:solidFill>
              </a:rPr>
              <a:t>for body naming body parts of a car.</a:t>
            </a:r>
            <a:endParaRPr sz="1200">
              <a:solidFill>
                <a:schemeClr val="dk1"/>
              </a:solidFill>
            </a:endParaRPr>
          </a:p>
          <a:p>
            <a:pPr indent="0" lvl="0" marL="0" rtl="0" algn="l">
              <a:lnSpc>
                <a:spcPct val="115000"/>
              </a:lnSpc>
              <a:spcBef>
                <a:spcPts val="1200"/>
              </a:spcBef>
              <a:spcAft>
                <a:spcPts val="0"/>
              </a:spcAft>
              <a:buSzPts val="1800"/>
              <a:buNone/>
            </a:pPr>
            <a:r>
              <a:t/>
            </a:r>
            <a:endParaRPr sz="1500">
              <a:solidFill>
                <a:schemeClr val="dk1"/>
              </a:solidFill>
            </a:endParaRPr>
          </a:p>
          <a:p>
            <a:pPr indent="0" lvl="0" marL="0" rtl="0" algn="l">
              <a:lnSpc>
                <a:spcPct val="115000"/>
              </a:lnSpc>
              <a:spcBef>
                <a:spcPts val="1200"/>
              </a:spcBef>
              <a:spcAft>
                <a:spcPts val="1200"/>
              </a:spcAft>
              <a:buSzPts val="1800"/>
              <a:buNone/>
            </a:pPr>
            <a:r>
              <a:t/>
            </a:r>
            <a:endParaRPr sz="1500">
              <a:solidFill>
                <a:schemeClr val="dk1"/>
              </a:solidFill>
            </a:endParaRPr>
          </a:p>
        </p:txBody>
      </p:sp>
      <p:pic>
        <p:nvPicPr>
          <p:cNvPr descr="Example of a taxi sketch" id="266" name="Google Shape;266;g257ab81cfa6_0_704" title="Sketch Example"/>
          <p:cNvPicPr preferRelativeResize="0"/>
          <p:nvPr/>
        </p:nvPicPr>
        <p:blipFill rotWithShape="1">
          <a:blip r:embed="rId7">
            <a:alphaModFix/>
          </a:blip>
          <a:srcRect b="0" l="0" r="0" t="0"/>
          <a:stretch/>
        </p:blipFill>
        <p:spPr>
          <a:xfrm>
            <a:off x="572225" y="2353568"/>
            <a:ext cx="2281999" cy="1776149"/>
          </a:xfrm>
          <a:prstGeom prst="rect">
            <a:avLst/>
          </a:prstGeom>
          <a:noFill/>
          <a:ln>
            <a:noFill/>
          </a:ln>
        </p:spPr>
      </p:pic>
      <p:pic>
        <p:nvPicPr>
          <p:cNvPr descr="Example of a sketch from the video in the lesson" id="267" name="Google Shape;267;g257ab81cfa6_0_704" title="Example of a Sketch"/>
          <p:cNvPicPr preferRelativeResize="0"/>
          <p:nvPr/>
        </p:nvPicPr>
        <p:blipFill rotWithShape="1">
          <a:blip r:embed="rId8">
            <a:alphaModFix/>
          </a:blip>
          <a:srcRect b="0" l="6606" r="12930" t="6340"/>
          <a:stretch/>
        </p:blipFill>
        <p:spPr>
          <a:xfrm>
            <a:off x="3037825" y="2353563"/>
            <a:ext cx="2619425" cy="1866325"/>
          </a:xfrm>
          <a:prstGeom prst="rect">
            <a:avLst/>
          </a:prstGeom>
          <a:noFill/>
          <a:ln>
            <a:noFill/>
          </a:ln>
        </p:spPr>
      </p:pic>
      <p:pic>
        <p:nvPicPr>
          <p:cNvPr id="268" name="Google Shape;268;g257ab81cfa6_0_704">
            <a:hlinkClick r:id="rId9"/>
          </p:cNvPr>
          <p:cNvPicPr preferRelativeResize="0"/>
          <p:nvPr/>
        </p:nvPicPr>
        <p:blipFill rotWithShape="1">
          <a:blip r:embed="rId10">
            <a:alphaModFix/>
          </a:blip>
          <a:srcRect b="0" l="0" r="0" t="0"/>
          <a:stretch/>
        </p:blipFill>
        <p:spPr>
          <a:xfrm>
            <a:off x="6182680" y="1645350"/>
            <a:ext cx="2040625" cy="2630550"/>
          </a:xfrm>
          <a:prstGeom prst="rect">
            <a:avLst/>
          </a:prstGeom>
          <a:noFill/>
          <a:ln>
            <a:noFill/>
          </a:ln>
        </p:spPr>
      </p:pic>
      <p:sp>
        <p:nvSpPr>
          <p:cNvPr id="269" name="Google Shape;269;g257ab81cfa6_0_704"/>
          <p:cNvSpPr txBox="1"/>
          <p:nvPr/>
        </p:nvSpPr>
        <p:spPr>
          <a:xfrm>
            <a:off x="6499800" y="1369350"/>
            <a:ext cx="1887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Lesson Plan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3" name="Shape 273"/>
        <p:cNvGrpSpPr/>
        <p:nvPr/>
      </p:nvGrpSpPr>
      <p:grpSpPr>
        <a:xfrm>
          <a:off x="0" y="0"/>
          <a:ext cx="0" cy="0"/>
          <a:chOff x="0" y="0"/>
          <a:chExt cx="0" cy="0"/>
        </a:xfrm>
      </p:grpSpPr>
      <p:sp>
        <p:nvSpPr>
          <p:cNvPr id="274" name="Google Shape;274;g257ab81cfa6_0_7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Rating System Slide 6 - Choosing a design</a:t>
            </a:r>
            <a:endParaRPr/>
          </a:p>
        </p:txBody>
      </p:sp>
      <p:sp>
        <p:nvSpPr>
          <p:cNvPr id="275" name="Google Shape;275;g257ab81cfa6_0_752"/>
          <p:cNvSpPr txBox="1"/>
          <p:nvPr>
            <p:ph idx="1" type="body"/>
          </p:nvPr>
        </p:nvSpPr>
        <p:spPr>
          <a:xfrm>
            <a:off x="311700" y="1152475"/>
            <a:ext cx="6024900" cy="34164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800"/>
              <a:buNone/>
            </a:pPr>
            <a:r>
              <a:rPr lang="en" sz="1800">
                <a:solidFill>
                  <a:schemeClr val="dk1"/>
                </a:solidFill>
              </a:rPr>
              <a:t>Optional step</a:t>
            </a:r>
            <a:endParaRPr sz="1800">
              <a:solidFill>
                <a:schemeClr val="dk1"/>
              </a:solidFill>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rPr>
              <a:t>Students can go through a choosing process using the “</a:t>
            </a:r>
            <a:r>
              <a:rPr lang="en" sz="1800" u="sng">
                <a:solidFill>
                  <a:schemeClr val="hlink"/>
                </a:solidFill>
                <a:hlinkClick r:id="rId4"/>
              </a:rPr>
              <a:t>Rating System for choosing a design</a:t>
            </a:r>
            <a:r>
              <a:rPr lang="en" sz="1800">
                <a:solidFill>
                  <a:schemeClr val="dk1"/>
                </a:solidFill>
              </a:rPr>
              <a:t>”</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rPr>
              <a:t>This step can be added if they have enough different designs to choose from. </a:t>
            </a:r>
            <a:endParaRPr sz="1800">
              <a:solidFill>
                <a:schemeClr val="dk1"/>
              </a:solidFill>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rPr>
              <a:t>It could be applied to different steps in the design process such as cabin layout or exterior style, or just over all design.</a:t>
            </a:r>
            <a:endParaRPr sz="1800">
              <a:solidFill>
                <a:schemeClr val="dk1"/>
              </a:solidFill>
            </a:endParaRPr>
          </a:p>
          <a:p>
            <a:pPr indent="0" lvl="0" marL="914400" rtl="0" algn="l">
              <a:lnSpc>
                <a:spcPct val="115000"/>
              </a:lnSpc>
              <a:spcBef>
                <a:spcPts val="1200"/>
              </a:spcBef>
              <a:spcAft>
                <a:spcPts val="0"/>
              </a:spcAft>
              <a:buSzPts val="1800"/>
              <a:buNone/>
            </a:pPr>
            <a:r>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g257ab81cfa6_0_80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Activity Slide 7 - Create a Base Structure</a:t>
            </a:r>
            <a:endParaRPr/>
          </a:p>
        </p:txBody>
      </p:sp>
      <p:sp>
        <p:nvSpPr>
          <p:cNvPr id="281" name="Google Shape;281;g257ab81cfa6_0_800"/>
          <p:cNvSpPr txBox="1"/>
          <p:nvPr>
            <p:ph idx="1" type="body"/>
          </p:nvPr>
        </p:nvSpPr>
        <p:spPr>
          <a:xfrm>
            <a:off x="218750" y="1050900"/>
            <a:ext cx="6024900" cy="3416400"/>
          </a:xfrm>
          <a:prstGeom prst="rect">
            <a:avLst/>
          </a:prstGeom>
          <a:noFill/>
          <a:ln>
            <a:noFill/>
          </a:ln>
        </p:spPr>
        <p:txBody>
          <a:bodyPr anchorCtr="0" anchor="t" bIns="91425" lIns="91425" spcFirstLastPara="1" rIns="91425" wrap="square" tIns="91425">
            <a:normAutofit fontScale="77500" lnSpcReduction="20000"/>
          </a:bodyPr>
          <a:lstStyle/>
          <a:p>
            <a:pPr indent="-317182" lvl="0" marL="457200" rtl="0" algn="l">
              <a:lnSpc>
                <a:spcPct val="115000"/>
              </a:lnSpc>
              <a:spcBef>
                <a:spcPts val="0"/>
              </a:spcBef>
              <a:spcAft>
                <a:spcPts val="0"/>
              </a:spcAft>
              <a:buClr>
                <a:schemeClr val="dk1"/>
              </a:buClr>
              <a:buSzPct val="100000"/>
              <a:buChar char="●"/>
            </a:pPr>
            <a:r>
              <a:rPr lang="en">
                <a:solidFill>
                  <a:schemeClr val="dk1"/>
                </a:solidFill>
              </a:rPr>
              <a:t>Based on prior 3D CAD knowledge, have the students create a 3D model of their sketch. Focus on proportions, adding as much detail as possible. Remind students details can be added after using Clay, compound curves, colour etc. </a:t>
            </a:r>
            <a:endParaRPr>
              <a:solidFill>
                <a:schemeClr val="dk1"/>
              </a:solidFill>
            </a:endParaRPr>
          </a:p>
          <a:p>
            <a:pPr indent="-317182" lvl="0" marL="457200" rtl="0" algn="l">
              <a:lnSpc>
                <a:spcPct val="115000"/>
              </a:lnSpc>
              <a:spcBef>
                <a:spcPts val="0"/>
              </a:spcBef>
              <a:spcAft>
                <a:spcPts val="0"/>
              </a:spcAft>
              <a:buClr>
                <a:schemeClr val="dk1"/>
              </a:buClr>
              <a:buSzPct val="100000"/>
              <a:buChar char="●"/>
            </a:pPr>
            <a:r>
              <a:rPr lang="en">
                <a:solidFill>
                  <a:schemeClr val="dk1"/>
                </a:solidFill>
              </a:rPr>
              <a:t>Optional 3D add-ons, wheels, lights, windows, doors can be added if time permits.</a:t>
            </a:r>
            <a:endParaRPr>
              <a:solidFill>
                <a:schemeClr val="dk1"/>
              </a:solidFill>
            </a:endParaRPr>
          </a:p>
          <a:p>
            <a:pPr indent="-317182" lvl="0" marL="457200" rtl="0" algn="l">
              <a:lnSpc>
                <a:spcPct val="115000"/>
              </a:lnSpc>
              <a:spcBef>
                <a:spcPts val="0"/>
              </a:spcBef>
              <a:spcAft>
                <a:spcPts val="0"/>
              </a:spcAft>
              <a:buClr>
                <a:schemeClr val="dk1"/>
              </a:buClr>
              <a:buSzPct val="100000"/>
              <a:buChar char="●"/>
            </a:pPr>
            <a:r>
              <a:rPr lang="en">
                <a:solidFill>
                  <a:schemeClr val="dk1"/>
                </a:solidFill>
              </a:rPr>
              <a:t>Optional, if a 3D printer is not available, the design part of the project can end here and the design can be communicated through a presentation or a presentation board. </a:t>
            </a:r>
            <a:endParaRPr>
              <a:solidFill>
                <a:schemeClr val="dk1"/>
              </a:solidFill>
            </a:endParaRPr>
          </a:p>
          <a:p>
            <a:pPr indent="-317182" lvl="0" marL="457200" rtl="0" algn="l">
              <a:lnSpc>
                <a:spcPct val="115000"/>
              </a:lnSpc>
              <a:spcBef>
                <a:spcPts val="0"/>
              </a:spcBef>
              <a:spcAft>
                <a:spcPts val="0"/>
              </a:spcAft>
              <a:buClr>
                <a:schemeClr val="dk1"/>
              </a:buClr>
              <a:buSzPct val="100000"/>
              <a:buChar char="●"/>
            </a:pPr>
            <a:r>
              <a:rPr lang="en">
                <a:solidFill>
                  <a:schemeClr val="dk1"/>
                </a:solidFill>
              </a:rPr>
              <a:t>Optional, If CAD software is not available, base structure can be made out of wood, foam core, HD styrofoam, note different safety concerns and lessons around using power tools will need to be reviewed.</a:t>
            </a:r>
            <a:endParaRPr>
              <a:solidFill>
                <a:schemeClr val="dk1"/>
              </a:solidFill>
            </a:endParaRPr>
          </a:p>
          <a:p>
            <a:pPr indent="0" lvl="0" marL="457200" rtl="0" algn="l">
              <a:lnSpc>
                <a:spcPct val="115000"/>
              </a:lnSpc>
              <a:spcBef>
                <a:spcPts val="1200"/>
              </a:spcBef>
              <a:spcAft>
                <a:spcPts val="1200"/>
              </a:spcAft>
              <a:buSzPct val="129032"/>
              <a:buNone/>
            </a:pPr>
            <a:r>
              <a:t/>
            </a:r>
            <a:endParaRPr>
              <a:solidFill>
                <a:schemeClr val="dk1"/>
              </a:solidFill>
            </a:endParaRPr>
          </a:p>
        </p:txBody>
      </p:sp>
      <p:pic>
        <p:nvPicPr>
          <p:cNvPr descr="3D CAD Model of taxi" id="282" name="Google Shape;282;g257ab81cfa6_0_800" title="3D CAD Model"/>
          <p:cNvPicPr preferRelativeResize="0"/>
          <p:nvPr/>
        </p:nvPicPr>
        <p:blipFill rotWithShape="1">
          <a:blip r:embed="rId4">
            <a:alphaModFix/>
          </a:blip>
          <a:srcRect b="0" l="-3619" r="32226" t="0"/>
          <a:stretch/>
        </p:blipFill>
        <p:spPr>
          <a:xfrm>
            <a:off x="5946375" y="589450"/>
            <a:ext cx="2547173" cy="1741124"/>
          </a:xfrm>
          <a:prstGeom prst="rect">
            <a:avLst/>
          </a:prstGeom>
          <a:noFill/>
          <a:ln>
            <a:noFill/>
          </a:ln>
        </p:spPr>
      </p:pic>
      <p:pic>
        <p:nvPicPr>
          <p:cNvPr descr="ABS printed model" id="283" name="Google Shape;283;g257ab81cfa6_0_800" title="3D Printed Model"/>
          <p:cNvPicPr preferRelativeResize="0"/>
          <p:nvPr/>
        </p:nvPicPr>
        <p:blipFill rotWithShape="1">
          <a:blip r:embed="rId5">
            <a:alphaModFix/>
          </a:blip>
          <a:srcRect b="0" l="0" r="0" t="0"/>
          <a:stretch/>
        </p:blipFill>
        <p:spPr>
          <a:xfrm>
            <a:off x="6553100" y="2527849"/>
            <a:ext cx="1731585" cy="1623922"/>
          </a:xfrm>
          <a:prstGeom prst="rect">
            <a:avLst/>
          </a:prstGeom>
          <a:noFill/>
          <a:ln>
            <a:noFill/>
          </a:ln>
        </p:spPr>
      </p:pic>
      <p:sp>
        <p:nvSpPr>
          <p:cNvPr id="284" name="Google Shape;284;g257ab81cfa6_0_800"/>
          <p:cNvSpPr txBox="1"/>
          <p:nvPr/>
        </p:nvSpPr>
        <p:spPr>
          <a:xfrm>
            <a:off x="6760288" y="410425"/>
            <a:ext cx="1581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CAD Model</a:t>
            </a:r>
            <a:endParaRPr b="0" i="0" sz="1400" u="none" cap="none" strike="noStrike">
              <a:solidFill>
                <a:srgbClr val="000000"/>
              </a:solidFill>
              <a:latin typeface="Arial"/>
              <a:ea typeface="Arial"/>
              <a:cs typeface="Arial"/>
              <a:sym typeface="Arial"/>
            </a:endParaRPr>
          </a:p>
        </p:txBody>
      </p:sp>
      <p:sp>
        <p:nvSpPr>
          <p:cNvPr id="285" name="Google Shape;285;g257ab81cfa6_0_800"/>
          <p:cNvSpPr txBox="1"/>
          <p:nvPr/>
        </p:nvSpPr>
        <p:spPr>
          <a:xfrm>
            <a:off x="6608938" y="2216500"/>
            <a:ext cx="1884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3D Printed Model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9" name="Shape 289"/>
        <p:cNvGrpSpPr/>
        <p:nvPr/>
      </p:nvGrpSpPr>
      <p:grpSpPr>
        <a:xfrm>
          <a:off x="0" y="0"/>
          <a:ext cx="0" cy="0"/>
          <a:chOff x="0" y="0"/>
          <a:chExt cx="0" cy="0"/>
        </a:xfrm>
      </p:grpSpPr>
      <p:sp>
        <p:nvSpPr>
          <p:cNvPr id="290" name="Google Shape;290;g257ab81cfa6_0_8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Activity Slide 8 - Finish Model using Clay &amp; Paint</a:t>
            </a:r>
            <a:endParaRPr/>
          </a:p>
        </p:txBody>
      </p:sp>
      <p:sp>
        <p:nvSpPr>
          <p:cNvPr id="291" name="Google Shape;291;g257ab81cfa6_0_848"/>
          <p:cNvSpPr txBox="1"/>
          <p:nvPr>
            <p:ph idx="1" type="body"/>
          </p:nvPr>
        </p:nvSpPr>
        <p:spPr>
          <a:xfrm>
            <a:off x="218750" y="1050900"/>
            <a:ext cx="6024900" cy="3416400"/>
          </a:xfrm>
          <a:prstGeom prst="rect">
            <a:avLst/>
          </a:prstGeom>
          <a:noFill/>
          <a:ln>
            <a:noFill/>
          </a:ln>
        </p:spPr>
        <p:txBody>
          <a:bodyPr anchorCtr="0" anchor="t" bIns="91425" lIns="91425" spcFirstLastPara="1" rIns="91425" wrap="square" tIns="91425">
            <a:normAutofit fontScale="77500" lnSpcReduction="20000"/>
          </a:bodyPr>
          <a:lstStyle/>
          <a:p>
            <a:pPr indent="-317182" lvl="0" marL="457200" rtl="0" algn="l">
              <a:lnSpc>
                <a:spcPct val="115000"/>
              </a:lnSpc>
              <a:spcBef>
                <a:spcPts val="0"/>
              </a:spcBef>
              <a:spcAft>
                <a:spcPts val="0"/>
              </a:spcAft>
              <a:buClr>
                <a:schemeClr val="dk1"/>
              </a:buClr>
              <a:buSzPct val="100000"/>
              <a:buChar char="●"/>
            </a:pPr>
            <a:r>
              <a:rPr lang="en">
                <a:solidFill>
                  <a:schemeClr val="dk1"/>
                </a:solidFill>
              </a:rPr>
              <a:t>Based on prior 3D CAD knowledge, have the students create a 3D model of their sketch. Focus on proportions, adding as much detail as possible. Remind students details can be added after using Clay, compound curves, colour etc. </a:t>
            </a:r>
            <a:endParaRPr>
              <a:solidFill>
                <a:schemeClr val="dk1"/>
              </a:solidFill>
            </a:endParaRPr>
          </a:p>
          <a:p>
            <a:pPr indent="-317182" lvl="0" marL="457200" rtl="0" algn="l">
              <a:lnSpc>
                <a:spcPct val="115000"/>
              </a:lnSpc>
              <a:spcBef>
                <a:spcPts val="0"/>
              </a:spcBef>
              <a:spcAft>
                <a:spcPts val="0"/>
              </a:spcAft>
              <a:buClr>
                <a:schemeClr val="dk1"/>
              </a:buClr>
              <a:buSzPct val="100000"/>
              <a:buChar char="●"/>
            </a:pPr>
            <a:r>
              <a:rPr lang="en">
                <a:solidFill>
                  <a:schemeClr val="dk1"/>
                </a:solidFill>
              </a:rPr>
              <a:t>Optional 3D add-ons, wheels, lights, windows, doors can be added if time permits.</a:t>
            </a:r>
            <a:endParaRPr>
              <a:solidFill>
                <a:schemeClr val="dk1"/>
              </a:solidFill>
            </a:endParaRPr>
          </a:p>
          <a:p>
            <a:pPr indent="-317182" lvl="0" marL="457200" rtl="0" algn="l">
              <a:lnSpc>
                <a:spcPct val="115000"/>
              </a:lnSpc>
              <a:spcBef>
                <a:spcPts val="0"/>
              </a:spcBef>
              <a:spcAft>
                <a:spcPts val="0"/>
              </a:spcAft>
              <a:buClr>
                <a:schemeClr val="dk1"/>
              </a:buClr>
              <a:buSzPct val="100000"/>
              <a:buChar char="●"/>
            </a:pPr>
            <a:r>
              <a:rPr lang="en">
                <a:solidFill>
                  <a:schemeClr val="dk1"/>
                </a:solidFill>
              </a:rPr>
              <a:t>Optional, if a 3D printer is not available, the design part of the project can end here and the design can be communicated through a presentation or a presentation board. </a:t>
            </a:r>
            <a:endParaRPr>
              <a:solidFill>
                <a:schemeClr val="dk1"/>
              </a:solidFill>
            </a:endParaRPr>
          </a:p>
          <a:p>
            <a:pPr indent="-317182" lvl="0" marL="457200" rtl="0" algn="l">
              <a:lnSpc>
                <a:spcPct val="115000"/>
              </a:lnSpc>
              <a:spcBef>
                <a:spcPts val="0"/>
              </a:spcBef>
              <a:spcAft>
                <a:spcPts val="0"/>
              </a:spcAft>
              <a:buClr>
                <a:schemeClr val="dk1"/>
              </a:buClr>
              <a:buSzPct val="100000"/>
              <a:buChar char="●"/>
            </a:pPr>
            <a:r>
              <a:rPr lang="en">
                <a:solidFill>
                  <a:schemeClr val="dk1"/>
                </a:solidFill>
              </a:rPr>
              <a:t>Optional, If CAD software is not available, base structure can be made out of wood, foam core, HD styrofoam, note different safety concerns and lessons around using power tools will need to be reviewed.</a:t>
            </a:r>
            <a:endParaRPr>
              <a:solidFill>
                <a:schemeClr val="dk1"/>
              </a:solidFill>
            </a:endParaRPr>
          </a:p>
          <a:p>
            <a:pPr indent="0" lvl="0" marL="457200" rtl="0" algn="l">
              <a:lnSpc>
                <a:spcPct val="115000"/>
              </a:lnSpc>
              <a:spcBef>
                <a:spcPts val="1200"/>
              </a:spcBef>
              <a:spcAft>
                <a:spcPts val="1200"/>
              </a:spcAft>
              <a:buSzPct val="129032"/>
              <a:buNone/>
            </a:pPr>
            <a:r>
              <a:t/>
            </a:r>
            <a:endParaRPr>
              <a:solidFill>
                <a:schemeClr val="dk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5" name="Shape 295"/>
        <p:cNvGrpSpPr/>
        <p:nvPr/>
      </p:nvGrpSpPr>
      <p:grpSpPr>
        <a:xfrm>
          <a:off x="0" y="0"/>
          <a:ext cx="0" cy="0"/>
          <a:chOff x="0" y="0"/>
          <a:chExt cx="0" cy="0"/>
        </a:xfrm>
      </p:grpSpPr>
      <p:sp>
        <p:nvSpPr>
          <p:cNvPr id="296" name="Google Shape;296;g257ab81cfa6_0_89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Activity Slide 9 - Optional Next Step</a:t>
            </a:r>
            <a:endParaRPr/>
          </a:p>
        </p:txBody>
      </p:sp>
      <p:sp>
        <p:nvSpPr>
          <p:cNvPr id="297" name="Google Shape;297;g257ab81cfa6_0_896"/>
          <p:cNvSpPr txBox="1"/>
          <p:nvPr>
            <p:ph idx="1" type="body"/>
          </p:nvPr>
        </p:nvSpPr>
        <p:spPr>
          <a:xfrm>
            <a:off x="218750" y="1050900"/>
            <a:ext cx="6024900" cy="34164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Char char="●"/>
            </a:pPr>
            <a:r>
              <a:rPr lang="en">
                <a:solidFill>
                  <a:schemeClr val="dk1"/>
                </a:solidFill>
              </a:rPr>
              <a:t>Create a one page advertisement showing off the different features and design elements of the model.</a:t>
            </a:r>
            <a:endParaRPr>
              <a:solidFill>
                <a:schemeClr val="dk1"/>
              </a:solidFill>
            </a:endParaRPr>
          </a:p>
          <a:p>
            <a:pPr indent="-342900" lvl="0" marL="457200" rtl="0" algn="l">
              <a:lnSpc>
                <a:spcPct val="115000"/>
              </a:lnSpc>
              <a:spcBef>
                <a:spcPts val="0"/>
              </a:spcBef>
              <a:spcAft>
                <a:spcPts val="0"/>
              </a:spcAft>
              <a:buClr>
                <a:schemeClr val="dk1"/>
              </a:buClr>
              <a:buSzPts val="1800"/>
              <a:buChar char="●"/>
            </a:pPr>
            <a:r>
              <a:rPr lang="en">
                <a:solidFill>
                  <a:schemeClr val="dk1"/>
                </a:solidFill>
              </a:rPr>
              <a:t>Computers would be needed. </a:t>
            </a:r>
            <a:r>
              <a:rPr lang="en" u="sng">
                <a:solidFill>
                  <a:schemeClr val="hlink"/>
                </a:solidFill>
                <a:hlinkClick r:id="rId4"/>
              </a:rPr>
              <a:t>Canva</a:t>
            </a:r>
            <a:r>
              <a:rPr lang="en">
                <a:solidFill>
                  <a:schemeClr val="dk1"/>
                </a:solidFill>
              </a:rPr>
              <a:t> is a suggested as its a free online program.  </a:t>
            </a:r>
            <a:endParaRPr>
              <a:solidFill>
                <a:schemeClr val="dk1"/>
              </a:solidFill>
            </a:endParaRPr>
          </a:p>
          <a:p>
            <a:pPr indent="0" lvl="0" marL="457200" rtl="0" algn="l">
              <a:lnSpc>
                <a:spcPct val="115000"/>
              </a:lnSpc>
              <a:spcBef>
                <a:spcPts val="1200"/>
              </a:spcBef>
              <a:spcAft>
                <a:spcPts val="1200"/>
              </a:spcAft>
              <a:buSzPts val="1800"/>
              <a:buNone/>
            </a:pPr>
            <a:r>
              <a:t/>
            </a:r>
            <a:endParaRPr>
              <a:solidFill>
                <a:schemeClr val="dk1"/>
              </a:solidFill>
            </a:endParaRPr>
          </a:p>
        </p:txBody>
      </p:sp>
      <p:pic>
        <p:nvPicPr>
          <p:cNvPr descr="Example of a one page ad" id="298" name="Google Shape;298;g257ab81cfa6_0_896" title="Ad Example"/>
          <p:cNvPicPr preferRelativeResize="0"/>
          <p:nvPr/>
        </p:nvPicPr>
        <p:blipFill rotWithShape="1">
          <a:blip r:embed="rId5">
            <a:alphaModFix/>
          </a:blip>
          <a:srcRect b="0" l="0" r="0" t="0"/>
          <a:stretch/>
        </p:blipFill>
        <p:spPr>
          <a:xfrm>
            <a:off x="6243650" y="917725"/>
            <a:ext cx="2454839" cy="317794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lang="en"/>
              <a:t>Section 3: </a:t>
            </a:r>
            <a:br>
              <a:rPr lang="en"/>
            </a:br>
            <a:r>
              <a:rPr lang="en"/>
              <a:t>Project Instructions</a:t>
            </a:r>
            <a:endParaRPr/>
          </a:p>
        </p:txBody>
      </p:sp>
      <p:grpSp>
        <p:nvGrpSpPr>
          <p:cNvPr id="304" name="Google Shape;304;p17"/>
          <p:cNvGrpSpPr/>
          <p:nvPr/>
        </p:nvGrpSpPr>
        <p:grpSpPr>
          <a:xfrm>
            <a:off x="311695" y="-8"/>
            <a:ext cx="8832305" cy="4941758"/>
            <a:chOff x="311695" y="-8"/>
            <a:chExt cx="8832305" cy="4941758"/>
          </a:xfrm>
        </p:grpSpPr>
        <p:pic>
          <p:nvPicPr>
            <p:cNvPr id="305" name="Google Shape;305;p17"/>
            <p:cNvPicPr preferRelativeResize="0"/>
            <p:nvPr/>
          </p:nvPicPr>
          <p:blipFill rotWithShape="1">
            <a:blip r:embed="rId3">
              <a:alphaModFix/>
            </a:blip>
            <a:srcRect b="0" l="0" r="0" t="0"/>
            <a:stretch/>
          </p:blipFill>
          <p:spPr>
            <a:xfrm>
              <a:off x="311695" y="-8"/>
              <a:ext cx="3447280" cy="1039575"/>
            </a:xfrm>
            <a:prstGeom prst="rect">
              <a:avLst/>
            </a:prstGeom>
            <a:noFill/>
            <a:ln>
              <a:noFill/>
            </a:ln>
          </p:spPr>
        </p:pic>
        <p:pic>
          <p:nvPicPr>
            <p:cNvPr id="306" name="Google Shape;306;p17"/>
            <p:cNvPicPr preferRelativeResize="0"/>
            <p:nvPr/>
          </p:nvPicPr>
          <p:blipFill rotWithShape="1">
            <a:blip r:embed="rId4">
              <a:alphaModFix/>
            </a:blip>
            <a:srcRect b="0" l="0" r="0" t="0"/>
            <a:stretch/>
          </p:blipFill>
          <p:spPr>
            <a:xfrm>
              <a:off x="421149" y="3626725"/>
              <a:ext cx="2178949" cy="1315024"/>
            </a:xfrm>
            <a:prstGeom prst="rect">
              <a:avLst/>
            </a:prstGeom>
            <a:noFill/>
            <a:ln>
              <a:noFill/>
            </a:ln>
          </p:spPr>
        </p:pic>
        <p:grpSp>
          <p:nvGrpSpPr>
            <p:cNvPr id="307" name="Google Shape;307;p17"/>
            <p:cNvGrpSpPr/>
            <p:nvPr/>
          </p:nvGrpSpPr>
          <p:grpSpPr>
            <a:xfrm>
              <a:off x="5559900" y="3942850"/>
              <a:ext cx="3584100" cy="998900"/>
              <a:chOff x="5827475" y="4141275"/>
              <a:chExt cx="3584100" cy="998900"/>
            </a:xfrm>
          </p:grpSpPr>
          <p:sp>
            <p:nvSpPr>
              <p:cNvPr id="308" name="Google Shape;308;p17"/>
              <p:cNvSpPr txBox="1"/>
              <p:nvPr/>
            </p:nvSpPr>
            <p:spPr>
              <a:xfrm>
                <a:off x="5827475" y="4739975"/>
                <a:ext cx="3584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Montserrat"/>
                    <a:ea typeface="Montserrat"/>
                    <a:cs typeface="Montserrat"/>
                    <a:sym typeface="Montserrat"/>
                  </a:rPr>
                  <a:t>Explore more at ovin-navigator.ca</a:t>
                </a:r>
                <a:endParaRPr b="1" i="0" sz="1400" u="none" cap="none" strike="noStrike">
                  <a:solidFill>
                    <a:srgbClr val="000000"/>
                  </a:solidFill>
                  <a:latin typeface="Montserrat"/>
                  <a:ea typeface="Montserrat"/>
                  <a:cs typeface="Montserrat"/>
                  <a:sym typeface="Montserrat"/>
                </a:endParaRPr>
              </a:p>
            </p:txBody>
          </p:sp>
          <p:pic>
            <p:nvPicPr>
              <p:cNvPr id="309" name="Google Shape;309;p17"/>
              <p:cNvPicPr preferRelativeResize="0"/>
              <p:nvPr/>
            </p:nvPicPr>
            <p:blipFill rotWithShape="1">
              <a:blip r:embed="rId5">
                <a:alphaModFix/>
              </a:blip>
              <a:srcRect b="0" l="0" r="0" t="0"/>
              <a:stretch/>
            </p:blipFill>
            <p:spPr>
              <a:xfrm>
                <a:off x="6105374" y="4141275"/>
                <a:ext cx="2858549" cy="598700"/>
              </a:xfrm>
              <a:prstGeom prst="rect">
                <a:avLst/>
              </a:prstGeom>
              <a:noFill/>
              <a:ln>
                <a:noFill/>
              </a:ln>
            </p:spPr>
          </p:pic>
        </p:gr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
        <p:nvSpPr>
          <p:cNvPr id="314" name="Google Shape;314;g257ab81cfa6_0_9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Project Introduction (and hook)</a:t>
            </a:r>
            <a:endParaRPr/>
          </a:p>
        </p:txBody>
      </p:sp>
      <p:sp>
        <p:nvSpPr>
          <p:cNvPr id="315" name="Google Shape;315;g257ab81cfa6_0_94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solidFill>
                  <a:schemeClr val="dk1"/>
                </a:solidFill>
              </a:rPr>
              <a:t>The future is changing faster than it ever has. Get ready to drive into the future of AI and autonomous vehicles. But wait is AI going to design the vehicles we use as well as drive them? Not this time, let's show off what we can do and put a personal human touch into the design of an autonomous driven taxi, something that shows off what is possible now or in the future.</a:t>
            </a:r>
            <a:endParaRPr>
              <a:solidFill>
                <a:schemeClr val="dk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9" name="Shape 319"/>
        <p:cNvGrpSpPr/>
        <p:nvPr/>
      </p:nvGrpSpPr>
      <p:grpSpPr>
        <a:xfrm>
          <a:off x="0" y="0"/>
          <a:ext cx="0" cy="0"/>
          <a:chOff x="0" y="0"/>
          <a:chExt cx="0" cy="0"/>
        </a:xfrm>
      </p:grpSpPr>
      <p:sp>
        <p:nvSpPr>
          <p:cNvPr id="320" name="Google Shape;320;g257ab81cfa6_0_99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 Instructions and Tasks</a:t>
            </a:r>
            <a:endParaRPr/>
          </a:p>
        </p:txBody>
      </p:sp>
      <p:sp>
        <p:nvSpPr>
          <p:cNvPr id="321" name="Google Shape;321;g257ab81cfa6_0_992"/>
          <p:cNvSpPr txBox="1"/>
          <p:nvPr>
            <p:ph idx="1" type="body"/>
          </p:nvPr>
        </p:nvSpPr>
        <p:spPr>
          <a:xfrm>
            <a:off x="311700" y="1152475"/>
            <a:ext cx="4849200" cy="14193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SzPts val="523"/>
              <a:buNone/>
            </a:pPr>
            <a:r>
              <a:rPr lang="en" sz="1771" u="sng">
                <a:solidFill>
                  <a:schemeClr val="hlink"/>
                </a:solidFill>
                <a:hlinkClick r:id="rId4"/>
              </a:rPr>
              <a:t>Step by Step instructions for the student with options</a:t>
            </a:r>
            <a:r>
              <a:rPr lang="en" sz="1771">
                <a:solidFill>
                  <a:schemeClr val="dk1"/>
                </a:solidFill>
              </a:rPr>
              <a:t>.</a:t>
            </a:r>
            <a:endParaRPr sz="1771">
              <a:solidFill>
                <a:schemeClr val="dk1"/>
              </a:solidFill>
            </a:endParaRPr>
          </a:p>
          <a:p>
            <a:pPr indent="0" lvl="0" marL="457200" rtl="0" algn="l">
              <a:lnSpc>
                <a:spcPct val="115000"/>
              </a:lnSpc>
              <a:spcBef>
                <a:spcPts val="0"/>
              </a:spcBef>
              <a:spcAft>
                <a:spcPts val="0"/>
              </a:spcAft>
              <a:buSzPts val="523"/>
              <a:buNone/>
            </a:pPr>
            <a:r>
              <a:t/>
            </a:r>
            <a:endParaRPr sz="570">
              <a:solidFill>
                <a:schemeClr val="dk1"/>
              </a:solidFill>
            </a:endParaRPr>
          </a:p>
        </p:txBody>
      </p:sp>
      <p:pic>
        <p:nvPicPr>
          <p:cNvPr id="322" name="Google Shape;322;g257ab81cfa6_0_992">
            <a:hlinkClick r:id="rId5"/>
          </p:cNvPr>
          <p:cNvPicPr preferRelativeResize="0"/>
          <p:nvPr/>
        </p:nvPicPr>
        <p:blipFill rotWithShape="1">
          <a:blip r:embed="rId6">
            <a:alphaModFix/>
          </a:blip>
          <a:srcRect b="0" l="0" r="0" t="0"/>
          <a:stretch/>
        </p:blipFill>
        <p:spPr>
          <a:xfrm>
            <a:off x="5598775" y="1430100"/>
            <a:ext cx="2263352" cy="2658001"/>
          </a:xfrm>
          <a:prstGeom prst="rect">
            <a:avLst/>
          </a:prstGeom>
          <a:noFill/>
          <a:ln>
            <a:noFill/>
          </a:ln>
        </p:spPr>
      </p:pic>
      <p:sp>
        <p:nvSpPr>
          <p:cNvPr id="323" name="Google Shape;323;g257ab81cfa6_0_992"/>
          <p:cNvSpPr txBox="1"/>
          <p:nvPr/>
        </p:nvSpPr>
        <p:spPr>
          <a:xfrm>
            <a:off x="5766575" y="1016175"/>
            <a:ext cx="180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Student Instructions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7" name="Shape 327"/>
        <p:cNvGrpSpPr/>
        <p:nvPr/>
      </p:nvGrpSpPr>
      <p:grpSpPr>
        <a:xfrm>
          <a:off x="0" y="0"/>
          <a:ext cx="0" cy="0"/>
          <a:chOff x="0" y="0"/>
          <a:chExt cx="0" cy="0"/>
        </a:xfrm>
      </p:grpSpPr>
      <p:sp>
        <p:nvSpPr>
          <p:cNvPr id="328" name="Google Shape;328;g257ab81cfa6_0_10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Student Safety Guidelines</a:t>
            </a:r>
            <a:endParaRPr/>
          </a:p>
        </p:txBody>
      </p:sp>
      <p:pic>
        <p:nvPicPr>
          <p:cNvPr id="329" name="Google Shape;329;g257ab81cfa6_0_1040"/>
          <p:cNvPicPr preferRelativeResize="0"/>
          <p:nvPr/>
        </p:nvPicPr>
        <p:blipFill rotWithShape="1">
          <a:blip r:embed="rId4">
            <a:alphaModFix/>
          </a:blip>
          <a:srcRect b="0" l="0" r="0" t="0"/>
          <a:stretch/>
        </p:blipFill>
        <p:spPr>
          <a:xfrm>
            <a:off x="6880601" y="1803100"/>
            <a:ext cx="1951700" cy="2573149"/>
          </a:xfrm>
          <a:prstGeom prst="rect">
            <a:avLst/>
          </a:prstGeom>
          <a:noFill/>
          <a:ln>
            <a:noFill/>
          </a:ln>
        </p:spPr>
      </p:pic>
      <p:pic>
        <p:nvPicPr>
          <p:cNvPr id="330" name="Google Shape;330;g257ab81cfa6_0_1040">
            <a:hlinkClick r:id="rId5"/>
          </p:cNvPr>
          <p:cNvPicPr preferRelativeResize="0"/>
          <p:nvPr/>
        </p:nvPicPr>
        <p:blipFill rotWithShape="1">
          <a:blip r:embed="rId6">
            <a:alphaModFix/>
          </a:blip>
          <a:srcRect b="0" l="0" r="0" t="0"/>
          <a:stretch/>
        </p:blipFill>
        <p:spPr>
          <a:xfrm>
            <a:off x="4677001" y="1744487"/>
            <a:ext cx="2122274" cy="2690375"/>
          </a:xfrm>
          <a:prstGeom prst="rect">
            <a:avLst/>
          </a:prstGeom>
          <a:noFill/>
          <a:ln>
            <a:noFill/>
          </a:ln>
        </p:spPr>
      </p:pic>
      <p:pic>
        <p:nvPicPr>
          <p:cNvPr id="331" name="Google Shape;331;g257ab81cfa6_0_1040"/>
          <p:cNvPicPr preferRelativeResize="0"/>
          <p:nvPr/>
        </p:nvPicPr>
        <p:blipFill rotWithShape="1">
          <a:blip r:embed="rId7">
            <a:alphaModFix/>
          </a:blip>
          <a:srcRect b="0" l="0" r="0" t="0"/>
          <a:stretch/>
        </p:blipFill>
        <p:spPr>
          <a:xfrm>
            <a:off x="2527511" y="1810100"/>
            <a:ext cx="2068164" cy="2690375"/>
          </a:xfrm>
          <a:prstGeom prst="rect">
            <a:avLst/>
          </a:prstGeom>
          <a:noFill/>
          <a:ln>
            <a:noFill/>
          </a:ln>
        </p:spPr>
      </p:pic>
      <p:pic>
        <p:nvPicPr>
          <p:cNvPr id="332" name="Google Shape;332;g257ab81cfa6_0_1040"/>
          <p:cNvPicPr preferRelativeResize="0"/>
          <p:nvPr/>
        </p:nvPicPr>
        <p:blipFill rotWithShape="1">
          <a:blip r:embed="rId8">
            <a:alphaModFix/>
          </a:blip>
          <a:srcRect b="0" l="0" r="0" t="0"/>
          <a:stretch/>
        </p:blipFill>
        <p:spPr>
          <a:xfrm>
            <a:off x="364776" y="1833925"/>
            <a:ext cx="2038500" cy="2666549"/>
          </a:xfrm>
          <a:prstGeom prst="rect">
            <a:avLst/>
          </a:prstGeom>
          <a:noFill/>
          <a:ln>
            <a:noFill/>
          </a:ln>
        </p:spPr>
      </p:pic>
      <p:sp>
        <p:nvSpPr>
          <p:cNvPr id="333" name="Google Shape;333;g257ab81cfa6_0_1040"/>
          <p:cNvSpPr txBox="1"/>
          <p:nvPr/>
        </p:nvSpPr>
        <p:spPr>
          <a:xfrm>
            <a:off x="533775" y="1166525"/>
            <a:ext cx="162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sng" cap="none" strike="noStrike">
                <a:solidFill>
                  <a:schemeClr val="hlink"/>
                </a:solidFill>
                <a:latin typeface="Arial"/>
                <a:ea typeface="Arial"/>
                <a:cs typeface="Arial"/>
                <a:sym typeface="Arial"/>
                <a:hlinkClick r:id="rId9"/>
              </a:rPr>
              <a:t>OCTE SAFEdoc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7" name="Shape 337"/>
        <p:cNvGrpSpPr/>
        <p:nvPr/>
      </p:nvGrpSpPr>
      <p:grpSpPr>
        <a:xfrm>
          <a:off x="0" y="0"/>
          <a:ext cx="0" cy="0"/>
          <a:chOff x="0" y="0"/>
          <a:chExt cx="0" cy="0"/>
        </a:xfrm>
      </p:grpSpPr>
      <p:sp>
        <p:nvSpPr>
          <p:cNvPr id="338" name="Google Shape;338;g257ab81cfa6_0_108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Pictures/Project Diagrams</a:t>
            </a:r>
            <a:endParaRPr/>
          </a:p>
        </p:txBody>
      </p:sp>
      <p:pic>
        <p:nvPicPr>
          <p:cNvPr descr="Completed Final Model" id="339" name="Google Shape;339;g257ab81cfa6_0_1088" title="Final Model"/>
          <p:cNvPicPr preferRelativeResize="0"/>
          <p:nvPr/>
        </p:nvPicPr>
        <p:blipFill rotWithShape="1">
          <a:blip r:embed="rId4">
            <a:alphaModFix/>
          </a:blip>
          <a:srcRect b="0" l="0" r="0" t="0"/>
          <a:stretch/>
        </p:blipFill>
        <p:spPr>
          <a:xfrm>
            <a:off x="713825" y="1170125"/>
            <a:ext cx="2497775" cy="2219950"/>
          </a:xfrm>
          <a:prstGeom prst="rect">
            <a:avLst/>
          </a:prstGeom>
          <a:noFill/>
          <a:ln>
            <a:noFill/>
          </a:ln>
        </p:spPr>
      </p:pic>
      <p:pic>
        <p:nvPicPr>
          <p:cNvPr descr="CAD Model completed in SketchUP" id="340" name="Google Shape;340;g257ab81cfa6_0_1088" title="3D CAD model"/>
          <p:cNvPicPr preferRelativeResize="0"/>
          <p:nvPr/>
        </p:nvPicPr>
        <p:blipFill rotWithShape="1">
          <a:blip r:embed="rId5">
            <a:alphaModFix/>
          </a:blip>
          <a:srcRect b="0" l="22032" r="24968" t="8138"/>
          <a:stretch/>
        </p:blipFill>
        <p:spPr>
          <a:xfrm>
            <a:off x="5589325" y="1170125"/>
            <a:ext cx="2947402" cy="2341425"/>
          </a:xfrm>
          <a:prstGeom prst="rect">
            <a:avLst/>
          </a:prstGeom>
          <a:noFill/>
          <a:ln>
            <a:noFill/>
          </a:ln>
        </p:spPr>
      </p:pic>
      <p:sp>
        <p:nvSpPr>
          <p:cNvPr id="341" name="Google Shape;341;g257ab81cfa6_0_1088"/>
          <p:cNvSpPr txBox="1"/>
          <p:nvPr/>
        </p:nvSpPr>
        <p:spPr>
          <a:xfrm>
            <a:off x="586175" y="3574850"/>
            <a:ext cx="27822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Project options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Add laminate doors, Clay lights, Laminate windows, Toy wheels (seen in photo)</a:t>
            </a:r>
            <a:endParaRPr b="0" i="0" sz="1400" u="none" cap="none" strike="noStrike">
              <a:solidFill>
                <a:srgbClr val="000000"/>
              </a:solidFill>
              <a:latin typeface="Arial"/>
              <a:ea typeface="Arial"/>
              <a:cs typeface="Arial"/>
              <a:sym typeface="Arial"/>
            </a:endParaRPr>
          </a:p>
        </p:txBody>
      </p:sp>
      <p:sp>
        <p:nvSpPr>
          <p:cNvPr id="342" name="Google Shape;342;g257ab81cfa6_0_1088"/>
          <p:cNvSpPr txBox="1"/>
          <p:nvPr/>
        </p:nvSpPr>
        <p:spPr>
          <a:xfrm>
            <a:off x="5482000" y="3665675"/>
            <a:ext cx="3682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Design options</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3D print wheels (seen in photo)</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none" cap="none" strike="noStrike">
                <a:solidFill>
                  <a:srgbClr val="000000"/>
                </a:solidFill>
                <a:latin typeface="Arial"/>
                <a:ea typeface="Arial"/>
                <a:cs typeface="Arial"/>
                <a:sym typeface="Arial"/>
              </a:rPr>
              <a:t>Doors, windows, lights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1" name="Shape 121"/>
        <p:cNvGrpSpPr/>
        <p:nvPr/>
      </p:nvGrpSpPr>
      <p:grpSpPr>
        <a:xfrm>
          <a:off x="0" y="0"/>
          <a:ext cx="0" cy="0"/>
          <a:chOff x="0" y="0"/>
          <a:chExt cx="0" cy="0"/>
        </a:xfrm>
      </p:grpSpPr>
      <p:sp>
        <p:nvSpPr>
          <p:cNvPr id="122" name="Google Shape;122;g257ab81cfa6_0_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 Outline</a:t>
            </a:r>
            <a:endParaRPr/>
          </a:p>
        </p:txBody>
      </p:sp>
      <p:sp>
        <p:nvSpPr>
          <p:cNvPr id="123" name="Google Shape;123;g257ab81cfa6_0_50"/>
          <p:cNvSpPr txBox="1"/>
          <p:nvPr>
            <p:ph idx="1" type="body"/>
          </p:nvPr>
        </p:nvSpPr>
        <p:spPr>
          <a:xfrm>
            <a:off x="311700" y="1082600"/>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solidFill>
                  <a:schemeClr val="dk1"/>
                </a:solidFill>
              </a:rPr>
              <a:t>By the end of this project students will be able to understand and work through the stages of the design process, researching, sketching, assessing and evaluating design criterias when choosing a design concept and then create a model of their design. This project can be used in a TIJ Grade 9 course in as a technological design unit or in a TDJ9/10 Course. </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6" name="Shape 346"/>
        <p:cNvGrpSpPr/>
        <p:nvPr/>
      </p:nvGrpSpPr>
      <p:grpSpPr>
        <a:xfrm>
          <a:off x="0" y="0"/>
          <a:ext cx="0" cy="0"/>
          <a:chOff x="0" y="0"/>
          <a:chExt cx="0" cy="0"/>
        </a:xfrm>
      </p:grpSpPr>
      <p:sp>
        <p:nvSpPr>
          <p:cNvPr id="347" name="Google Shape;347;g257ab81cfa6_0_11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Videos/Guides</a:t>
            </a:r>
            <a:endParaRPr/>
          </a:p>
        </p:txBody>
      </p:sp>
      <p:sp>
        <p:nvSpPr>
          <p:cNvPr id="348" name="Google Shape;348;g257ab81cfa6_0_11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u="sng">
                <a:solidFill>
                  <a:schemeClr val="hlink"/>
                </a:solidFill>
                <a:hlinkClick r:id="rId4"/>
              </a:rPr>
              <a:t>https://www.youtube.com/watch?v=rzuemoK21EM</a:t>
            </a:r>
            <a:endParaRPr>
              <a:solidFill>
                <a:schemeClr val="dk1"/>
              </a:solidFill>
            </a:endParaRPr>
          </a:p>
          <a:p>
            <a:pPr indent="0" lvl="0" marL="0" rtl="0" algn="l">
              <a:lnSpc>
                <a:spcPct val="115000"/>
              </a:lnSpc>
              <a:spcBef>
                <a:spcPts val="1200"/>
              </a:spcBef>
              <a:spcAft>
                <a:spcPts val="1200"/>
              </a:spcAft>
              <a:buSzPts val="1800"/>
              <a:buNone/>
            </a:pPr>
            <a:r>
              <a:t/>
            </a:r>
            <a:endParaRPr>
              <a:solidFill>
                <a:schemeClr val="dk1"/>
              </a:solidFill>
              <a:highlight>
                <a:srgbClr val="FFFF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2" name="Shape 352"/>
        <p:cNvGrpSpPr/>
        <p:nvPr/>
      </p:nvGrpSpPr>
      <p:grpSpPr>
        <a:xfrm>
          <a:off x="0" y="0"/>
          <a:ext cx="0" cy="0"/>
          <a:chOff x="0" y="0"/>
          <a:chExt cx="0" cy="0"/>
        </a:xfrm>
      </p:grpSpPr>
      <p:sp>
        <p:nvSpPr>
          <p:cNvPr id="353" name="Google Shape;353;g257ab81cfa6_0_118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Rubric/Assessment</a:t>
            </a:r>
            <a:endParaRPr/>
          </a:p>
        </p:txBody>
      </p:sp>
      <p:pic>
        <p:nvPicPr>
          <p:cNvPr id="354" name="Google Shape;354;g257ab81cfa6_0_1184">
            <a:hlinkClick r:id="rId4"/>
          </p:cNvPr>
          <p:cNvPicPr preferRelativeResize="0"/>
          <p:nvPr/>
        </p:nvPicPr>
        <p:blipFill rotWithShape="1">
          <a:blip r:embed="rId5">
            <a:alphaModFix/>
          </a:blip>
          <a:srcRect b="0" l="0" r="0" t="0"/>
          <a:stretch/>
        </p:blipFill>
        <p:spPr>
          <a:xfrm>
            <a:off x="6897145" y="882025"/>
            <a:ext cx="1370475" cy="1625600"/>
          </a:xfrm>
          <a:prstGeom prst="rect">
            <a:avLst/>
          </a:prstGeom>
          <a:noFill/>
          <a:ln>
            <a:noFill/>
          </a:ln>
        </p:spPr>
      </p:pic>
      <p:pic>
        <p:nvPicPr>
          <p:cNvPr id="355" name="Google Shape;355;g257ab81cfa6_0_1184">
            <a:hlinkClick r:id="rId6"/>
          </p:cNvPr>
          <p:cNvPicPr preferRelativeResize="0"/>
          <p:nvPr/>
        </p:nvPicPr>
        <p:blipFill rotWithShape="1">
          <a:blip r:embed="rId7">
            <a:alphaModFix/>
          </a:blip>
          <a:srcRect b="0" l="0" r="0" t="0"/>
          <a:stretch/>
        </p:blipFill>
        <p:spPr>
          <a:xfrm>
            <a:off x="6897150" y="2933574"/>
            <a:ext cx="1370475" cy="1566901"/>
          </a:xfrm>
          <a:prstGeom prst="rect">
            <a:avLst/>
          </a:prstGeom>
          <a:noFill/>
          <a:ln>
            <a:noFill/>
          </a:ln>
        </p:spPr>
      </p:pic>
      <p:sp>
        <p:nvSpPr>
          <p:cNvPr id="356" name="Google Shape;356;g257ab81cfa6_0_1184"/>
          <p:cNvSpPr txBox="1"/>
          <p:nvPr/>
        </p:nvSpPr>
        <p:spPr>
          <a:xfrm>
            <a:off x="6430688" y="266425"/>
            <a:ext cx="23034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Sketching and Choosing a Design Rubric</a:t>
            </a:r>
            <a:endParaRPr b="0" i="0" sz="1400" u="none" cap="none" strike="noStrike">
              <a:solidFill>
                <a:srgbClr val="000000"/>
              </a:solidFill>
              <a:latin typeface="Arial"/>
              <a:ea typeface="Arial"/>
              <a:cs typeface="Arial"/>
              <a:sym typeface="Arial"/>
            </a:endParaRPr>
          </a:p>
        </p:txBody>
      </p:sp>
      <p:sp>
        <p:nvSpPr>
          <p:cNvPr id="357" name="Google Shape;357;g257ab81cfa6_0_1184"/>
          <p:cNvSpPr txBox="1"/>
          <p:nvPr/>
        </p:nvSpPr>
        <p:spPr>
          <a:xfrm>
            <a:off x="6677800" y="2520500"/>
            <a:ext cx="2303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Final Design Rubric</a:t>
            </a:r>
            <a:endParaRPr b="0" i="0" sz="1400" u="none" cap="none" strike="noStrike">
              <a:solidFill>
                <a:srgbClr val="000000"/>
              </a:solidFill>
              <a:latin typeface="Arial"/>
              <a:ea typeface="Arial"/>
              <a:cs typeface="Arial"/>
              <a:sym typeface="Arial"/>
            </a:endParaRPr>
          </a:p>
        </p:txBody>
      </p:sp>
      <p:sp>
        <p:nvSpPr>
          <p:cNvPr id="358" name="Google Shape;358;g257ab81cfa6_0_1184"/>
          <p:cNvSpPr txBox="1"/>
          <p:nvPr/>
        </p:nvSpPr>
        <p:spPr>
          <a:xfrm>
            <a:off x="461875" y="1106025"/>
            <a:ext cx="52854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1400" u="none" cap="none" strike="noStrike">
                <a:solidFill>
                  <a:schemeClr val="dk1"/>
                </a:solidFill>
                <a:latin typeface="Arial"/>
                <a:ea typeface="Arial"/>
                <a:cs typeface="Arial"/>
                <a:sym typeface="Arial"/>
              </a:rPr>
              <a:t>Sketching and Choosing a design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8"/>
              </a:rPr>
              <a:t>Rubric</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9"/>
              </a:rPr>
              <a:t>Teaching Companion information sheet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10"/>
              </a:rPr>
              <a:t>Leveled Marking Sheet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11"/>
              </a:rPr>
              <a:t>Check List Marking Sheet</a:t>
            </a:r>
            <a:endParaRPr b="0" i="0" sz="1400" u="none" cap="none" strike="noStrike">
              <a:solidFill>
                <a:srgbClr val="000000"/>
              </a:solidFill>
              <a:latin typeface="Arial"/>
              <a:ea typeface="Arial"/>
              <a:cs typeface="Arial"/>
              <a:sym typeface="Arial"/>
            </a:endParaRPr>
          </a:p>
        </p:txBody>
      </p:sp>
      <p:sp>
        <p:nvSpPr>
          <p:cNvPr id="359" name="Google Shape;359;g257ab81cfa6_0_1184"/>
          <p:cNvSpPr txBox="1"/>
          <p:nvPr/>
        </p:nvSpPr>
        <p:spPr>
          <a:xfrm>
            <a:off x="461875" y="2770525"/>
            <a:ext cx="52854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Arial"/>
                <a:ea typeface="Arial"/>
                <a:cs typeface="Arial"/>
                <a:sym typeface="Arial"/>
              </a:rPr>
              <a:t>Final Design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12"/>
              </a:rPr>
              <a:t>Rubric</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13"/>
              </a:rPr>
              <a:t>Teaching Companion information sheet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14"/>
              </a:rPr>
              <a:t>Leveled Marking Sheet</a:t>
            </a:r>
            <a:endParaRPr b="0" i="0" sz="1400" u="none" cap="none" strike="noStrike">
              <a:solidFill>
                <a:srgbClr val="000000"/>
              </a:solidFill>
              <a:latin typeface="Arial"/>
              <a:ea typeface="Arial"/>
              <a:cs typeface="Arial"/>
              <a:sym typeface="Arial"/>
            </a:endParaRPr>
          </a:p>
          <a:p>
            <a:pPr indent="-317500" lvl="0" marL="457200" marR="0" rtl="0" algn="l">
              <a:lnSpc>
                <a:spcPct val="100000"/>
              </a:lnSpc>
              <a:spcBef>
                <a:spcPts val="0"/>
              </a:spcBef>
              <a:spcAft>
                <a:spcPts val="0"/>
              </a:spcAft>
              <a:buClr>
                <a:srgbClr val="000000"/>
              </a:buClr>
              <a:buSzPts val="1400"/>
              <a:buFont typeface="Arial"/>
              <a:buChar char="●"/>
            </a:pPr>
            <a:r>
              <a:rPr b="0" i="0" lang="en" sz="1400" u="sng" cap="none" strike="noStrike">
                <a:solidFill>
                  <a:schemeClr val="hlink"/>
                </a:solidFill>
                <a:latin typeface="Arial"/>
                <a:ea typeface="Arial"/>
                <a:cs typeface="Arial"/>
                <a:sym typeface="Arial"/>
                <a:hlinkClick r:id="rId15"/>
              </a:rPr>
              <a:t>Check List Marking Sheet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g257ab81cfa6_0_1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Related OVIN Sectors (remove those that don’t apply)</a:t>
            </a:r>
            <a:endParaRPr/>
          </a:p>
        </p:txBody>
      </p:sp>
      <p:sp>
        <p:nvSpPr>
          <p:cNvPr id="129" name="Google Shape;129;g257ab81cfa6_0_1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lnSpc>
                <a:spcPct val="150000"/>
              </a:lnSpc>
              <a:spcBef>
                <a:spcPts val="0"/>
              </a:spcBef>
              <a:spcAft>
                <a:spcPts val="0"/>
              </a:spcAft>
              <a:buClr>
                <a:schemeClr val="dk1"/>
              </a:buClr>
              <a:buSzPts val="1800"/>
              <a:buChar char="●"/>
            </a:pPr>
            <a:r>
              <a:rPr lang="en">
                <a:solidFill>
                  <a:schemeClr val="dk1"/>
                </a:solidFill>
              </a:rPr>
              <a:t>Connected &amp; Autonomous Vehicles (C/AV)</a:t>
            </a:r>
            <a:endParaRPr>
              <a:solidFill>
                <a:schemeClr val="dk1"/>
              </a:solidFill>
            </a:endParaRPr>
          </a:p>
          <a:p>
            <a:pPr indent="-342900" lvl="0" marL="457200" rtl="0" algn="l">
              <a:lnSpc>
                <a:spcPct val="150000"/>
              </a:lnSpc>
              <a:spcBef>
                <a:spcPts val="0"/>
              </a:spcBef>
              <a:spcAft>
                <a:spcPts val="0"/>
              </a:spcAft>
              <a:buClr>
                <a:schemeClr val="dk1"/>
              </a:buClr>
              <a:buSzPts val="1800"/>
              <a:buChar char="●"/>
            </a:pPr>
            <a:r>
              <a:rPr lang="en">
                <a:solidFill>
                  <a:schemeClr val="dk1"/>
                </a:solidFill>
              </a:rPr>
              <a:t>Auto &amp; Parts Manufacturing</a:t>
            </a:r>
            <a:endParaRPr>
              <a:solidFill>
                <a:schemeClr val="dk1"/>
              </a:solidFill>
            </a:endParaRPr>
          </a:p>
          <a:p>
            <a:pPr indent="0" lvl="0" marL="0" rtl="0" algn="l">
              <a:lnSpc>
                <a:spcPct val="150000"/>
              </a:lnSpc>
              <a:spcBef>
                <a:spcPts val="1200"/>
              </a:spcBef>
              <a:spcAft>
                <a:spcPts val="1200"/>
              </a:spcAft>
              <a:buNone/>
            </a:pPr>
            <a:r>
              <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g257ab81cfa6_0_20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Prior Knowledge and Related Resources</a:t>
            </a:r>
            <a:endParaRPr/>
          </a:p>
        </p:txBody>
      </p:sp>
      <p:sp>
        <p:nvSpPr>
          <p:cNvPr id="135" name="Google Shape;135;g257ab81cfa6_0_202"/>
          <p:cNvSpPr txBox="1"/>
          <p:nvPr>
            <p:ph idx="1" type="body"/>
          </p:nvPr>
        </p:nvSpPr>
        <p:spPr>
          <a:xfrm>
            <a:off x="311700" y="1152475"/>
            <a:ext cx="3901500" cy="34164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SzPct val="100000"/>
              <a:buNone/>
            </a:pPr>
            <a:r>
              <a:rPr lang="en">
                <a:solidFill>
                  <a:schemeClr val="dk1"/>
                </a:solidFill>
              </a:rPr>
              <a:t>Prior Knowledge</a:t>
            </a:r>
            <a:endParaRPr>
              <a:solidFill>
                <a:schemeClr val="dk1"/>
              </a:solidFill>
            </a:endParaRPr>
          </a:p>
          <a:p>
            <a:pPr indent="-325755" lvl="0" marL="457200" rtl="0" algn="l">
              <a:lnSpc>
                <a:spcPct val="115000"/>
              </a:lnSpc>
              <a:spcBef>
                <a:spcPts val="1200"/>
              </a:spcBef>
              <a:spcAft>
                <a:spcPts val="0"/>
              </a:spcAft>
              <a:buClr>
                <a:schemeClr val="dk1"/>
              </a:buClr>
              <a:buSzPct val="100000"/>
              <a:buChar char="●"/>
            </a:pPr>
            <a:r>
              <a:rPr lang="en">
                <a:solidFill>
                  <a:schemeClr val="dk1"/>
                </a:solidFill>
              </a:rPr>
              <a:t>How to setup and print using a 3D printer</a:t>
            </a:r>
            <a:endParaRPr>
              <a:solidFill>
                <a:schemeClr val="dk1"/>
              </a:solidFill>
            </a:endParaRPr>
          </a:p>
          <a:p>
            <a:pPr indent="-325755" lvl="0" marL="457200" rtl="0" algn="l">
              <a:lnSpc>
                <a:spcPct val="115000"/>
              </a:lnSpc>
              <a:spcBef>
                <a:spcPts val="0"/>
              </a:spcBef>
              <a:spcAft>
                <a:spcPts val="0"/>
              </a:spcAft>
              <a:buClr>
                <a:schemeClr val="dk1"/>
              </a:buClr>
              <a:buSzPct val="100000"/>
              <a:buChar char="●"/>
            </a:pPr>
            <a:r>
              <a:rPr lang="en">
                <a:solidFill>
                  <a:schemeClr val="dk1"/>
                </a:solidFill>
              </a:rPr>
              <a:t>How to use a CAD program to design the base structure of the model</a:t>
            </a:r>
            <a:endParaRPr>
              <a:solidFill>
                <a:schemeClr val="dk1"/>
              </a:solidFill>
            </a:endParaRPr>
          </a:p>
          <a:p>
            <a:pPr indent="0" lvl="0" marL="0" rtl="0" algn="l">
              <a:lnSpc>
                <a:spcPct val="115000"/>
              </a:lnSpc>
              <a:spcBef>
                <a:spcPts val="1200"/>
              </a:spcBef>
              <a:spcAft>
                <a:spcPts val="0"/>
              </a:spcAft>
              <a:buSzPct val="117647"/>
              <a:buNone/>
            </a:pPr>
            <a:r>
              <a:rPr lang="en">
                <a:solidFill>
                  <a:schemeClr val="dk1"/>
                </a:solidFill>
              </a:rPr>
              <a:t>Optional </a:t>
            </a:r>
            <a:endParaRPr>
              <a:solidFill>
                <a:schemeClr val="dk1"/>
              </a:solidFill>
            </a:endParaRPr>
          </a:p>
          <a:p>
            <a:pPr indent="0" lvl="0" marL="0" rtl="0" algn="l">
              <a:lnSpc>
                <a:spcPct val="115000"/>
              </a:lnSpc>
              <a:spcBef>
                <a:spcPts val="1200"/>
              </a:spcBef>
              <a:spcAft>
                <a:spcPts val="0"/>
              </a:spcAft>
              <a:buSzPct val="100000"/>
              <a:buNone/>
            </a:pPr>
            <a:r>
              <a:rPr lang="en">
                <a:solidFill>
                  <a:schemeClr val="dk1"/>
                </a:solidFill>
              </a:rPr>
              <a:t>If using tools to create the base structure, tool use and safety will need to be covered. </a:t>
            </a:r>
            <a:endParaRPr>
              <a:solidFill>
                <a:schemeClr val="dk1"/>
              </a:solidFill>
            </a:endParaRPr>
          </a:p>
          <a:p>
            <a:pPr indent="0" lvl="0" marL="0" rtl="0" algn="l">
              <a:lnSpc>
                <a:spcPct val="115000"/>
              </a:lnSpc>
              <a:spcBef>
                <a:spcPts val="1200"/>
              </a:spcBef>
              <a:spcAft>
                <a:spcPts val="0"/>
              </a:spcAft>
              <a:buSzPct val="117647"/>
              <a:buNone/>
            </a:pPr>
            <a:r>
              <a:t/>
            </a:r>
            <a:endParaRPr>
              <a:solidFill>
                <a:schemeClr val="dk1"/>
              </a:solidFill>
            </a:endParaRPr>
          </a:p>
          <a:p>
            <a:pPr indent="0" lvl="0" marL="0" rtl="0" algn="l">
              <a:lnSpc>
                <a:spcPct val="115000"/>
              </a:lnSpc>
              <a:spcBef>
                <a:spcPts val="1200"/>
              </a:spcBef>
              <a:spcAft>
                <a:spcPts val="1200"/>
              </a:spcAft>
              <a:buSzPct val="117647"/>
              <a:buNone/>
            </a:pPr>
            <a:r>
              <a:t/>
            </a:r>
            <a:endParaRPr>
              <a:solidFill>
                <a:schemeClr val="dk1"/>
              </a:solidFill>
              <a:highlight>
                <a:srgbClr val="FFFF0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9" name="Shape 139"/>
        <p:cNvGrpSpPr/>
        <p:nvPr/>
      </p:nvGrpSpPr>
      <p:grpSpPr>
        <a:xfrm>
          <a:off x="0" y="0"/>
          <a:ext cx="0" cy="0"/>
          <a:chOff x="0" y="0"/>
          <a:chExt cx="0" cy="0"/>
        </a:xfrm>
      </p:grpSpPr>
      <p:sp>
        <p:nvSpPr>
          <p:cNvPr id="140" name="Google Shape;140;g257ab81cfa6_0_2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Planning Notes and Teacher Guide</a:t>
            </a:r>
            <a:endParaRPr/>
          </a:p>
        </p:txBody>
      </p:sp>
      <p:sp>
        <p:nvSpPr>
          <p:cNvPr id="141" name="Google Shape;141;g257ab81cfa6_0_2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55000" lnSpcReduction="10000"/>
          </a:bodyPr>
          <a:lstStyle/>
          <a:p>
            <a:pPr indent="0" lvl="0" marL="0" rtl="0" algn="l">
              <a:spcBef>
                <a:spcPts val="1200"/>
              </a:spcBef>
              <a:spcAft>
                <a:spcPts val="0"/>
              </a:spcAft>
              <a:buClr>
                <a:schemeClr val="dk1"/>
              </a:buClr>
              <a:buSzPct val="62270"/>
              <a:buFont typeface="Arial"/>
              <a:buNone/>
            </a:pPr>
            <a:r>
              <a:rPr lang="en" sz="1766">
                <a:solidFill>
                  <a:schemeClr val="dk1"/>
                </a:solidFill>
              </a:rPr>
              <a:t>Steps in the Project in order</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1.</a:t>
            </a:r>
            <a:r>
              <a:rPr lang="en" sz="1366">
                <a:solidFill>
                  <a:schemeClr val="dk1"/>
                </a:solidFill>
              </a:rPr>
              <a:t>       </a:t>
            </a:r>
            <a:r>
              <a:rPr lang="en" sz="1766">
                <a:solidFill>
                  <a:schemeClr val="dk1"/>
                </a:solidFill>
              </a:rPr>
              <a:t>Introduction to the project, using project introduction slide &amp; hook.</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2.</a:t>
            </a:r>
            <a:r>
              <a:rPr lang="en" sz="1366">
                <a:solidFill>
                  <a:schemeClr val="dk1"/>
                </a:solidFill>
              </a:rPr>
              <a:t>       </a:t>
            </a:r>
            <a:r>
              <a:rPr lang="en" sz="1766">
                <a:solidFill>
                  <a:schemeClr val="dk1"/>
                </a:solidFill>
              </a:rPr>
              <a:t>Lesson #1 - What is an Autonomous Taxi?</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3.</a:t>
            </a:r>
            <a:r>
              <a:rPr lang="en" sz="1366">
                <a:solidFill>
                  <a:schemeClr val="dk1"/>
                </a:solidFill>
              </a:rPr>
              <a:t>       </a:t>
            </a:r>
            <a:r>
              <a:rPr lang="en" sz="1766">
                <a:solidFill>
                  <a:schemeClr val="dk1"/>
                </a:solidFill>
              </a:rPr>
              <a:t>Activity - Cabin Layout activity Sheet</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4.</a:t>
            </a:r>
            <a:r>
              <a:rPr lang="en" sz="1366">
                <a:solidFill>
                  <a:schemeClr val="dk1"/>
                </a:solidFill>
              </a:rPr>
              <a:t>       </a:t>
            </a:r>
            <a:r>
              <a:rPr lang="en" sz="1766">
                <a:solidFill>
                  <a:schemeClr val="dk1"/>
                </a:solidFill>
              </a:rPr>
              <a:t>Activity - What do Taxi’s look like around the world?</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5.</a:t>
            </a:r>
            <a:r>
              <a:rPr lang="en" sz="1366">
                <a:solidFill>
                  <a:schemeClr val="dk1"/>
                </a:solidFill>
              </a:rPr>
              <a:t>       </a:t>
            </a:r>
            <a:r>
              <a:rPr lang="en" sz="1766">
                <a:solidFill>
                  <a:schemeClr val="dk1"/>
                </a:solidFill>
              </a:rPr>
              <a:t>Lesson #2 - What is a sample board?</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6.</a:t>
            </a:r>
            <a:r>
              <a:rPr lang="en" sz="1366">
                <a:solidFill>
                  <a:schemeClr val="dk1"/>
                </a:solidFill>
              </a:rPr>
              <a:t>       </a:t>
            </a:r>
            <a:r>
              <a:rPr lang="en" sz="1766">
                <a:solidFill>
                  <a:schemeClr val="dk1"/>
                </a:solidFill>
              </a:rPr>
              <a:t>Lesson #3 - Sketching Concepts.</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7.</a:t>
            </a:r>
            <a:r>
              <a:rPr lang="en" sz="1366">
                <a:solidFill>
                  <a:schemeClr val="dk1"/>
                </a:solidFill>
              </a:rPr>
              <a:t>       </a:t>
            </a:r>
            <a:r>
              <a:rPr lang="en" sz="1766">
                <a:solidFill>
                  <a:schemeClr val="dk1"/>
                </a:solidFill>
              </a:rPr>
              <a:t>Lesson #4 – Choosing a Design</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8.</a:t>
            </a:r>
            <a:r>
              <a:rPr lang="en" sz="1366">
                <a:solidFill>
                  <a:schemeClr val="dk1"/>
                </a:solidFill>
              </a:rPr>
              <a:t>       </a:t>
            </a:r>
            <a:r>
              <a:rPr lang="en" sz="1766">
                <a:solidFill>
                  <a:schemeClr val="dk1"/>
                </a:solidFill>
              </a:rPr>
              <a:t>Activity - Create a base structure.</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9.</a:t>
            </a:r>
            <a:r>
              <a:rPr lang="en" sz="1366">
                <a:solidFill>
                  <a:schemeClr val="dk1"/>
                </a:solidFill>
              </a:rPr>
              <a:t>       </a:t>
            </a:r>
            <a:r>
              <a:rPr lang="en" sz="1766">
                <a:solidFill>
                  <a:schemeClr val="dk1"/>
                </a:solidFill>
              </a:rPr>
              <a:t>Activity - Apply Clay, paint, add-ons like wheels, lights etc</a:t>
            </a:r>
            <a:endParaRPr sz="1766">
              <a:solidFill>
                <a:schemeClr val="dk1"/>
              </a:solidFill>
            </a:endParaRPr>
          </a:p>
          <a:p>
            <a:pPr indent="0" lvl="0" marL="0" rtl="0" algn="l">
              <a:spcBef>
                <a:spcPts val="1200"/>
              </a:spcBef>
              <a:spcAft>
                <a:spcPts val="0"/>
              </a:spcAft>
              <a:buClr>
                <a:schemeClr val="dk1"/>
              </a:buClr>
              <a:buSzPct val="62270"/>
              <a:buFont typeface="Arial"/>
              <a:buNone/>
            </a:pPr>
            <a:r>
              <a:rPr lang="en" sz="1766">
                <a:solidFill>
                  <a:schemeClr val="dk1"/>
                </a:solidFill>
              </a:rPr>
              <a:t>10.</a:t>
            </a:r>
            <a:r>
              <a:rPr lang="en" sz="1366">
                <a:solidFill>
                  <a:schemeClr val="dk1"/>
                </a:solidFill>
              </a:rPr>
              <a:t>   </a:t>
            </a:r>
            <a:r>
              <a:rPr lang="en" sz="1766">
                <a:solidFill>
                  <a:schemeClr val="dk1"/>
                </a:solidFill>
              </a:rPr>
              <a:t>Optional next step, create a one-page advertisement showing off the features and design elements</a:t>
            </a:r>
            <a:endParaRPr>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g257ab81cfa6_0_303"/>
          <p:cNvSpPr txBox="1"/>
          <p:nvPr>
            <p:ph type="title"/>
          </p:nvPr>
        </p:nvSpPr>
        <p:spPr>
          <a:xfrm>
            <a:off x="229625"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Required Tools and Materials</a:t>
            </a:r>
            <a:endParaRPr/>
          </a:p>
        </p:txBody>
      </p:sp>
      <p:sp>
        <p:nvSpPr>
          <p:cNvPr id="147" name="Google Shape;147;g257ab81cfa6_0_303"/>
          <p:cNvSpPr txBox="1"/>
          <p:nvPr>
            <p:ph idx="1" type="body"/>
          </p:nvPr>
        </p:nvSpPr>
        <p:spPr>
          <a:xfrm>
            <a:off x="311700" y="1152475"/>
            <a:ext cx="3099000" cy="3416400"/>
          </a:xfrm>
          <a:prstGeom prst="rect">
            <a:avLst/>
          </a:prstGeom>
          <a:noFill/>
          <a:ln>
            <a:noFill/>
          </a:ln>
        </p:spPr>
        <p:txBody>
          <a:bodyPr anchorCtr="0" anchor="t" bIns="91425" lIns="91425" spcFirstLastPara="1" rIns="91425" wrap="square" tIns="91425">
            <a:normAutofit/>
          </a:bodyPr>
          <a:lstStyle/>
          <a:p>
            <a:pPr indent="-330200" lvl="0" marL="457200" rtl="0" algn="l">
              <a:lnSpc>
                <a:spcPct val="115000"/>
              </a:lnSpc>
              <a:spcBef>
                <a:spcPts val="0"/>
              </a:spcBef>
              <a:spcAft>
                <a:spcPts val="0"/>
              </a:spcAft>
              <a:buClr>
                <a:schemeClr val="dk1"/>
              </a:buClr>
              <a:buSzPts val="1600"/>
              <a:buChar char="●"/>
            </a:pPr>
            <a:r>
              <a:rPr lang="en" sz="1600">
                <a:solidFill>
                  <a:schemeClr val="dk1"/>
                </a:solidFill>
              </a:rPr>
              <a:t>Pen</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Pencil</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Markers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blank paper</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3d printer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Clear Laminate paper</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Wheel and axle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Modeling clay</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Modeling Tools</a:t>
            </a:r>
            <a:endParaRPr sz="1600">
              <a:solidFill>
                <a:schemeClr val="dk1"/>
              </a:solidFill>
            </a:endParaRPr>
          </a:p>
        </p:txBody>
      </p:sp>
      <p:sp>
        <p:nvSpPr>
          <p:cNvPr id="148" name="Google Shape;148;g257ab81cfa6_0_303"/>
          <p:cNvSpPr txBox="1"/>
          <p:nvPr/>
        </p:nvSpPr>
        <p:spPr>
          <a:xfrm>
            <a:off x="3640750" y="1223700"/>
            <a:ext cx="3999300" cy="1545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0" i="1" lang="en" sz="1400" u="none" cap="none" strike="noStrike">
                <a:solidFill>
                  <a:schemeClr val="dk1"/>
                </a:solidFill>
                <a:latin typeface="Arial"/>
                <a:ea typeface="Arial"/>
                <a:cs typeface="Arial"/>
                <a:sym typeface="Arial"/>
              </a:rPr>
              <a:t>Optional Equipment &amp; Materials</a:t>
            </a:r>
            <a:endParaRPr b="0" i="1" sz="1400" u="none" cap="none" strike="noStrike">
              <a:solidFill>
                <a:schemeClr val="dk1"/>
              </a:solidFill>
              <a:latin typeface="Arial"/>
              <a:ea typeface="Arial"/>
              <a:cs typeface="Arial"/>
              <a:sym typeface="Arial"/>
            </a:endParaRPr>
          </a:p>
          <a:p>
            <a:pPr indent="-317500" lvl="0" marL="457200" marR="0" rtl="0" algn="l">
              <a:lnSpc>
                <a:spcPct val="115000"/>
              </a:lnSpc>
              <a:spcBef>
                <a:spcPts val="120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High Density styrofoam, foam core or lego</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3D printed wheels and axle</a:t>
            </a:r>
            <a:endParaRPr b="0" i="0" sz="1400" u="none" cap="none" strike="noStrike">
              <a:solidFill>
                <a:schemeClr val="dk1"/>
              </a:solidFill>
              <a:latin typeface="Arial"/>
              <a:ea typeface="Arial"/>
              <a:cs typeface="Arial"/>
              <a:sym typeface="Arial"/>
            </a:endParaRPr>
          </a:p>
          <a:p>
            <a:pPr indent="-317500" lvl="0" marL="457200" marR="0" rtl="0" algn="l">
              <a:lnSpc>
                <a:spcPct val="115000"/>
              </a:lnSpc>
              <a:spcBef>
                <a:spcPts val="0"/>
              </a:spcBef>
              <a:spcAft>
                <a:spcPts val="0"/>
              </a:spcAft>
              <a:buClr>
                <a:schemeClr val="dk1"/>
              </a:buClr>
              <a:buSzPts val="1400"/>
              <a:buFont typeface="Arial"/>
              <a:buChar char="●"/>
            </a:pPr>
            <a:r>
              <a:rPr b="0" i="0" lang="en" sz="1400" u="none" cap="none" strike="noStrike">
                <a:solidFill>
                  <a:schemeClr val="dk1"/>
                </a:solidFill>
                <a:latin typeface="Arial"/>
                <a:ea typeface="Arial"/>
                <a:cs typeface="Arial"/>
                <a:sym typeface="Arial"/>
              </a:rPr>
              <a:t>Canva, Photoshop or Illustrator for a one page advertisement</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g257ab81cfa6_0_3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Safety Concerns (including PPE if required)</a:t>
            </a:r>
            <a:endParaRPr/>
          </a:p>
        </p:txBody>
      </p:sp>
      <p:sp>
        <p:nvSpPr>
          <p:cNvPr id="154" name="Google Shape;154;g257ab81cfa6_0_355"/>
          <p:cNvSpPr txBox="1"/>
          <p:nvPr>
            <p:ph idx="1" type="body"/>
          </p:nvPr>
        </p:nvSpPr>
        <p:spPr>
          <a:xfrm>
            <a:off x="311700" y="1152475"/>
            <a:ext cx="5928600" cy="3416400"/>
          </a:xfrm>
          <a:prstGeom prst="rect">
            <a:avLst/>
          </a:prstGeom>
          <a:noFill/>
          <a:ln>
            <a:noFill/>
          </a:ln>
        </p:spPr>
        <p:txBody>
          <a:bodyPr anchorCtr="0" anchor="t" bIns="91425" lIns="91425" spcFirstLastPara="1" rIns="91425" wrap="square" tIns="91425">
            <a:normAutofit fontScale="92500" lnSpcReduction="20000"/>
          </a:bodyPr>
          <a:lstStyle/>
          <a:p>
            <a:pPr indent="0" lvl="0" marL="0" rtl="0" algn="l">
              <a:lnSpc>
                <a:spcPct val="115000"/>
              </a:lnSpc>
              <a:spcBef>
                <a:spcPts val="0"/>
              </a:spcBef>
              <a:spcAft>
                <a:spcPts val="0"/>
              </a:spcAft>
              <a:buSzPct val="150000"/>
              <a:buNone/>
            </a:pPr>
            <a:r>
              <a:rPr b="1" lang="en" sz="1200">
                <a:solidFill>
                  <a:schemeClr val="dk1"/>
                </a:solidFill>
              </a:rPr>
              <a:t>Risk</a:t>
            </a:r>
            <a:endParaRPr b="1" sz="1200">
              <a:solidFill>
                <a:schemeClr val="dk1"/>
              </a:solidFill>
            </a:endParaRPr>
          </a:p>
          <a:p>
            <a:pPr indent="457200" lvl="0" marL="0" rtl="0" algn="l">
              <a:lnSpc>
                <a:spcPct val="115000"/>
              </a:lnSpc>
              <a:spcBef>
                <a:spcPts val="1200"/>
              </a:spcBef>
              <a:spcAft>
                <a:spcPts val="0"/>
              </a:spcAft>
              <a:buSzPct val="194594"/>
              <a:buNone/>
            </a:pPr>
            <a:r>
              <a:rPr lang="en" sz="1000" u="sng">
                <a:solidFill>
                  <a:schemeClr val="dk1"/>
                </a:solidFill>
              </a:rPr>
              <a:t>If the base structure is 3D printed</a:t>
            </a:r>
            <a:endParaRPr sz="1000" u="sng">
              <a:solidFill>
                <a:schemeClr val="dk1"/>
              </a:solidFill>
            </a:endParaRPr>
          </a:p>
          <a:p>
            <a:pPr indent="-287337" lvl="0" marL="457200" rtl="0" algn="l">
              <a:lnSpc>
                <a:spcPct val="115000"/>
              </a:lnSpc>
              <a:spcBef>
                <a:spcPts val="1200"/>
              </a:spcBef>
              <a:spcAft>
                <a:spcPts val="0"/>
              </a:spcAft>
              <a:buClr>
                <a:schemeClr val="dk1"/>
              </a:buClr>
              <a:buSzPct val="100000"/>
              <a:buChar char="●"/>
            </a:pPr>
            <a:r>
              <a:rPr lang="en" sz="1000">
                <a:solidFill>
                  <a:schemeClr val="dk1"/>
                </a:solidFill>
              </a:rPr>
              <a:t>Fumes from 3D printing</a:t>
            </a:r>
            <a:endParaRPr sz="1000">
              <a:solidFill>
                <a:schemeClr val="dk1"/>
              </a:solidFill>
            </a:endParaRPr>
          </a:p>
          <a:p>
            <a:pPr indent="-287337" lvl="0" marL="457200" rtl="0" algn="l">
              <a:lnSpc>
                <a:spcPct val="115000"/>
              </a:lnSpc>
              <a:spcBef>
                <a:spcPts val="0"/>
              </a:spcBef>
              <a:spcAft>
                <a:spcPts val="0"/>
              </a:spcAft>
              <a:buClr>
                <a:schemeClr val="dk1"/>
              </a:buClr>
              <a:buSzPct val="100000"/>
              <a:buChar char="●"/>
            </a:pPr>
            <a:r>
              <a:rPr lang="en" sz="1000">
                <a:solidFill>
                  <a:schemeClr val="dk1"/>
                </a:solidFill>
              </a:rPr>
              <a:t>3D printer, pinch points, burns from extruder tip if not enclosed</a:t>
            </a:r>
            <a:endParaRPr sz="1000">
              <a:solidFill>
                <a:schemeClr val="dk1"/>
              </a:solidFill>
            </a:endParaRPr>
          </a:p>
          <a:p>
            <a:pPr indent="-287337" lvl="0" marL="457200" rtl="0" algn="l">
              <a:lnSpc>
                <a:spcPct val="115000"/>
              </a:lnSpc>
              <a:spcBef>
                <a:spcPts val="0"/>
              </a:spcBef>
              <a:spcAft>
                <a:spcPts val="0"/>
              </a:spcAft>
              <a:buClr>
                <a:schemeClr val="dk1"/>
              </a:buClr>
              <a:buSzPct val="100000"/>
              <a:buChar char="●"/>
            </a:pPr>
            <a:r>
              <a:rPr lang="en" sz="1000">
                <a:solidFill>
                  <a:schemeClr val="dk1"/>
                </a:solidFill>
              </a:rPr>
              <a:t>Fumes from painting model</a:t>
            </a:r>
            <a:endParaRPr sz="1000">
              <a:solidFill>
                <a:schemeClr val="dk1"/>
              </a:solidFill>
            </a:endParaRPr>
          </a:p>
          <a:p>
            <a:pPr indent="0" lvl="0" marL="457200" rtl="0" algn="l">
              <a:lnSpc>
                <a:spcPct val="115000"/>
              </a:lnSpc>
              <a:spcBef>
                <a:spcPts val="1200"/>
              </a:spcBef>
              <a:spcAft>
                <a:spcPts val="0"/>
              </a:spcAft>
              <a:buSzPct val="194594"/>
              <a:buNone/>
            </a:pPr>
            <a:r>
              <a:rPr lang="en" sz="1000" u="sng">
                <a:solidFill>
                  <a:schemeClr val="dk1"/>
                </a:solidFill>
              </a:rPr>
              <a:t>If the base structure is cut with wood (Optional)</a:t>
            </a:r>
            <a:endParaRPr sz="1000" u="sng">
              <a:solidFill>
                <a:schemeClr val="dk1"/>
              </a:solidFill>
            </a:endParaRPr>
          </a:p>
          <a:p>
            <a:pPr indent="-287337" lvl="0" marL="914400" rtl="0" algn="l">
              <a:lnSpc>
                <a:spcPct val="115000"/>
              </a:lnSpc>
              <a:spcBef>
                <a:spcPts val="1200"/>
              </a:spcBef>
              <a:spcAft>
                <a:spcPts val="0"/>
              </a:spcAft>
              <a:buClr>
                <a:schemeClr val="dk1"/>
              </a:buClr>
              <a:buSzPct val="100000"/>
              <a:buChar char="●"/>
            </a:pPr>
            <a:r>
              <a:rPr lang="en" sz="1000">
                <a:solidFill>
                  <a:schemeClr val="dk1"/>
                </a:solidFill>
              </a:rPr>
              <a:t>Bandsaw </a:t>
            </a:r>
            <a:endParaRPr sz="1000">
              <a:solidFill>
                <a:schemeClr val="dk1"/>
              </a:solidFill>
            </a:endParaRPr>
          </a:p>
          <a:p>
            <a:pPr indent="-287337" lvl="0" marL="914400" rtl="0" algn="l">
              <a:lnSpc>
                <a:spcPct val="115000"/>
              </a:lnSpc>
              <a:spcBef>
                <a:spcPts val="0"/>
              </a:spcBef>
              <a:spcAft>
                <a:spcPts val="0"/>
              </a:spcAft>
              <a:buClr>
                <a:schemeClr val="dk1"/>
              </a:buClr>
              <a:buSzPct val="100000"/>
              <a:buChar char="●"/>
            </a:pPr>
            <a:r>
              <a:rPr lang="en" sz="1000">
                <a:solidFill>
                  <a:schemeClr val="dk1"/>
                </a:solidFill>
              </a:rPr>
              <a:t>Table saw </a:t>
            </a:r>
            <a:endParaRPr sz="1000">
              <a:solidFill>
                <a:schemeClr val="dk1"/>
              </a:solidFill>
            </a:endParaRPr>
          </a:p>
          <a:p>
            <a:pPr indent="-287337" lvl="0" marL="914400" rtl="0" algn="l">
              <a:lnSpc>
                <a:spcPct val="115000"/>
              </a:lnSpc>
              <a:spcBef>
                <a:spcPts val="0"/>
              </a:spcBef>
              <a:spcAft>
                <a:spcPts val="0"/>
              </a:spcAft>
              <a:buClr>
                <a:schemeClr val="dk1"/>
              </a:buClr>
              <a:buSzPct val="100000"/>
              <a:buChar char="●"/>
            </a:pPr>
            <a:r>
              <a:rPr lang="en" sz="1000">
                <a:solidFill>
                  <a:schemeClr val="dk1"/>
                </a:solidFill>
              </a:rPr>
              <a:t>Scroll saw</a:t>
            </a:r>
            <a:endParaRPr sz="1000">
              <a:solidFill>
                <a:schemeClr val="dk1"/>
              </a:solidFill>
            </a:endParaRPr>
          </a:p>
          <a:p>
            <a:pPr indent="-287337" lvl="0" marL="914400" rtl="0" algn="l">
              <a:lnSpc>
                <a:spcPct val="115000"/>
              </a:lnSpc>
              <a:spcBef>
                <a:spcPts val="0"/>
              </a:spcBef>
              <a:spcAft>
                <a:spcPts val="0"/>
              </a:spcAft>
              <a:buClr>
                <a:schemeClr val="dk1"/>
              </a:buClr>
              <a:buSzPct val="100000"/>
              <a:buChar char="●"/>
            </a:pPr>
            <a:r>
              <a:rPr lang="en" sz="1000">
                <a:solidFill>
                  <a:schemeClr val="dk1"/>
                </a:solidFill>
              </a:rPr>
              <a:t>Drill press</a:t>
            </a:r>
            <a:endParaRPr sz="1000">
              <a:solidFill>
                <a:schemeClr val="dk1"/>
              </a:solidFill>
            </a:endParaRPr>
          </a:p>
          <a:p>
            <a:pPr indent="-287337" lvl="0" marL="914400" rtl="0" algn="l">
              <a:lnSpc>
                <a:spcPct val="115000"/>
              </a:lnSpc>
              <a:spcBef>
                <a:spcPts val="0"/>
              </a:spcBef>
              <a:spcAft>
                <a:spcPts val="0"/>
              </a:spcAft>
              <a:buClr>
                <a:schemeClr val="dk1"/>
              </a:buClr>
              <a:buSzPct val="100000"/>
              <a:buChar char="●"/>
            </a:pPr>
            <a:r>
              <a:rPr lang="en" sz="1000">
                <a:solidFill>
                  <a:schemeClr val="dk1"/>
                </a:solidFill>
              </a:rPr>
              <a:t>Wood glue</a:t>
            </a:r>
            <a:endParaRPr sz="1000">
              <a:solidFill>
                <a:schemeClr val="dk1"/>
              </a:solidFill>
            </a:endParaRPr>
          </a:p>
          <a:p>
            <a:pPr indent="0" lvl="0" marL="0" rtl="0" algn="l">
              <a:lnSpc>
                <a:spcPct val="115000"/>
              </a:lnSpc>
              <a:spcBef>
                <a:spcPts val="1200"/>
              </a:spcBef>
              <a:spcAft>
                <a:spcPts val="0"/>
              </a:spcAft>
              <a:buSzPct val="147999"/>
              <a:buNone/>
            </a:pPr>
            <a:r>
              <a:rPr b="1" lang="en" sz="1216">
                <a:solidFill>
                  <a:schemeClr val="dk1"/>
                </a:solidFill>
              </a:rPr>
              <a:t>PPE</a:t>
            </a:r>
            <a:endParaRPr b="1" sz="1216">
              <a:solidFill>
                <a:schemeClr val="dk1"/>
              </a:solidFill>
            </a:endParaRPr>
          </a:p>
          <a:p>
            <a:pPr indent="0" lvl="0" marL="457200" rtl="0" algn="l">
              <a:lnSpc>
                <a:spcPct val="115000"/>
              </a:lnSpc>
              <a:spcBef>
                <a:spcPts val="1200"/>
              </a:spcBef>
              <a:spcAft>
                <a:spcPts val="0"/>
              </a:spcAft>
              <a:buSzPct val="180000"/>
              <a:buNone/>
            </a:pPr>
            <a:r>
              <a:rPr lang="en" sz="1000">
                <a:solidFill>
                  <a:schemeClr val="dk1"/>
                </a:solidFill>
              </a:rPr>
              <a:t>Proper footwear, eye protection, and hearing protection will be needed when using machines.</a:t>
            </a:r>
            <a:endParaRPr sz="1000">
              <a:solidFill>
                <a:schemeClr val="dk1"/>
              </a:solidFill>
            </a:endParaRPr>
          </a:p>
          <a:p>
            <a:pPr indent="0" lvl="0" marL="0" rtl="0" algn="l">
              <a:lnSpc>
                <a:spcPct val="115000"/>
              </a:lnSpc>
              <a:spcBef>
                <a:spcPts val="1200"/>
              </a:spcBef>
              <a:spcAft>
                <a:spcPts val="1200"/>
              </a:spcAft>
              <a:buSzPct val="100000"/>
              <a:buNone/>
            </a:pPr>
            <a:r>
              <a:t/>
            </a:r>
            <a:endParaRPr>
              <a:solidFill>
                <a:schemeClr val="dk1"/>
              </a:solidFill>
            </a:endParaRPr>
          </a:p>
        </p:txBody>
      </p:sp>
      <p:pic>
        <p:nvPicPr>
          <p:cNvPr id="155" name="Google Shape;155;g257ab81cfa6_0_355">
            <a:hlinkClick r:id="rId4"/>
          </p:cNvPr>
          <p:cNvPicPr preferRelativeResize="0"/>
          <p:nvPr/>
        </p:nvPicPr>
        <p:blipFill rotWithShape="1">
          <a:blip r:embed="rId5">
            <a:alphaModFix/>
          </a:blip>
          <a:srcRect b="0" l="0" r="0" t="0"/>
          <a:stretch/>
        </p:blipFill>
        <p:spPr>
          <a:xfrm>
            <a:off x="6384001" y="1619874"/>
            <a:ext cx="2122274" cy="2690375"/>
          </a:xfrm>
          <a:prstGeom prst="rect">
            <a:avLst/>
          </a:prstGeom>
          <a:noFill/>
          <a:ln>
            <a:noFill/>
          </a:ln>
        </p:spPr>
      </p:pic>
      <p:sp>
        <p:nvSpPr>
          <p:cNvPr id="156" name="Google Shape;156;g257ab81cfa6_0_355"/>
          <p:cNvSpPr txBox="1"/>
          <p:nvPr/>
        </p:nvSpPr>
        <p:spPr>
          <a:xfrm>
            <a:off x="6361300" y="1338825"/>
            <a:ext cx="21255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3D Printer SafeDoc</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0" name="Shape 160"/>
        <p:cNvGrpSpPr/>
        <p:nvPr/>
      </p:nvGrpSpPr>
      <p:grpSpPr>
        <a:xfrm>
          <a:off x="0" y="0"/>
          <a:ext cx="0" cy="0"/>
          <a:chOff x="0" y="0"/>
          <a:chExt cx="0" cy="0"/>
        </a:xfrm>
      </p:grpSpPr>
      <p:sp>
        <p:nvSpPr>
          <p:cNvPr id="161" name="Google Shape;161;g257ab81cfa6_0_40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t>Assessment and Evaluation</a:t>
            </a:r>
            <a:endParaRPr/>
          </a:p>
        </p:txBody>
      </p:sp>
      <p:sp>
        <p:nvSpPr>
          <p:cNvPr id="162" name="Google Shape;162;g257ab81cfa6_0_40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800"/>
              <a:buNone/>
            </a:pPr>
            <a:r>
              <a:rPr lang="en">
                <a:solidFill>
                  <a:schemeClr val="dk1"/>
                </a:solidFill>
              </a:rPr>
              <a:t>Rubric at two stages, One after sketch and choosing a design focus on communication and knowledge and understanding, another after clay model focus on application. </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