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Montserrat"/>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jlsszT49BKjp+prD2PILyCYF0n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www.youtube.com/watch?v=-bICbiXfQo4" TargetMode="External"/><Relationship Id="rId5" Type="http://schemas.openxmlformats.org/officeDocument/2006/relationships/hyperlink" Target="https://www.youtube.com/watch?v=7U6OxMIg5f0" TargetMode="External"/><Relationship Id="rId6" Type="http://schemas.openxmlformats.org/officeDocument/2006/relationships/hyperlink" Target="https://www.youtube.com/watch?v=IK6WijFL4O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s://www.octe.ca/en/resources/resource-folder/safetydocs/tdj-safetydocs/toolsafe-tdj-modelling-tools" TargetMode="External"/><Relationship Id="rId5" Type="http://schemas.openxmlformats.org/officeDocument/2006/relationships/hyperlink" Target="https://www.edu.gov.on.ca/eng/curriculum/secondary/2009teched1112curr.pdf" TargetMode="External"/><Relationship Id="rId6" Type="http://schemas.openxmlformats.org/officeDocument/2006/relationships/hyperlink" Target="https://www.interactone.com/the-focus-future-of-the-automotive-aftermarket/#:~:text=Overall%2C%20aftermarket%20retailers%20should%20feel,available%20supply%20and%20increase%20pric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hyperlink" Target="https://docs.google.com/document/d/1PTNahuvXHraemmA6cUS712Pd2_BSduUZ/edit?usp=drive_link&amp;ouid=114383419718810090421&amp;rtpof=true&amp;sd=tr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https://www.statista.com/statistics/581758/size-of-global-automotive-parts-aftermarket/" TargetMode="External"/><Relationship Id="rId5" Type="http://schemas.openxmlformats.org/officeDocument/2006/relationships/hyperlink" Target="https://www.prnewswire.com/news-releases/usa-aftermarket-automotive-parts--components-market-expected-to-reach-usd-19-billion-by-2026-301451445.html" TargetMode="External"/><Relationship Id="rId6" Type="http://schemas.openxmlformats.org/officeDocument/2006/relationships/hyperlink" Target="https://www.youtube.com/watch?v=Mc0AzkNLZm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hyperlink" Target="https://docs.google.com/document/d/1PTNahuvXHraemmA6cUS712Pd2_BSduUZ/edit?usp=drive_link&amp;ouid=114383419718810090421&amp;rtpof=true&amp;sd=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hyperlink" Target="https://www.instructables.com/member/jamesabt007/" TargetMode="External"/><Relationship Id="rId5" Type="http://schemas.openxmlformats.org/officeDocument/2006/relationships/hyperlink" Target="https://www.instructables.com/How-to-make-a-wind-tunne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4342004" y="744575"/>
            <a:ext cx="44904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latin typeface="Century Gothic"/>
                <a:ea typeface="Century Gothic"/>
                <a:cs typeface="Century Gothic"/>
                <a:sym typeface="Century Gothic"/>
              </a:rPr>
              <a:t>Time to Customize -</a:t>
            </a:r>
            <a:endParaRPr>
              <a:latin typeface="Century Gothic"/>
              <a:ea typeface="Century Gothic"/>
              <a:cs typeface="Century Gothic"/>
              <a:sym typeface="Century Gothic"/>
            </a:endParaRPr>
          </a:p>
          <a:p>
            <a:pPr indent="0" lvl="0" marL="0" rtl="0" algn="ctr">
              <a:lnSpc>
                <a:spcPct val="100000"/>
              </a:lnSpc>
              <a:spcBef>
                <a:spcPts val="0"/>
              </a:spcBef>
              <a:spcAft>
                <a:spcPts val="0"/>
              </a:spcAft>
              <a:buSzPct val="111111"/>
              <a:buNone/>
            </a:pPr>
            <a:r>
              <a:rPr lang="en">
                <a:latin typeface="Century Gothic"/>
                <a:ea typeface="Century Gothic"/>
                <a:cs typeface="Century Gothic"/>
                <a:sym typeface="Century Gothic"/>
              </a:rPr>
              <a:t>3D Modeling </a:t>
            </a:r>
            <a:endParaRPr>
              <a:latin typeface="Century Gothic"/>
              <a:ea typeface="Century Gothic"/>
              <a:cs typeface="Century Gothic"/>
              <a:sym typeface="Century Gothic"/>
            </a:endParaRPr>
          </a:p>
        </p:txBody>
      </p:sp>
      <p:sp>
        <p:nvSpPr>
          <p:cNvPr id="55" name="Google Shape;55;p1"/>
          <p:cNvSpPr txBox="1"/>
          <p:nvPr>
            <p:ph idx="1" type="subTitle"/>
          </p:nvPr>
        </p:nvSpPr>
        <p:spPr>
          <a:xfrm>
            <a:off x="4500425" y="2834125"/>
            <a:ext cx="4332000" cy="792600"/>
          </a:xfrm>
          <a:prstGeom prst="rect">
            <a:avLst/>
          </a:prstGeom>
          <a:noFill/>
          <a:ln>
            <a:noFill/>
          </a:ln>
        </p:spPr>
        <p:txBody>
          <a:bodyPr anchorCtr="0" anchor="t" bIns="91425" lIns="91425" spcFirstLastPara="1" rIns="91425" wrap="square" tIns="91425">
            <a:normAutofit fontScale="70000"/>
          </a:bodyPr>
          <a:lstStyle/>
          <a:p>
            <a:pPr indent="0" lvl="0" marL="0" rtl="0" algn="ctr">
              <a:lnSpc>
                <a:spcPct val="100000"/>
              </a:lnSpc>
              <a:spcBef>
                <a:spcPts val="0"/>
              </a:spcBef>
              <a:spcAft>
                <a:spcPts val="0"/>
              </a:spcAft>
              <a:buSzPct val="142857"/>
              <a:buNone/>
            </a:pPr>
            <a:r>
              <a:rPr lang="en">
                <a:solidFill>
                  <a:schemeClr val="dk1"/>
                </a:solidFill>
                <a:latin typeface="Century Gothic"/>
                <a:ea typeface="Century Gothic"/>
                <a:cs typeface="Century Gothic"/>
                <a:sym typeface="Century Gothic"/>
              </a:rPr>
              <a:t>BBT Area: Technological Design</a:t>
            </a:r>
            <a:endParaRPr>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SzPct val="142857"/>
              <a:buNone/>
            </a:pPr>
            <a:r>
              <a:rPr lang="en">
                <a:solidFill>
                  <a:schemeClr val="dk1"/>
                </a:solidFill>
                <a:latin typeface="Century Gothic"/>
                <a:ea typeface="Century Gothic"/>
                <a:cs typeface="Century Gothic"/>
                <a:sym typeface="Century Gothic"/>
              </a:rPr>
              <a:t>Target Course: TDJ4, TDA4,TDM4</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114" name="Google Shape;114;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Continued</a:t>
            </a:r>
            <a:endParaRPr>
              <a:solidFill>
                <a:schemeClr val="dk1"/>
              </a:solidFill>
            </a:endParaRPr>
          </a:p>
          <a:p>
            <a:pPr indent="-301625" lvl="1" marL="914400" rtl="0" algn="l">
              <a:lnSpc>
                <a:spcPct val="115000"/>
              </a:lnSpc>
              <a:spcBef>
                <a:spcPts val="0"/>
              </a:spcBef>
              <a:spcAft>
                <a:spcPts val="0"/>
              </a:spcAft>
              <a:buClr>
                <a:schemeClr val="dk1"/>
              </a:buClr>
              <a:buSzPts val="1150"/>
              <a:buChar char="○"/>
            </a:pPr>
            <a:r>
              <a:rPr lang="en" sz="1150">
                <a:solidFill>
                  <a:schemeClr val="dk1"/>
                </a:solidFill>
              </a:rPr>
              <a:t>C2. analyse the relationship between society and technological development.</a:t>
            </a:r>
            <a:endParaRPr sz="1150">
              <a:solidFill>
                <a:schemeClr val="dk1"/>
              </a:solidFill>
            </a:endParaRPr>
          </a:p>
          <a:p>
            <a:pPr indent="-301625" lvl="1" marL="914400" rtl="0" algn="l">
              <a:lnSpc>
                <a:spcPct val="115000"/>
              </a:lnSpc>
              <a:spcBef>
                <a:spcPts val="0"/>
              </a:spcBef>
              <a:spcAft>
                <a:spcPts val="0"/>
              </a:spcAft>
              <a:buClr>
                <a:schemeClr val="dk1"/>
              </a:buClr>
              <a:buSzPts val="1150"/>
              <a:buChar char="○"/>
            </a:pPr>
            <a:r>
              <a:rPr lang="en" sz="1150">
                <a:solidFill>
                  <a:schemeClr val="dk1"/>
                </a:solidFill>
              </a:rPr>
              <a:t>D2. compare a variety of careers related to technological design, as well as the training and educational requirements for them, and maintain a portfolio of their work as evidence of their qualifications for future education and employment.</a:t>
            </a:r>
            <a:endParaRPr sz="115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Exemplars (Videos/Pictures)</a:t>
            </a:r>
            <a:endParaRPr/>
          </a:p>
        </p:txBody>
      </p:sp>
      <p:sp>
        <p:nvSpPr>
          <p:cNvPr id="120" name="Google Shape;120;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u="sng">
                <a:solidFill>
                  <a:schemeClr val="hlink"/>
                </a:solidFill>
                <a:hlinkClick r:id="rId4"/>
              </a:rPr>
              <a:t>Low Speed Wind Tunnel -</a:t>
            </a:r>
            <a:r>
              <a:rPr lang="en">
                <a:solidFill>
                  <a:schemeClr val="dk1"/>
                </a:solidFill>
              </a:rPr>
              <a:t> how it works - YouTube </a:t>
            </a:r>
            <a:endParaRPr>
              <a:solidFill>
                <a:schemeClr val="dk1"/>
              </a:solidFill>
            </a:endParaRPr>
          </a:p>
          <a:p>
            <a:pPr indent="0" lvl="0" marL="0" rtl="0" algn="l">
              <a:lnSpc>
                <a:spcPct val="115000"/>
              </a:lnSpc>
              <a:spcBef>
                <a:spcPts val="1200"/>
              </a:spcBef>
              <a:spcAft>
                <a:spcPts val="0"/>
              </a:spcAft>
              <a:buSzPts val="1800"/>
              <a:buNone/>
            </a:pPr>
            <a:r>
              <a:rPr lang="en" u="sng">
                <a:solidFill>
                  <a:schemeClr val="hlink"/>
                </a:solidFill>
                <a:hlinkClick r:id="rId5"/>
              </a:rPr>
              <a:t>Everything you need to know about Wind Tunnels - F1 explained </a:t>
            </a:r>
            <a:r>
              <a:rPr lang="en">
                <a:solidFill>
                  <a:schemeClr val="dk1"/>
                </a:solidFill>
              </a:rPr>
              <a:t>- YouTube</a:t>
            </a:r>
            <a:endParaRPr>
              <a:solidFill>
                <a:schemeClr val="dk1"/>
              </a:solidFill>
            </a:endParaRPr>
          </a:p>
          <a:p>
            <a:pPr indent="0" lvl="0" marL="0" rtl="0" algn="l">
              <a:lnSpc>
                <a:spcPct val="115000"/>
              </a:lnSpc>
              <a:spcBef>
                <a:spcPts val="1200"/>
              </a:spcBef>
              <a:spcAft>
                <a:spcPts val="0"/>
              </a:spcAft>
              <a:buSzPts val="1800"/>
              <a:buNone/>
            </a:pPr>
            <a:r>
              <a:rPr lang="en" u="sng">
                <a:solidFill>
                  <a:schemeClr val="hlink"/>
                </a:solidFill>
                <a:hlinkClick r:id="rId6"/>
              </a:rPr>
              <a:t>Using Fusion 360 to match Car Parts to Car Bodies</a:t>
            </a:r>
            <a:r>
              <a:rPr lang="en">
                <a:solidFill>
                  <a:schemeClr val="dk1"/>
                </a:solidFill>
              </a:rPr>
              <a:t> - YouTube    </a:t>
            </a:r>
            <a:endParaRPr>
              <a:solidFill>
                <a:schemeClr val="dk1"/>
              </a:solidFill>
            </a:endParaRPr>
          </a:p>
          <a:p>
            <a:pPr indent="-317500" lvl="0" marL="914400" rtl="0" algn="l">
              <a:lnSpc>
                <a:spcPct val="115000"/>
              </a:lnSpc>
              <a:spcBef>
                <a:spcPts val="1200"/>
              </a:spcBef>
              <a:spcAft>
                <a:spcPts val="0"/>
              </a:spcAft>
              <a:buClr>
                <a:schemeClr val="dk1"/>
              </a:buClr>
              <a:buSzPts val="1400"/>
              <a:buChar char="●"/>
            </a:pPr>
            <a:r>
              <a:rPr lang="en" sz="1400">
                <a:solidFill>
                  <a:schemeClr val="dk1"/>
                </a:solidFill>
              </a:rPr>
              <a:t>Any software is applicable with this concept </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2300">
              <a:solidFill>
                <a:srgbClr val="F1F1F1"/>
              </a:solidFill>
              <a:highlight>
                <a:srgbClr val="0F0F0F"/>
              </a:highlight>
              <a:latin typeface="Roboto"/>
              <a:ea typeface="Roboto"/>
              <a:cs typeface="Roboto"/>
              <a:sym typeface="Roboto"/>
            </a:endParaRPr>
          </a:p>
          <a:p>
            <a:pPr indent="0" lvl="0" marL="0" rtl="0" algn="l">
              <a:lnSpc>
                <a:spcPct val="115000"/>
              </a:lnSpc>
              <a:spcBef>
                <a:spcPts val="0"/>
              </a:spcBef>
              <a:spcAft>
                <a:spcPts val="0"/>
              </a:spcAft>
              <a:buSzPts val="1800"/>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2300">
              <a:solidFill>
                <a:srgbClr val="F1F1F1"/>
              </a:solidFill>
              <a:highlight>
                <a:srgbClr val="0F0F0F"/>
              </a:highlight>
              <a:latin typeface="Roboto"/>
              <a:ea typeface="Roboto"/>
              <a:cs typeface="Roboto"/>
              <a:sym typeface="Roboto"/>
            </a:endParaRPr>
          </a:p>
          <a:p>
            <a:pPr indent="0" lvl="0" marL="0" rtl="0" algn="l">
              <a:lnSpc>
                <a:spcPct val="115000"/>
              </a:lnSpc>
              <a:spcBef>
                <a:spcPts val="0"/>
              </a:spcBef>
              <a:spcAft>
                <a:spcPts val="1200"/>
              </a:spcAft>
              <a:buSzPts val="1800"/>
              <a:buNone/>
            </a:pPr>
            <a:r>
              <a:t/>
            </a:r>
            <a:endParaRPr>
              <a:solidFill>
                <a:schemeClr val="dk1"/>
              </a:solidFill>
            </a:endParaRPr>
          </a:p>
        </p:txBody>
      </p:sp>
      <p:sp>
        <p:nvSpPr>
          <p:cNvPr id="121" name="Google Shape;121;p11"/>
          <p:cNvSpPr txBox="1"/>
          <p:nvPr/>
        </p:nvSpPr>
        <p:spPr>
          <a:xfrm>
            <a:off x="3725700" y="3339725"/>
            <a:ext cx="178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1"/>
          <p:cNvSpPr txBox="1"/>
          <p:nvPr/>
        </p:nvSpPr>
        <p:spPr>
          <a:xfrm>
            <a:off x="3985625" y="33011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Outside Resources and References</a:t>
            </a:r>
            <a:endParaRPr/>
          </a:p>
        </p:txBody>
      </p:sp>
      <p:sp>
        <p:nvSpPr>
          <p:cNvPr id="128" name="Google Shape;128;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u="sng">
                <a:solidFill>
                  <a:schemeClr val="accent5"/>
                </a:solidFill>
                <a:hlinkClick r:id="rId4">
                  <a:extLst>
                    <a:ext uri="{A12FA001-AC4F-418D-AE19-62706E023703}">
                      <ahyp:hlinkClr val="tx"/>
                    </a:ext>
                  </a:extLst>
                </a:hlinkClick>
              </a:rPr>
              <a:t>Modelling Tools toolSAFE resources</a:t>
            </a:r>
            <a:r>
              <a:rPr lang="en">
                <a:solidFill>
                  <a:schemeClr val="dk1"/>
                </a:solidFill>
              </a:rPr>
              <a:t>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u="sng">
                <a:solidFill>
                  <a:schemeClr val="hlink"/>
                </a:solidFill>
                <a:hlinkClick r:id="rId5"/>
              </a:rPr>
              <a:t>The Ontario Curriculum, Grades 11 and 12 : Technological Education, 2009 (revised)</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u="sng">
                <a:solidFill>
                  <a:schemeClr val="hlink"/>
                </a:solidFill>
                <a:hlinkClick r:id="rId6"/>
              </a:rPr>
              <a:t>The focus &amp; future of the Automotive Aftermarket </a:t>
            </a:r>
            <a:r>
              <a:rPr lang="en">
                <a:solidFill>
                  <a:schemeClr val="dk1"/>
                </a:solidFill>
              </a:rPr>
              <a:t> - Article </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0" lvl="0" marL="457200" rtl="0" algn="l">
              <a:lnSpc>
                <a:spcPct val="115000"/>
              </a:lnSpc>
              <a:spcBef>
                <a:spcPts val="1200"/>
              </a:spcBef>
              <a:spcAft>
                <a:spcPts val="1200"/>
              </a:spcAft>
              <a:buSzPts val="1800"/>
              <a:buNone/>
            </a:pPr>
            <a:r>
              <a:t/>
            </a:r>
            <a:endParaRPr>
              <a:solidFill>
                <a:schemeClr val="dk1"/>
              </a:solidFill>
            </a:endParaRPr>
          </a:p>
        </p:txBody>
      </p:sp>
      <p:sp>
        <p:nvSpPr>
          <p:cNvPr id="129" name="Google Shape;129;p12"/>
          <p:cNvSpPr txBox="1"/>
          <p:nvPr/>
        </p:nvSpPr>
        <p:spPr>
          <a:xfrm>
            <a:off x="9215775" y="976725"/>
            <a:ext cx="453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2: </a:t>
            </a:r>
            <a:br>
              <a:rPr lang="en"/>
            </a:br>
            <a:r>
              <a:rPr lang="en"/>
              <a:t>Student Lesson</a:t>
            </a:r>
            <a:endParaRPr/>
          </a:p>
        </p:txBody>
      </p:sp>
      <p:grpSp>
        <p:nvGrpSpPr>
          <p:cNvPr id="135" name="Google Shape;135;p13"/>
          <p:cNvGrpSpPr/>
          <p:nvPr/>
        </p:nvGrpSpPr>
        <p:grpSpPr>
          <a:xfrm>
            <a:off x="311695" y="-8"/>
            <a:ext cx="8832305" cy="4941758"/>
            <a:chOff x="311695" y="-8"/>
            <a:chExt cx="8832305" cy="4941758"/>
          </a:xfrm>
        </p:grpSpPr>
        <p:pic>
          <p:nvPicPr>
            <p:cNvPr id="136" name="Google Shape;136;p13"/>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37" name="Google Shape;137;p13"/>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38" name="Google Shape;138;p13"/>
            <p:cNvGrpSpPr/>
            <p:nvPr/>
          </p:nvGrpSpPr>
          <p:grpSpPr>
            <a:xfrm>
              <a:off x="5559900" y="3942850"/>
              <a:ext cx="3584100" cy="998900"/>
              <a:chOff x="5827475" y="4141275"/>
              <a:chExt cx="3584100" cy="998900"/>
            </a:xfrm>
          </p:grpSpPr>
          <p:sp>
            <p:nvSpPr>
              <p:cNvPr id="139" name="Google Shape;139;p13"/>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40" name="Google Shape;140;p13"/>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Printable Student Resources (if required)</a:t>
            </a:r>
            <a:endParaRPr/>
          </a:p>
        </p:txBody>
      </p:sp>
      <p:sp>
        <p:nvSpPr>
          <p:cNvPr id="146" name="Google Shape;14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Student Assignment with Assessment rubric  - </a:t>
            </a:r>
            <a:r>
              <a:rPr lang="en" u="sng">
                <a:solidFill>
                  <a:schemeClr val="hlink"/>
                </a:solidFill>
                <a:hlinkClick r:id="rId4"/>
              </a:rPr>
              <a:t>Aftermarket Parts Design</a:t>
            </a:r>
            <a:r>
              <a:rPr lang="en">
                <a:solidFill>
                  <a:schemeClr val="dk1"/>
                </a:solidFill>
              </a:rPr>
              <a:t> </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Aftermarket Parts Design</a:t>
            </a:r>
            <a:endParaRPr/>
          </a:p>
        </p:txBody>
      </p:sp>
      <p:sp>
        <p:nvSpPr>
          <p:cNvPr id="152" name="Google Shape;152;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117647"/>
              <a:buNone/>
            </a:pPr>
            <a:r>
              <a:rPr lang="en">
                <a:solidFill>
                  <a:schemeClr val="dk1"/>
                </a:solidFill>
              </a:rPr>
              <a:t>BBT Area: Technological Design </a:t>
            </a:r>
            <a:endParaRPr>
              <a:solidFill>
                <a:schemeClr val="dk1"/>
              </a:solidFill>
            </a:endParaRPr>
          </a:p>
          <a:p>
            <a:pPr indent="0" lvl="0" marL="0" rtl="0" algn="ctr">
              <a:lnSpc>
                <a:spcPct val="100000"/>
              </a:lnSpc>
              <a:spcBef>
                <a:spcPts val="0"/>
              </a:spcBef>
              <a:spcAft>
                <a:spcPts val="0"/>
              </a:spcAft>
              <a:buSzPct val="117647"/>
              <a:buNone/>
            </a:pPr>
            <a:r>
              <a:rPr lang="en">
                <a:solidFill>
                  <a:schemeClr val="dk1"/>
                </a:solidFill>
              </a:rPr>
              <a:t>Target Course: TDJ4, TDA4, TDM4</a:t>
            </a:r>
            <a:endParaRPr>
              <a:solidFill>
                <a:schemeClr val="dk1"/>
              </a:solidFill>
            </a:endParaRPr>
          </a:p>
        </p:txBody>
      </p:sp>
      <p:grpSp>
        <p:nvGrpSpPr>
          <p:cNvPr id="153" name="Google Shape;153;p15"/>
          <p:cNvGrpSpPr/>
          <p:nvPr/>
        </p:nvGrpSpPr>
        <p:grpSpPr>
          <a:xfrm>
            <a:off x="311695" y="-8"/>
            <a:ext cx="8832305" cy="4941758"/>
            <a:chOff x="311695" y="-8"/>
            <a:chExt cx="8832305" cy="4941758"/>
          </a:xfrm>
        </p:grpSpPr>
        <p:pic>
          <p:nvPicPr>
            <p:cNvPr id="154" name="Google Shape;154;p15"/>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55" name="Google Shape;155;p15"/>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56" name="Google Shape;156;p15"/>
            <p:cNvGrpSpPr/>
            <p:nvPr/>
          </p:nvGrpSpPr>
          <p:grpSpPr>
            <a:xfrm>
              <a:off x="5559900" y="3942850"/>
              <a:ext cx="3584100" cy="998900"/>
              <a:chOff x="5827475" y="4141275"/>
              <a:chExt cx="3584100" cy="998900"/>
            </a:xfrm>
          </p:grpSpPr>
          <p:sp>
            <p:nvSpPr>
              <p:cNvPr id="157" name="Google Shape;157;p15"/>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58" name="Google Shape;158;p15"/>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t>Section 3: </a:t>
            </a:r>
            <a:br>
              <a:rPr lang="en"/>
            </a:br>
            <a:r>
              <a:rPr lang="en"/>
              <a:t>Project Instructions</a:t>
            </a:r>
            <a:endParaRPr/>
          </a:p>
        </p:txBody>
      </p:sp>
      <p:grpSp>
        <p:nvGrpSpPr>
          <p:cNvPr id="164" name="Google Shape;164;p16"/>
          <p:cNvGrpSpPr/>
          <p:nvPr/>
        </p:nvGrpSpPr>
        <p:grpSpPr>
          <a:xfrm>
            <a:off x="311695" y="-8"/>
            <a:ext cx="8832305" cy="4941758"/>
            <a:chOff x="311695" y="-8"/>
            <a:chExt cx="8832305" cy="4941758"/>
          </a:xfrm>
        </p:grpSpPr>
        <p:pic>
          <p:nvPicPr>
            <p:cNvPr id="165" name="Google Shape;165;p16"/>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166" name="Google Shape;166;p16"/>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167" name="Google Shape;167;p16"/>
            <p:cNvGrpSpPr/>
            <p:nvPr/>
          </p:nvGrpSpPr>
          <p:grpSpPr>
            <a:xfrm>
              <a:off x="5559900" y="3942850"/>
              <a:ext cx="3584100" cy="998900"/>
              <a:chOff x="5827475" y="4141275"/>
              <a:chExt cx="3584100" cy="998900"/>
            </a:xfrm>
          </p:grpSpPr>
          <p:sp>
            <p:nvSpPr>
              <p:cNvPr id="168" name="Google Shape;168;p16"/>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169" name="Google Shape;169;p16"/>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1000"/>
              </a:spcAft>
              <a:buSzPct val="111111"/>
              <a:buNone/>
            </a:pPr>
            <a:r>
              <a:rPr lang="en"/>
              <a:t>Project Introduction (and hook)</a:t>
            </a:r>
            <a:endParaRPr/>
          </a:p>
        </p:txBody>
      </p:sp>
      <p:sp>
        <p:nvSpPr>
          <p:cNvPr id="175" name="Google Shape;175;p17"/>
          <p:cNvSpPr txBox="1"/>
          <p:nvPr>
            <p:ph idx="1" type="body"/>
          </p:nvPr>
        </p:nvSpPr>
        <p:spPr>
          <a:xfrm>
            <a:off x="311700" y="1092150"/>
            <a:ext cx="8520600" cy="370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rgbClr val="222222"/>
                </a:solidFill>
                <a:highlight>
                  <a:srgbClr val="FFFFFF"/>
                </a:highlight>
              </a:rPr>
              <a:t>Did you Know?</a:t>
            </a:r>
            <a:endParaRPr b="1">
              <a:solidFill>
                <a:srgbClr val="222222"/>
              </a:solidFill>
              <a:highlight>
                <a:srgbClr val="FFFFFF"/>
              </a:highlight>
            </a:endParaRPr>
          </a:p>
          <a:p>
            <a:pPr indent="0" lvl="0" marL="0" rtl="0" algn="l">
              <a:lnSpc>
                <a:spcPct val="115000"/>
              </a:lnSpc>
              <a:spcBef>
                <a:spcPts val="0"/>
              </a:spcBef>
              <a:spcAft>
                <a:spcPts val="0"/>
              </a:spcAft>
              <a:buSzPts val="1800"/>
              <a:buNone/>
            </a:pPr>
            <a:r>
              <a:rPr lang="en" sz="1150">
                <a:solidFill>
                  <a:srgbClr val="222222"/>
                </a:solidFill>
                <a:highlight>
                  <a:srgbClr val="FFFFFF"/>
                </a:highlight>
              </a:rPr>
              <a:t>The automotive aftermarket can be broadly divided into two segments: replacement parts and accessories. The size of the global automotive aftermarket was estimated to be around </a:t>
            </a:r>
            <a:r>
              <a:rPr lang="en" sz="1150" u="sng">
                <a:solidFill>
                  <a:schemeClr val="hlink"/>
                </a:solidFill>
                <a:highlight>
                  <a:srgbClr val="FFFFFF"/>
                </a:highlight>
                <a:hlinkClick r:id="rId4"/>
              </a:rPr>
              <a:t>265 billion U.S. dollars</a:t>
            </a:r>
            <a:r>
              <a:rPr lang="en" sz="1150">
                <a:solidFill>
                  <a:srgbClr val="222222"/>
                </a:solidFill>
                <a:highlight>
                  <a:srgbClr val="FFFFFF"/>
                </a:highlight>
              </a:rPr>
              <a:t>. The United States is the </a:t>
            </a:r>
            <a:r>
              <a:rPr lang="en" sz="1150" u="sng">
                <a:solidFill>
                  <a:schemeClr val="hlink"/>
                </a:solidFill>
                <a:highlight>
                  <a:srgbClr val="FFFFFF"/>
                </a:highlight>
                <a:hlinkClick r:id="rId5"/>
              </a:rPr>
              <a:t>largest market</a:t>
            </a:r>
            <a:r>
              <a:rPr lang="en" sz="1150">
                <a:solidFill>
                  <a:srgbClr val="222222"/>
                </a:solidFill>
                <a:highlight>
                  <a:srgbClr val="FFFFFF"/>
                </a:highlight>
              </a:rPr>
              <a:t> for automotive aftermarket products and services, followed by Europe and China. The automotive aftermarket is a highly competitive industry. In order to succeed, companies must offer products that are high quality, reasonably priced, and appealing to consumers.</a:t>
            </a:r>
            <a:endParaRPr sz="1150">
              <a:solidFill>
                <a:schemeClr val="dk1"/>
              </a:solidFill>
            </a:endParaRPr>
          </a:p>
          <a:p>
            <a:pPr indent="0" lvl="0" marL="0" rtl="0" algn="l">
              <a:lnSpc>
                <a:spcPct val="115000"/>
              </a:lnSpc>
              <a:spcBef>
                <a:spcPts val="2000"/>
              </a:spcBef>
              <a:spcAft>
                <a:spcPts val="0"/>
              </a:spcAft>
              <a:buClr>
                <a:schemeClr val="dk1"/>
              </a:buClr>
              <a:buSzPts val="1100"/>
              <a:buFont typeface="Arial"/>
              <a:buNone/>
            </a:pPr>
            <a:r>
              <a:rPr b="1" lang="en">
                <a:solidFill>
                  <a:schemeClr val="dk1"/>
                </a:solidFill>
              </a:rPr>
              <a:t>Are car parts in demand?</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This sector of the vehicle industry has been steadily on the rise in recent years. The leading automotive parts in the market are vehicle batteries, cooling systems, underbody parts, engine components, filters, lighting such as headlights and taillights, electrical components and more!</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50">
              <a:solidFill>
                <a:schemeClr val="dk1"/>
              </a:solidFill>
            </a:endParaRPr>
          </a:p>
          <a:p>
            <a:pPr indent="0" lvl="0" marL="0" rtl="0" algn="l">
              <a:lnSpc>
                <a:spcPct val="115000"/>
              </a:lnSpc>
              <a:spcBef>
                <a:spcPts val="0"/>
              </a:spcBef>
              <a:spcAft>
                <a:spcPts val="1200"/>
              </a:spcAft>
              <a:buSzPts val="1800"/>
              <a:buNone/>
            </a:pPr>
            <a:r>
              <a:rPr lang="en" u="sng">
                <a:solidFill>
                  <a:schemeClr val="hlink"/>
                </a:solidFill>
                <a:hlinkClick r:id="rId6"/>
              </a:rPr>
              <a:t>What is Sema? </a:t>
            </a:r>
            <a:r>
              <a:rPr lang="en">
                <a:solidFill>
                  <a:schemeClr val="dk1"/>
                </a:solidFill>
              </a:rPr>
              <a:t>- YouTube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Student Safety Guidelines</a:t>
            </a:r>
            <a:endParaRPr/>
          </a:p>
        </p:txBody>
      </p:sp>
      <p:sp>
        <p:nvSpPr>
          <p:cNvPr id="181" name="Google Shape;18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Students should be aware of basic online safety and identity protection strategies.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Students should be seated in an ergonomic way at their desk.</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Allow for body movement breaks if seated and working for more than 30mins.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Students should not be seated in proximity to the 3D printer while in use.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3D printer should be in a well ventilated space.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PPE like safety glasses should be used when removing and working with the 3D prints.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1: Aftermarket Parts Design</a:t>
            </a:r>
            <a:endParaRPr/>
          </a:p>
        </p:txBody>
      </p:sp>
      <p:sp>
        <p:nvSpPr>
          <p:cNvPr id="187" name="Google Shape;187;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Student Assignment with Assessment rubric  - </a:t>
            </a:r>
            <a:r>
              <a:rPr lang="en" u="sng">
                <a:solidFill>
                  <a:schemeClr val="hlink"/>
                </a:solidFill>
                <a:hlinkClick r:id="rId4"/>
              </a:rPr>
              <a:t>Aftermarket Parts Design</a:t>
            </a:r>
            <a:r>
              <a:rPr lang="en">
                <a:solidFill>
                  <a:schemeClr val="dk1"/>
                </a:solidFill>
              </a:rPr>
              <a:t>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latin typeface="Century Gothic"/>
                <a:ea typeface="Century Gothic"/>
                <a:cs typeface="Century Gothic"/>
                <a:sym typeface="Century Gothic"/>
              </a:rPr>
              <a:t>Section 1: </a:t>
            </a:r>
            <a:br>
              <a:rPr lang="en">
                <a:latin typeface="Century Gothic"/>
                <a:ea typeface="Century Gothic"/>
                <a:cs typeface="Century Gothic"/>
                <a:sym typeface="Century Gothic"/>
              </a:rPr>
            </a:br>
            <a:r>
              <a:rPr lang="en">
                <a:latin typeface="Century Gothic"/>
                <a:ea typeface="Century Gothic"/>
                <a:cs typeface="Century Gothic"/>
                <a:sym typeface="Century Gothic"/>
              </a:rPr>
              <a:t>Teacher Resources</a:t>
            </a:r>
            <a:endParaRPr>
              <a:latin typeface="Century Gothic"/>
              <a:ea typeface="Century Gothic"/>
              <a:cs typeface="Century Gothic"/>
              <a:sym typeface="Century Gothic"/>
            </a:endParaRPr>
          </a:p>
        </p:txBody>
      </p:sp>
      <p:grpSp>
        <p:nvGrpSpPr>
          <p:cNvPr id="61" name="Google Shape;61;p2"/>
          <p:cNvGrpSpPr/>
          <p:nvPr/>
        </p:nvGrpSpPr>
        <p:grpSpPr>
          <a:xfrm>
            <a:off x="311695" y="-8"/>
            <a:ext cx="8832305" cy="4941758"/>
            <a:chOff x="311695" y="-8"/>
            <a:chExt cx="8832305" cy="4941758"/>
          </a:xfrm>
        </p:grpSpPr>
        <p:pic>
          <p:nvPicPr>
            <p:cNvPr id="62" name="Google Shape;62;p2"/>
            <p:cNvPicPr preferRelativeResize="0"/>
            <p:nvPr/>
          </p:nvPicPr>
          <p:blipFill rotWithShape="1">
            <a:blip r:embed="rId3">
              <a:alphaModFix/>
            </a:blip>
            <a:srcRect b="0" l="0" r="0" t="0"/>
            <a:stretch/>
          </p:blipFill>
          <p:spPr>
            <a:xfrm>
              <a:off x="311695" y="-8"/>
              <a:ext cx="3447280" cy="1039575"/>
            </a:xfrm>
            <a:prstGeom prst="rect">
              <a:avLst/>
            </a:prstGeom>
            <a:noFill/>
            <a:ln>
              <a:noFill/>
            </a:ln>
          </p:spPr>
        </p:pic>
        <p:pic>
          <p:nvPicPr>
            <p:cNvPr id="63" name="Google Shape;63;p2"/>
            <p:cNvPicPr preferRelativeResize="0"/>
            <p:nvPr/>
          </p:nvPicPr>
          <p:blipFill rotWithShape="1">
            <a:blip r:embed="rId4">
              <a:alphaModFix/>
            </a:blip>
            <a:srcRect b="0" l="0" r="0" t="0"/>
            <a:stretch/>
          </p:blipFill>
          <p:spPr>
            <a:xfrm>
              <a:off x="421149" y="3626725"/>
              <a:ext cx="2178949" cy="1315024"/>
            </a:xfrm>
            <a:prstGeom prst="rect">
              <a:avLst/>
            </a:prstGeom>
            <a:noFill/>
            <a:ln>
              <a:noFill/>
            </a:ln>
          </p:spPr>
        </p:pic>
        <p:grpSp>
          <p:nvGrpSpPr>
            <p:cNvPr id="64" name="Google Shape;64;p2"/>
            <p:cNvGrpSpPr/>
            <p:nvPr/>
          </p:nvGrpSpPr>
          <p:grpSpPr>
            <a:xfrm>
              <a:off x="5559900" y="3942850"/>
              <a:ext cx="3584100" cy="998900"/>
              <a:chOff x="5827475" y="4141275"/>
              <a:chExt cx="3584100" cy="998900"/>
            </a:xfrm>
          </p:grpSpPr>
          <p:sp>
            <p:nvSpPr>
              <p:cNvPr id="65" name="Google Shape;65;p2"/>
              <p:cNvSpPr txBox="1"/>
              <p:nvPr/>
            </p:nvSpPr>
            <p:spPr>
              <a:xfrm>
                <a:off x="5827475" y="4739975"/>
                <a:ext cx="35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Explore more at ovin-navigator.ca</a:t>
                </a:r>
                <a:endParaRPr b="1" i="0" sz="1400" u="none" cap="none" strike="noStrike">
                  <a:solidFill>
                    <a:srgbClr val="000000"/>
                  </a:solidFill>
                  <a:latin typeface="Montserrat"/>
                  <a:ea typeface="Montserrat"/>
                  <a:cs typeface="Montserrat"/>
                  <a:sym typeface="Montserrat"/>
                </a:endParaRPr>
              </a:p>
            </p:txBody>
          </p:sp>
          <p:pic>
            <p:nvPicPr>
              <p:cNvPr id="66" name="Google Shape;66;p2"/>
              <p:cNvPicPr preferRelativeResize="0"/>
              <p:nvPr/>
            </p:nvPicPr>
            <p:blipFill rotWithShape="1">
              <a:blip r:embed="rId5">
                <a:alphaModFix/>
              </a:blip>
              <a:srcRect b="0" l="0" r="0" t="0"/>
              <a:stretch/>
            </p:blipFill>
            <p:spPr>
              <a:xfrm>
                <a:off x="6105374" y="4141275"/>
                <a:ext cx="2858549" cy="598700"/>
              </a:xfrm>
              <a:prstGeom prst="rect">
                <a:avLst/>
              </a:prstGeom>
              <a:noFill/>
              <a:ln>
                <a:noFill/>
              </a:ln>
            </p:spPr>
          </p:pic>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Part 2: Classroom Windtunnel </a:t>
            </a:r>
            <a:endParaRPr/>
          </a:p>
        </p:txBody>
      </p:sp>
      <p:sp>
        <p:nvSpPr>
          <p:cNvPr id="193" name="Google Shape;193;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highlight>
                  <a:srgbClr val="FFFFFF"/>
                </a:highlight>
              </a:rPr>
              <a:t>Thank you </a:t>
            </a:r>
            <a:r>
              <a:rPr lang="en" u="sng">
                <a:solidFill>
                  <a:schemeClr val="hlink"/>
                </a:solidFill>
                <a:highlight>
                  <a:srgbClr val="FFFFFF"/>
                </a:highlight>
                <a:hlinkClick r:id="rId4"/>
              </a:rPr>
              <a:t>Jamesabt007</a:t>
            </a:r>
            <a:r>
              <a:rPr lang="en">
                <a:solidFill>
                  <a:schemeClr val="dk1"/>
                </a:solidFill>
                <a:highlight>
                  <a:srgbClr val="FFFFFF"/>
                </a:highlight>
              </a:rPr>
              <a:t> on the Instructables website for this wonderful and easy step by step on </a:t>
            </a:r>
            <a:r>
              <a:rPr lang="en" u="sng">
                <a:solidFill>
                  <a:schemeClr val="hlink"/>
                </a:solidFill>
                <a:highlight>
                  <a:srgbClr val="FFFFFF"/>
                </a:highlight>
                <a:hlinkClick r:id="rId5"/>
              </a:rPr>
              <a:t>How to make a classroom windtunnel  </a:t>
            </a:r>
            <a:r>
              <a:rPr lang="en">
                <a:solidFill>
                  <a:schemeClr val="dk1"/>
                </a:solidFill>
                <a:highlight>
                  <a:srgbClr val="FFFFFF"/>
                </a:highlight>
              </a:rPr>
              <a:t>- Instructables website.</a:t>
            </a:r>
            <a:endParaRPr>
              <a:solidFill>
                <a:schemeClr val="dk1"/>
              </a:solidFill>
              <a:highlight>
                <a:srgbClr val="FFFFFF"/>
              </a:highlight>
            </a:endParaRPr>
          </a:p>
          <a:p>
            <a:pPr indent="0" lvl="0" marL="0" rtl="0" algn="l">
              <a:lnSpc>
                <a:spcPct val="115000"/>
              </a:lnSpc>
              <a:spcBef>
                <a:spcPts val="0"/>
              </a:spcBef>
              <a:spcAft>
                <a:spcPts val="0"/>
              </a:spcAft>
              <a:buSzPts val="1800"/>
              <a:buNone/>
            </a:pPr>
            <a:r>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115000"/>
              </a:lnSpc>
              <a:spcBef>
                <a:spcPts val="0"/>
              </a:spcBef>
              <a:spcAft>
                <a:spcPts val="1200"/>
              </a:spcAft>
              <a:buSzPts val="1800"/>
              <a:buNone/>
            </a:pPr>
            <a:r>
              <a:t/>
            </a:r>
            <a:endParaRPr>
              <a:solidFill>
                <a:schemeClr val="dk1"/>
              </a:solidFill>
            </a:endParaRPr>
          </a:p>
        </p:txBody>
      </p:sp>
      <p:sp>
        <p:nvSpPr>
          <p:cNvPr id="194" name="Google Shape;194;p20"/>
          <p:cNvSpPr txBox="1"/>
          <p:nvPr/>
        </p:nvSpPr>
        <p:spPr>
          <a:xfrm>
            <a:off x="411275" y="2131775"/>
            <a:ext cx="4201800" cy="171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highlight>
                  <a:srgbClr val="FFFFFF"/>
                </a:highlight>
                <a:latin typeface="Arial"/>
                <a:ea typeface="Arial"/>
                <a:cs typeface="Arial"/>
                <a:sym typeface="Arial"/>
              </a:rPr>
              <a:t>Materials</a:t>
            </a:r>
            <a:endParaRPr b="1"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-Cardboard</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-Toilet Paper rolls/ Used paper towel rolls</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-Sheet of Lexan (Might be a tad expensive but does not shatter when cutting with a jigsaw)</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-Fan</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-Duct Tape</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-Masking Tape</a:t>
            </a:r>
            <a:endParaRPr b="0" i="0" sz="1400" u="none" cap="none" strike="noStrike">
              <a:solidFill>
                <a:srgbClr val="000000"/>
              </a:solidFill>
              <a:latin typeface="Arial"/>
              <a:ea typeface="Arial"/>
              <a:cs typeface="Arial"/>
              <a:sym typeface="Arial"/>
            </a:endParaRPr>
          </a:p>
        </p:txBody>
      </p:sp>
      <p:sp>
        <p:nvSpPr>
          <p:cNvPr id="195" name="Google Shape;195;p20"/>
          <p:cNvSpPr txBox="1"/>
          <p:nvPr/>
        </p:nvSpPr>
        <p:spPr>
          <a:xfrm>
            <a:off x="4613075" y="2131775"/>
            <a:ext cx="4003200" cy="249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100" u="none" cap="none" strike="noStrike">
                <a:solidFill>
                  <a:schemeClr val="dk1"/>
                </a:solidFill>
                <a:highlight>
                  <a:srgbClr val="FFFFFF"/>
                </a:highlight>
                <a:latin typeface="Arial"/>
                <a:ea typeface="Arial"/>
                <a:cs typeface="Arial"/>
                <a:sym typeface="Arial"/>
              </a:rPr>
              <a:t>Tools</a:t>
            </a:r>
            <a:endParaRPr b="1"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-Hobby Knife</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-Scissor</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-JigSaw</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-Ruler</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-Measuring tape/long straight edge</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-Pen/Pencil</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-Sand Paper/ Dremmel</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-Hot Glue/ Waterproof adhesive </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-90 degree angle tool</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-Gloves</a:t>
            </a:r>
            <a:endParaRPr b="0"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highlight>
                  <a:srgbClr val="FFFFFF"/>
                </a:highlight>
                <a:latin typeface="Arial"/>
                <a:ea typeface="Arial"/>
                <a:cs typeface="Arial"/>
                <a:sym typeface="Arial"/>
              </a:rPr>
              <a:t>-Safety Glasses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pic>
        <p:nvPicPr>
          <p:cNvPr id="200" name="Google Shape;200;p21"/>
          <p:cNvPicPr preferRelativeResize="0"/>
          <p:nvPr/>
        </p:nvPicPr>
        <p:blipFill rotWithShape="1">
          <a:blip r:embed="rId4">
            <a:alphaModFix/>
          </a:blip>
          <a:srcRect b="0" l="0" r="0" t="0"/>
          <a:stretch/>
        </p:blipFill>
        <p:spPr>
          <a:xfrm>
            <a:off x="1347873" y="829400"/>
            <a:ext cx="6448251" cy="4104175"/>
          </a:xfrm>
          <a:prstGeom prst="rect">
            <a:avLst/>
          </a:prstGeom>
          <a:noFill/>
          <a:ln>
            <a:noFill/>
          </a:ln>
        </p:spPr>
      </p:pic>
      <p:sp>
        <p:nvSpPr>
          <p:cNvPr id="201" name="Google Shape;20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Rubric/Assessment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Rubric/Assessment continued</a:t>
            </a:r>
            <a:endParaRPr/>
          </a:p>
        </p:txBody>
      </p:sp>
      <p:pic>
        <p:nvPicPr>
          <p:cNvPr id="207" name="Google Shape;207;p22"/>
          <p:cNvPicPr preferRelativeResize="0"/>
          <p:nvPr/>
        </p:nvPicPr>
        <p:blipFill rotWithShape="1">
          <a:blip r:embed="rId4">
            <a:alphaModFix/>
          </a:blip>
          <a:srcRect b="0" l="0" r="0" t="0"/>
          <a:stretch/>
        </p:blipFill>
        <p:spPr>
          <a:xfrm>
            <a:off x="1398200" y="1017725"/>
            <a:ext cx="6347600" cy="344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Project Outline</a:t>
            </a:r>
            <a:endParaRPr/>
          </a:p>
        </p:txBody>
      </p:sp>
      <p:sp>
        <p:nvSpPr>
          <p:cNvPr id="72" name="Google Shape;72;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 sz="1400">
                <a:solidFill>
                  <a:schemeClr val="dk1"/>
                </a:solidFill>
              </a:rPr>
              <a:t>Students will be asked to design/model a custom car accessory. </a:t>
            </a:r>
            <a:endParaRPr sz="14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OPTION to test the aredomanics in a classroom made windtunnel.</a:t>
            </a:r>
            <a:endParaRPr sz="11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Students are welcome to use whichever 3D modeling software that is available.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Students will also learn how to create multi part assemblies.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Students can then explore their design work into technical drawing formats, like exploded view parts, drawings, and orthographic projection technical drawings for manufacturing.</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Skills that will develop during this small units are as follows:</a:t>
            </a:r>
            <a:endParaRPr sz="14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Procedure thinking</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Design problem solving</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Introduction to Transportation Technology terminology</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Additional careers and post secondary pathways involving the transportation sector, Automotive engineering sector</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Related OVIN Sectors</a:t>
            </a:r>
            <a:endParaRPr/>
          </a:p>
        </p:txBody>
      </p:sp>
      <p:sp>
        <p:nvSpPr>
          <p:cNvPr id="78" name="Google Shape;7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Auto &amp; Parts Manufacturing</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Tool, Die &amp; Mold</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Aftermarket, Maintenance &amp; Repair</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Prior Knowledge and Related Resources</a:t>
            </a:r>
            <a:endParaRPr/>
          </a:p>
        </p:txBody>
      </p:sp>
      <p:sp>
        <p:nvSpPr>
          <p:cNvPr id="84" name="Google Shape;8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Students should be familiar with:</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design process steps (research, imagine possible solutions, concept sketch, choose the best design, build a prototype, test prototype).</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concept sketches, isometric drawings, and orthographic projections.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basic CAD commands terminology, exposures to apps like TinkerCAD, INVENTOR, Solidworks or Solid Edge, Fusion 360.</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Students should have:</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basic understanding of math skills (measuring, units, multiplication).</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basic research skills.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ability to use basic computing tools, mice, saving to your school server or cloud, basic google suite applications.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basic understanding of how to use 3D modelling software such as TinkerCAD, Inventor, etc.</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Planning Notes and Teacher Guide</a:t>
            </a:r>
            <a:endParaRPr/>
          </a:p>
        </p:txBody>
      </p:sp>
      <p:sp>
        <p:nvSpPr>
          <p:cNvPr id="90" name="Google Shape;9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Make sure your classroom licence is up to date and active.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Familiarize yourself with the softwares that are available and or being asked to use by your students.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Have a projector available for showing the software.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Print or post the tutorial.</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Allow for 5+ days for this unit.</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Consider the </a:t>
            </a:r>
            <a:r>
              <a:rPr lang="en" u="sng">
                <a:solidFill>
                  <a:schemeClr val="dk1"/>
                </a:solidFill>
              </a:rPr>
              <a:t>Part 2</a:t>
            </a:r>
            <a:r>
              <a:rPr lang="en">
                <a:solidFill>
                  <a:schemeClr val="dk1"/>
                </a:solidFill>
              </a:rPr>
              <a:t> to this unit.  Included in this unit is a “how to” build a classroom small wind tunnel to test aerodynamics of the part.</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Allow an additional 1 week+ to build and test.</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7"/>
          <p:cNvSpPr txBox="1"/>
          <p:nvPr>
            <p:ph type="title"/>
          </p:nvPr>
        </p:nvSpPr>
        <p:spPr>
          <a:xfrm>
            <a:off x="229625"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Required Tools and Materials</a:t>
            </a:r>
            <a:endParaRPr/>
          </a:p>
        </p:txBody>
      </p:sp>
      <p:sp>
        <p:nvSpPr>
          <p:cNvPr id="96" name="Google Shape;96;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a:solidFill>
                  <a:schemeClr val="dk1"/>
                </a:solidFill>
              </a:rPr>
              <a:t>Part 1 - Aftermarket Parts Design</a:t>
            </a:r>
            <a:endParaRPr>
              <a:solidFill>
                <a:schemeClr val="dk1"/>
              </a:solidFill>
            </a:endParaRPr>
          </a:p>
          <a:p>
            <a:pPr indent="-317500" lvl="0" marL="457200" rtl="0" algn="l">
              <a:lnSpc>
                <a:spcPct val="115000"/>
              </a:lnSpc>
              <a:spcBef>
                <a:spcPts val="1200"/>
              </a:spcBef>
              <a:spcAft>
                <a:spcPts val="0"/>
              </a:spcAft>
              <a:buClr>
                <a:schemeClr val="dk1"/>
              </a:buClr>
              <a:buSzPts val="1400"/>
              <a:buChar char="●"/>
            </a:pPr>
            <a:r>
              <a:rPr lang="en" sz="1400">
                <a:solidFill>
                  <a:schemeClr val="dk1"/>
                </a:solidFill>
              </a:rPr>
              <a:t>Laptop or desktop computer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Mouse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Larger monitor if possible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Sketch paper should you have the students design their own as a “testing your knowledge” activity</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3D printer for parts</a:t>
            </a:r>
            <a:endParaRPr sz="1400">
              <a:solidFill>
                <a:schemeClr val="dk1"/>
              </a:solidFill>
            </a:endParaRPr>
          </a:p>
          <a:p>
            <a:pPr indent="0" lvl="0" marL="457200" rtl="0" algn="l">
              <a:lnSpc>
                <a:spcPct val="115000"/>
              </a:lnSpc>
              <a:spcBef>
                <a:spcPts val="1200"/>
              </a:spcBef>
              <a:spcAft>
                <a:spcPts val="0"/>
              </a:spcAft>
              <a:buSzPts val="1800"/>
              <a:buNone/>
            </a:pPr>
            <a:r>
              <a:t/>
            </a:r>
            <a:endParaRPr sz="1400">
              <a:solidFill>
                <a:schemeClr val="dk1"/>
              </a:solidFill>
            </a:endParaRPr>
          </a:p>
          <a:p>
            <a:pPr indent="0" lvl="0" marL="0" rtl="0" algn="l">
              <a:lnSpc>
                <a:spcPct val="115000"/>
              </a:lnSpc>
              <a:spcBef>
                <a:spcPts val="1200"/>
              </a:spcBef>
              <a:spcAft>
                <a:spcPts val="0"/>
              </a:spcAft>
              <a:buSzPts val="1800"/>
              <a:buNone/>
            </a:pPr>
            <a:r>
              <a:rPr lang="en">
                <a:solidFill>
                  <a:schemeClr val="dk1"/>
                </a:solidFill>
              </a:rPr>
              <a:t>Part 2 - Wind Tunnel</a:t>
            </a:r>
            <a:endParaRPr>
              <a:solidFill>
                <a:schemeClr val="dk1"/>
              </a:solidFill>
            </a:endParaRPr>
          </a:p>
          <a:p>
            <a:pPr indent="-317500" lvl="0" marL="457200" rtl="0" algn="l">
              <a:lnSpc>
                <a:spcPct val="115000"/>
              </a:lnSpc>
              <a:spcBef>
                <a:spcPts val="1200"/>
              </a:spcBef>
              <a:spcAft>
                <a:spcPts val="0"/>
              </a:spcAft>
              <a:buClr>
                <a:schemeClr val="dk1"/>
              </a:buClr>
              <a:buSzPts val="1400"/>
              <a:buChar char="●"/>
            </a:pPr>
            <a:r>
              <a:rPr lang="en" sz="1400">
                <a:solidFill>
                  <a:schemeClr val="dk1"/>
                </a:solidFill>
              </a:rPr>
              <a:t>Please see slide 19 for further information</a:t>
            </a:r>
            <a:endParaRPr sz="1400">
              <a:solidFill>
                <a:schemeClr val="dk1"/>
              </a:solidFill>
            </a:endParaRPr>
          </a:p>
          <a:p>
            <a:pPr indent="0" lvl="0" marL="0" rtl="0" algn="l">
              <a:lnSpc>
                <a:spcPct val="115000"/>
              </a:lnSpc>
              <a:spcBef>
                <a:spcPts val="1200"/>
              </a:spcBef>
              <a:spcAft>
                <a:spcPts val="1200"/>
              </a:spcAft>
              <a:buSzPts val="1800"/>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Safety Concerns (including PPE if required)</a:t>
            </a:r>
            <a:endParaRPr/>
          </a:p>
        </p:txBody>
      </p:sp>
      <p:sp>
        <p:nvSpPr>
          <p:cNvPr id="102" name="Google Shape;102;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Make sure your computer area is clear of school bags, food and drinks.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Position your body in the correct ergonomic position for your working area.</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 a external mouse not the touch pad where possible.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Use a bluelight filter on your screen to protect your eyesight extended use exposure.</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Well vented room for 3D printer off gassing.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Safety glasses.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Small hand tools to help remove the 3D model supports like:</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Dremel, pliers, dental picks, 3D model support baths/ chemicals.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Assessment and Evaluation</a:t>
            </a:r>
            <a:endParaRPr/>
          </a:p>
        </p:txBody>
      </p:sp>
      <p:sp>
        <p:nvSpPr>
          <p:cNvPr id="108" name="Google Shape;108;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a:bodyPr>
          <a:lstStyle/>
          <a:p>
            <a:pPr indent="-340232" lvl="0" marL="457200" rtl="0" algn="l">
              <a:lnSpc>
                <a:spcPct val="115000"/>
              </a:lnSpc>
              <a:spcBef>
                <a:spcPts val="0"/>
              </a:spcBef>
              <a:spcAft>
                <a:spcPts val="0"/>
              </a:spcAft>
              <a:buClr>
                <a:schemeClr val="dk1"/>
              </a:buClr>
              <a:buSzPct val="100000"/>
              <a:buChar char="●"/>
            </a:pPr>
            <a:r>
              <a:rPr lang="en" sz="1900">
                <a:solidFill>
                  <a:schemeClr val="dk1"/>
                </a:solidFill>
              </a:rPr>
              <a:t>In this project, the instructor should be looking for your students to be able to identify and apply the following MoE curricular over all looks fors:  (TDJ4M)</a:t>
            </a:r>
            <a:endParaRPr sz="190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A1. demonstrate an understanding of criteria, relationships, and other factors that affect technological design and the design process;</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A3. demonstrate an understanding of drafting standards, drawing types, conventions, and guidelines used when representing design ideas graphically;</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A4. demonstrate an understanding of various types of models and prototypes, and describe the tools, materials, equipment, and processes for building, testing, and evaluating them; </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A5. use appropriate technical language and communications methods to document, report, present, and market design ideas and results.</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B1. use appropriate resources, methods, and tools to research and manage design projects and related activities; </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B2. apply appropriate methods for generating and graphically representing complex design ideas and solutions; </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B3. create, test, and analyse models and/or prototypes, using a variety of techniques, tools, and materials; </a:t>
            </a:r>
            <a:endParaRPr sz="1250">
              <a:solidFill>
                <a:schemeClr val="dk1"/>
              </a:solidFill>
            </a:endParaRPr>
          </a:p>
          <a:p>
            <a:pPr indent="-302036" lvl="1" marL="914400" rtl="0" algn="l">
              <a:lnSpc>
                <a:spcPct val="115000"/>
              </a:lnSpc>
              <a:spcBef>
                <a:spcPts val="0"/>
              </a:spcBef>
              <a:spcAft>
                <a:spcPts val="0"/>
              </a:spcAft>
              <a:buClr>
                <a:schemeClr val="dk1"/>
              </a:buClr>
              <a:buSzPct val="100000"/>
              <a:buChar char="○"/>
            </a:pPr>
            <a:r>
              <a:rPr lang="en" sz="1250">
                <a:solidFill>
                  <a:schemeClr val="dk1"/>
                </a:solidFill>
              </a:rPr>
              <a:t>B4. use a variety of formats and tools to create and present reports summarizing and evaluating the design process, to analyse decisions made during the process, and to advocate the final design.</a:t>
            </a:r>
            <a:endParaRPr sz="125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