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La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La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Lato-bold.fntdata"/><Relationship Id="rId6" Type="http://schemas.openxmlformats.org/officeDocument/2006/relationships/slide" Target="slides/slide1.xml"/><Relationship Id="rId18" Type="http://schemas.openxmlformats.org/officeDocument/2006/relationships/font" Target="fonts/La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57bbbc3dd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57bbbc3dd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57bbbc3dd7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57bbbc3dd7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57bbbc3dd7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57bbbc3dd7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57bbbc3dd7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57bbbc3dd7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57bbbc3dd7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57bbbc3dd7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57bbbc3dd7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57bbbc3dd7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57bbbc3dd7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57bbbc3dd7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57bbbc3dd7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57bbbc3dd7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57bbbc3dd7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57bbbc3dd7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57bbbc3dd7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57bbbc3dd7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57bbbc3dd7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57bbbc3dd7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57bbbc3dd7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57bbbc3dd7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jpg"/><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6.png"/><Relationship Id="rId5"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hyperlink" Target="https://www.pbslearningmedia.org/resource/factories/what-is-manufacturing/" TargetMode="External"/><Relationship Id="rId5" Type="http://schemas.openxmlformats.org/officeDocument/2006/relationships/hyperlink" Target="https://www.pbslearningmedia.org/resource/43fbb7a6-bcaa-48ec-b630-215df0276c78/history-manufacturing/" TargetMode="External"/><Relationship Id="rId6" Type="http://schemas.openxmlformats.org/officeDocument/2006/relationships/hyperlink" Target="https://www.pbslearningmedia.org/resource/e7826777-f1c5-4bd6-a009-45de79cb44b7/trends-manufacturi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hyperlink" Target="https://www.youtube.com/watch?v=F5vtCRFRAK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hyperlink" Target="https://www.youtube.com/watch?v=wot9DFzFRLU" TargetMode="External"/><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311708" y="1406475"/>
            <a:ext cx="8520600" cy="2052600"/>
          </a:xfrm>
          <a:prstGeom prst="rect">
            <a:avLst/>
          </a:prstGeom>
          <a:noFill/>
          <a:ln>
            <a:noFill/>
          </a:ln>
        </p:spPr>
        <p:txBody>
          <a:bodyPr anchorCtr="0" anchor="b" bIns="91425" lIns="91425" spcFirstLastPara="1" rIns="91425" wrap="square" tIns="91425">
            <a:normAutofit/>
          </a:bodyPr>
          <a:lstStyle/>
          <a:p>
            <a:pPr indent="0" lvl="0" marL="0" rtl="0" algn="ctr">
              <a:spcBef>
                <a:spcPts val="0"/>
              </a:spcBef>
              <a:spcAft>
                <a:spcPts val="0"/>
              </a:spcAft>
              <a:buNone/>
            </a:pPr>
            <a:r>
              <a:rPr lang="en" sz="5200">
                <a:solidFill>
                  <a:srgbClr val="000000"/>
                </a:solidFill>
              </a:rPr>
              <a:t>Did you ever consider why things cost what they cost?</a:t>
            </a:r>
            <a:endParaRPr sz="5200">
              <a:solidFill>
                <a:srgbClr val="000000"/>
              </a:solidFill>
            </a:endParaRPr>
          </a:p>
        </p:txBody>
      </p:sp>
      <p:sp>
        <p:nvSpPr>
          <p:cNvPr id="55" name="Google Shape;55;p13"/>
          <p:cNvSpPr txBox="1"/>
          <p:nvPr/>
        </p:nvSpPr>
        <p:spPr>
          <a:xfrm>
            <a:off x="592950" y="482625"/>
            <a:ext cx="653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Lean Manufacturing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66"/>
              <a:t>Let’s Explore Further - 5S Pillars</a:t>
            </a:r>
            <a:endParaRPr sz="3466"/>
          </a:p>
        </p:txBody>
      </p:sp>
      <p:sp>
        <p:nvSpPr>
          <p:cNvPr id="122" name="Google Shape;122;p22"/>
          <p:cNvSpPr txBox="1"/>
          <p:nvPr>
            <p:ph idx="1" type="body"/>
          </p:nvPr>
        </p:nvSpPr>
        <p:spPr>
          <a:xfrm>
            <a:off x="311700" y="1017725"/>
            <a:ext cx="8520600" cy="3326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solidFill>
                  <a:schemeClr val="dk1"/>
                </a:solidFill>
                <a:highlight>
                  <a:srgbClr val="FFFFFF"/>
                </a:highlight>
              </a:rPr>
              <a:t>5S is a system to reduce waste and optimize productivity through maintaining an orderly workplace and using visual cues to achieve more consistent operational results. Implementation of this method "cleans up" and organizes the workplace in its existing configuration, and it is typically the first Lean method which organizations implement.</a:t>
            </a:r>
            <a:endParaRPr sz="1400">
              <a:solidFill>
                <a:schemeClr val="dk1"/>
              </a:solidFill>
              <a:highlight>
                <a:srgbClr val="FFFFFF"/>
              </a:highlight>
            </a:endParaRPr>
          </a:p>
          <a:p>
            <a:pPr indent="0" lvl="0" marL="0" rtl="0" algn="l">
              <a:spcBef>
                <a:spcPts val="1200"/>
              </a:spcBef>
              <a:spcAft>
                <a:spcPts val="0"/>
              </a:spcAft>
              <a:buNone/>
            </a:pPr>
            <a:r>
              <a:rPr b="1" lang="en" sz="1400" u="sng">
                <a:solidFill>
                  <a:schemeClr val="dk1"/>
                </a:solidFill>
                <a:highlight>
                  <a:srgbClr val="FFFFFF"/>
                </a:highlight>
              </a:rPr>
              <a:t>The 5 S’ are: </a:t>
            </a:r>
            <a:endParaRPr b="1" sz="1400" u="sng">
              <a:solidFill>
                <a:schemeClr val="dk1"/>
              </a:solidFill>
              <a:highlight>
                <a:srgbClr val="FFFFFF"/>
              </a:highlight>
            </a:endParaRPr>
          </a:p>
          <a:p>
            <a:pPr indent="0" lvl="0" marL="0" rtl="0" algn="l">
              <a:spcBef>
                <a:spcPts val="1200"/>
              </a:spcBef>
              <a:spcAft>
                <a:spcPts val="0"/>
              </a:spcAft>
              <a:buNone/>
            </a:pPr>
            <a:r>
              <a:rPr b="1" lang="en" sz="1400">
                <a:solidFill>
                  <a:schemeClr val="dk1"/>
                </a:solidFill>
                <a:highlight>
                  <a:srgbClr val="FFFFFF"/>
                </a:highlight>
              </a:rPr>
              <a:t>1.Sort (Seiri)  </a:t>
            </a:r>
            <a:r>
              <a:rPr b="1" lang="en" sz="1400">
                <a:solidFill>
                  <a:schemeClr val="dk1"/>
                </a:solidFill>
                <a:highlight>
                  <a:schemeClr val="lt1"/>
                </a:highlight>
              </a:rPr>
              <a:t>2. Set in Order 3. Shine</a:t>
            </a:r>
            <a:r>
              <a:rPr b="1" lang="en" sz="1400">
                <a:solidFill>
                  <a:schemeClr val="dk1"/>
                </a:solidFill>
                <a:highlight>
                  <a:srgbClr val="FFFFFF"/>
                </a:highlight>
              </a:rPr>
              <a:t>  4. Standardize   5. Sustain </a:t>
            </a:r>
            <a:r>
              <a:rPr lang="en" sz="1400">
                <a:solidFill>
                  <a:schemeClr val="dk1"/>
                </a:solidFill>
                <a:highlight>
                  <a:srgbClr val="FFFFFF"/>
                </a:highlight>
              </a:rPr>
              <a:t>  </a:t>
            </a:r>
            <a:endParaRPr sz="1400">
              <a:solidFill>
                <a:schemeClr val="dk1"/>
              </a:solidFill>
              <a:highlight>
                <a:srgbClr val="FFFFFF"/>
              </a:highlight>
            </a:endParaRPr>
          </a:p>
          <a:p>
            <a:pPr indent="0" lvl="0" marL="0" rtl="0" algn="l">
              <a:spcBef>
                <a:spcPts val="1200"/>
              </a:spcBef>
              <a:spcAft>
                <a:spcPts val="0"/>
              </a:spcAft>
              <a:buNone/>
            </a:pPr>
            <a:r>
              <a:rPr lang="en" sz="1400">
                <a:solidFill>
                  <a:schemeClr val="dk1"/>
                </a:solidFill>
                <a:highlight>
                  <a:srgbClr val="FFFFFF"/>
                </a:highlight>
              </a:rPr>
              <a:t>Divide into 5 groups. Each group will be assigned one of the S’. Research what your groups S means and record your information on a large poster board. You should be able to share your findings with the other groups and explain its meaning and give examples of how it might be used in manufacturing.</a:t>
            </a:r>
            <a:endParaRPr sz="1400">
              <a:solidFill>
                <a:schemeClr val="dk1"/>
              </a:solidFill>
              <a:highlight>
                <a:srgbClr val="FFFFFF"/>
              </a:highlight>
            </a:endParaRPr>
          </a:p>
          <a:p>
            <a:pPr indent="0" lvl="0" marL="0" rtl="0" algn="l">
              <a:spcBef>
                <a:spcPts val="1200"/>
              </a:spcBef>
              <a:spcAft>
                <a:spcPts val="1200"/>
              </a:spcAft>
              <a:buNone/>
            </a:pPr>
            <a:r>
              <a:rPr lang="en" sz="1400">
                <a:solidFill>
                  <a:schemeClr val="dk1"/>
                </a:solidFill>
                <a:highlight>
                  <a:srgbClr val="FFFFFF"/>
                </a:highlight>
              </a:rPr>
              <a:t>Keep these on display as it will help with the next portion of the assignment </a:t>
            </a:r>
            <a:endParaRPr sz="1400">
              <a:solidFill>
                <a:schemeClr val="dk1"/>
              </a:solidFill>
              <a:highlight>
                <a:srgbClr val="FFFFFF"/>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6" name="Shape 126"/>
        <p:cNvGrpSpPr/>
        <p:nvPr/>
      </p:nvGrpSpPr>
      <p:grpSpPr>
        <a:xfrm>
          <a:off x="0" y="0"/>
          <a:ext cx="0" cy="0"/>
          <a:chOff x="0" y="0"/>
          <a:chExt cx="0" cy="0"/>
        </a:xfrm>
      </p:grpSpPr>
      <p:pic>
        <p:nvPicPr>
          <p:cNvPr descr="This is an image of the 5S Diagram which includes SORT, STRAIGTHEN, SHINE, STANDARDIZE, and SUSTAIN" id="127" name="Google Shape;127;p23" title="5S Diagram"/>
          <p:cNvPicPr preferRelativeResize="0"/>
          <p:nvPr/>
        </p:nvPicPr>
        <p:blipFill>
          <a:blip r:embed="rId4">
            <a:alphaModFix/>
          </a:blip>
          <a:stretch>
            <a:fillRect/>
          </a:stretch>
        </p:blipFill>
        <p:spPr>
          <a:xfrm>
            <a:off x="2472550" y="172675"/>
            <a:ext cx="4198900" cy="4198900"/>
          </a:xfrm>
          <a:prstGeom prst="rect">
            <a:avLst/>
          </a:prstGeom>
          <a:noFill/>
          <a:ln>
            <a:noFill/>
          </a:ln>
        </p:spPr>
      </p:pic>
      <p:sp>
        <p:nvSpPr>
          <p:cNvPr id="128" name="Google Shape;128;p23"/>
          <p:cNvSpPr txBox="1"/>
          <p:nvPr/>
        </p:nvSpPr>
        <p:spPr>
          <a:xfrm>
            <a:off x="5888100" y="3971375"/>
            <a:ext cx="2482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5S Diagram</a:t>
            </a:r>
            <a:endParaRPr>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2" name="Shape 132"/>
        <p:cNvGrpSpPr/>
        <p:nvPr/>
      </p:nvGrpSpPr>
      <p:grpSpPr>
        <a:xfrm>
          <a:off x="0" y="0"/>
          <a:ext cx="0" cy="0"/>
          <a:chOff x="0" y="0"/>
          <a:chExt cx="0" cy="0"/>
        </a:xfrm>
      </p:grpSpPr>
      <p:sp>
        <p:nvSpPr>
          <p:cNvPr id="133" name="Google Shape;133;p24"/>
          <p:cNvSpPr txBox="1"/>
          <p:nvPr>
            <p:ph idx="1" type="body"/>
          </p:nvPr>
        </p:nvSpPr>
        <p:spPr>
          <a:xfrm>
            <a:off x="311700" y="1093950"/>
            <a:ext cx="8520600" cy="2955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100">
                <a:solidFill>
                  <a:schemeClr val="dk1"/>
                </a:solidFill>
              </a:rPr>
              <a:t>Once you have an understanding on Lean Manufacturing you are going to work alone, in pairs, or in groups to apply these practices to the pizza shop that you own. </a:t>
            </a:r>
            <a:endParaRPr sz="2100">
              <a:solidFill>
                <a:schemeClr val="dk1"/>
              </a:solidFill>
            </a:endParaRPr>
          </a:p>
          <a:p>
            <a:pPr indent="0" lvl="0" marL="0" rtl="0" algn="l">
              <a:spcBef>
                <a:spcPts val="1200"/>
              </a:spcBef>
              <a:spcAft>
                <a:spcPts val="1200"/>
              </a:spcAft>
              <a:buNone/>
            </a:pPr>
            <a:r>
              <a:rPr lang="en" sz="2100">
                <a:solidFill>
                  <a:schemeClr val="dk1"/>
                </a:solidFill>
              </a:rPr>
              <a:t>Make sure that you are keeping in mind the principles that you have learned and incorporate them into your project: Just-in-time production, Kaizen, and the 5S’</a:t>
            </a:r>
            <a:endParaRPr sz="21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402150" y="3951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Take these two tables for example:</a:t>
            </a:r>
            <a:endParaRPr/>
          </a:p>
        </p:txBody>
      </p:sp>
      <p:pic>
        <p:nvPicPr>
          <p:cNvPr descr="Modern light brown table" id="61" name="Google Shape;61;p14" title="Light Brown Table"/>
          <p:cNvPicPr preferRelativeResize="0"/>
          <p:nvPr/>
        </p:nvPicPr>
        <p:blipFill>
          <a:blip r:embed="rId4">
            <a:alphaModFix/>
          </a:blip>
          <a:stretch>
            <a:fillRect/>
          </a:stretch>
        </p:blipFill>
        <p:spPr>
          <a:xfrm>
            <a:off x="4893550" y="879838"/>
            <a:ext cx="3271554" cy="2196288"/>
          </a:xfrm>
          <a:prstGeom prst="rect">
            <a:avLst/>
          </a:prstGeom>
          <a:noFill/>
          <a:ln>
            <a:noFill/>
          </a:ln>
        </p:spPr>
      </p:pic>
      <p:pic>
        <p:nvPicPr>
          <p:cNvPr descr="Modern dark brown table" id="62" name="Google Shape;62;p14" title="Dark Brown Table"/>
          <p:cNvPicPr preferRelativeResize="0"/>
          <p:nvPr/>
        </p:nvPicPr>
        <p:blipFill>
          <a:blip r:embed="rId5">
            <a:alphaModFix/>
          </a:blip>
          <a:stretch>
            <a:fillRect/>
          </a:stretch>
        </p:blipFill>
        <p:spPr>
          <a:xfrm>
            <a:off x="929113" y="879848"/>
            <a:ext cx="3360524" cy="2082951"/>
          </a:xfrm>
          <a:prstGeom prst="rect">
            <a:avLst/>
          </a:prstGeom>
          <a:noFill/>
          <a:ln>
            <a:noFill/>
          </a:ln>
        </p:spPr>
      </p:pic>
      <p:sp>
        <p:nvSpPr>
          <p:cNvPr id="63" name="Google Shape;63;p14"/>
          <p:cNvSpPr txBox="1"/>
          <p:nvPr/>
        </p:nvSpPr>
        <p:spPr>
          <a:xfrm>
            <a:off x="402150" y="3201450"/>
            <a:ext cx="8339700" cy="1508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Both tables are similar sizes and made out of similar materials</a:t>
            </a:r>
            <a:endParaRPr sz="1800"/>
          </a:p>
          <a:p>
            <a:pPr indent="0" lvl="0" marL="0" rtl="0" algn="l">
              <a:spcBef>
                <a:spcPts val="0"/>
              </a:spcBef>
              <a:spcAft>
                <a:spcPts val="0"/>
              </a:spcAft>
              <a:buNone/>
            </a:pPr>
            <a:r>
              <a:rPr lang="en" sz="1800"/>
              <a:t> </a:t>
            </a:r>
            <a:endParaRPr sz="1800"/>
          </a:p>
          <a:p>
            <a:pPr indent="0" lvl="0" marL="0" rtl="0" algn="l">
              <a:spcBef>
                <a:spcPts val="0"/>
              </a:spcBef>
              <a:spcAft>
                <a:spcPts val="0"/>
              </a:spcAft>
              <a:buNone/>
            </a:pPr>
            <a:r>
              <a:rPr lang="en" sz="1800"/>
              <a:t>The table on the left is $2099.00</a:t>
            </a:r>
            <a:endParaRPr sz="1800"/>
          </a:p>
          <a:p>
            <a:pPr indent="0" lvl="0" marL="0" rtl="0" algn="l">
              <a:spcBef>
                <a:spcPts val="0"/>
              </a:spcBef>
              <a:spcAft>
                <a:spcPts val="0"/>
              </a:spcAft>
              <a:buNone/>
            </a:pPr>
            <a:r>
              <a:rPr lang="en" sz="1800"/>
              <a:t>The table on the right is $299.00</a:t>
            </a:r>
            <a:endParaRPr sz="1800"/>
          </a:p>
          <a:p>
            <a:pPr indent="0" lvl="0" marL="0" rtl="0" algn="l">
              <a:spcBef>
                <a:spcPts val="0"/>
              </a:spcBef>
              <a:spcAft>
                <a:spcPts val="0"/>
              </a:spcAft>
              <a:buNone/>
            </a:pPr>
            <a:r>
              <a:rPr lang="en"/>
              <a:t>                                                                       </a:t>
            </a:r>
            <a:endParaRPr/>
          </a:p>
        </p:txBody>
      </p:sp>
      <p:sp>
        <p:nvSpPr>
          <p:cNvPr id="64" name="Google Shape;64;p14"/>
          <p:cNvSpPr txBox="1"/>
          <p:nvPr/>
        </p:nvSpPr>
        <p:spPr>
          <a:xfrm>
            <a:off x="4280525" y="3757750"/>
            <a:ext cx="44976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dk1"/>
                </a:solidFill>
              </a:rPr>
              <a:t>Discuss what contributes to this cost difference</a:t>
            </a:r>
            <a:endParaRPr b="1" sz="2000">
              <a:solidFill>
                <a:schemeClr val="dk1"/>
              </a:solidFill>
            </a:endParaRPr>
          </a:p>
        </p:txBody>
      </p:sp>
      <p:sp>
        <p:nvSpPr>
          <p:cNvPr id="65" name="Google Shape;65;p14"/>
          <p:cNvSpPr txBox="1"/>
          <p:nvPr/>
        </p:nvSpPr>
        <p:spPr>
          <a:xfrm>
            <a:off x="848875" y="2947350"/>
            <a:ext cx="3271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66" name="Google Shape;66;p14"/>
          <p:cNvSpPr txBox="1"/>
          <p:nvPr/>
        </p:nvSpPr>
        <p:spPr>
          <a:xfrm>
            <a:off x="938225" y="2832150"/>
            <a:ext cx="3342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Left table: a modern dark brown table</a:t>
            </a:r>
            <a:endParaRPr sz="1200"/>
          </a:p>
        </p:txBody>
      </p:sp>
      <p:sp>
        <p:nvSpPr>
          <p:cNvPr id="67" name="Google Shape;67;p14"/>
          <p:cNvSpPr txBox="1"/>
          <p:nvPr/>
        </p:nvSpPr>
        <p:spPr>
          <a:xfrm>
            <a:off x="4572000" y="2832150"/>
            <a:ext cx="4348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Right table: a modern light brown table</a:t>
            </a:r>
            <a:endParaRPr sz="1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 name="Shape 71"/>
        <p:cNvGrpSpPr/>
        <p:nvPr/>
      </p:nvGrpSpPr>
      <p:grpSpPr>
        <a:xfrm>
          <a:off x="0" y="0"/>
          <a:ext cx="0" cy="0"/>
          <a:chOff x="0" y="0"/>
          <a:chExt cx="0" cy="0"/>
        </a:xfrm>
      </p:grpSpPr>
      <p:sp>
        <p:nvSpPr>
          <p:cNvPr id="72" name="Google Shape;72;p15"/>
          <p:cNvSpPr txBox="1"/>
          <p:nvPr>
            <p:ph type="title"/>
          </p:nvPr>
        </p:nvSpPr>
        <p:spPr>
          <a:xfrm>
            <a:off x="3474950" y="813600"/>
            <a:ext cx="5385000" cy="351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t>One of the main reasons these two tables differ in cost is because of how they were made. </a:t>
            </a:r>
            <a:endParaRPr sz="2500"/>
          </a:p>
          <a:p>
            <a:pPr indent="0" lvl="0" marL="0" rtl="0" algn="l">
              <a:spcBef>
                <a:spcPts val="0"/>
              </a:spcBef>
              <a:spcAft>
                <a:spcPts val="0"/>
              </a:spcAft>
              <a:buNone/>
            </a:pPr>
            <a:r>
              <a:t/>
            </a:r>
            <a:endParaRPr sz="2500"/>
          </a:p>
          <a:p>
            <a:pPr indent="0" lvl="0" marL="0" rtl="0" algn="l">
              <a:spcBef>
                <a:spcPts val="0"/>
              </a:spcBef>
              <a:spcAft>
                <a:spcPts val="0"/>
              </a:spcAft>
              <a:buNone/>
            </a:pPr>
            <a:r>
              <a:rPr lang="en" sz="2500"/>
              <a:t>Their means of production.</a:t>
            </a:r>
            <a:endParaRPr sz="2500"/>
          </a:p>
          <a:p>
            <a:pPr indent="0" lvl="0" marL="0" rtl="0" algn="l">
              <a:spcBef>
                <a:spcPts val="0"/>
              </a:spcBef>
              <a:spcAft>
                <a:spcPts val="0"/>
              </a:spcAft>
              <a:buNone/>
            </a:pPr>
            <a:r>
              <a:t/>
            </a:r>
            <a:endParaRPr sz="2500"/>
          </a:p>
          <a:p>
            <a:pPr indent="0" lvl="0" marL="0" rtl="0" algn="l">
              <a:spcBef>
                <a:spcPts val="0"/>
              </a:spcBef>
              <a:spcAft>
                <a:spcPts val="0"/>
              </a:spcAft>
              <a:buNone/>
            </a:pPr>
            <a:r>
              <a:rPr lang="en" sz="2500"/>
              <a:t>We call the production of goods manufacturing</a:t>
            </a:r>
            <a:endParaRPr sz="2500"/>
          </a:p>
        </p:txBody>
      </p:sp>
      <p:pic>
        <p:nvPicPr>
          <p:cNvPr descr="Factory Illustration" id="73" name="Google Shape;73;p15" title="Factory"/>
          <p:cNvPicPr preferRelativeResize="0"/>
          <p:nvPr/>
        </p:nvPicPr>
        <p:blipFill>
          <a:blip r:embed="rId4">
            <a:alphaModFix/>
          </a:blip>
          <a:stretch>
            <a:fillRect/>
          </a:stretch>
        </p:blipFill>
        <p:spPr>
          <a:xfrm>
            <a:off x="255125" y="1323050"/>
            <a:ext cx="2551051" cy="2096750"/>
          </a:xfrm>
          <a:prstGeom prst="rect">
            <a:avLst/>
          </a:prstGeom>
          <a:noFill/>
          <a:ln>
            <a:noFill/>
          </a:ln>
        </p:spPr>
      </p:pic>
      <p:sp>
        <p:nvSpPr>
          <p:cNvPr id="74" name="Google Shape;74;p15"/>
          <p:cNvSpPr txBox="1"/>
          <p:nvPr/>
        </p:nvSpPr>
        <p:spPr>
          <a:xfrm>
            <a:off x="20675" y="3419800"/>
            <a:ext cx="2785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Lato"/>
                <a:ea typeface="Lato"/>
                <a:cs typeface="Lato"/>
                <a:sym typeface="Lato"/>
              </a:rPr>
              <a:t>Factory illustration</a:t>
            </a:r>
            <a:endParaRPr sz="1200">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Exploring Manufacturing</a:t>
            </a:r>
            <a:endParaRPr/>
          </a:p>
        </p:txBody>
      </p:sp>
      <p:sp>
        <p:nvSpPr>
          <p:cNvPr id="80" name="Google Shape;80;p16"/>
          <p:cNvSpPr txBox="1"/>
          <p:nvPr>
            <p:ph idx="1" type="body"/>
          </p:nvPr>
        </p:nvSpPr>
        <p:spPr>
          <a:xfrm>
            <a:off x="311700" y="10840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chemeClr val="dk1"/>
                </a:solidFill>
              </a:rPr>
              <a:t>Watch these 3 short video segments:</a:t>
            </a:r>
            <a:endParaRPr b="1">
              <a:solidFill>
                <a:schemeClr val="dk1"/>
              </a:solidFill>
            </a:endParaRPr>
          </a:p>
          <a:p>
            <a:pPr indent="0" lvl="0" marL="0" rtl="0" algn="l">
              <a:spcBef>
                <a:spcPts val="1200"/>
              </a:spcBef>
              <a:spcAft>
                <a:spcPts val="0"/>
              </a:spcAft>
              <a:buNone/>
            </a:pPr>
            <a:r>
              <a:rPr lang="en" u="sng">
                <a:solidFill>
                  <a:schemeClr val="accent5"/>
                </a:solidFill>
                <a:hlinkClick r:id="rId4">
                  <a:extLst>
                    <a:ext uri="{A12FA001-AC4F-418D-AE19-62706E023703}">
                      <ahyp:hlinkClr val="tx"/>
                    </a:ext>
                  </a:extLst>
                </a:hlinkClick>
              </a:rPr>
              <a:t>What is Manufacturing?</a:t>
            </a:r>
            <a:endParaRPr>
              <a:solidFill>
                <a:schemeClr val="accent5"/>
              </a:solidFill>
            </a:endParaRPr>
          </a:p>
          <a:p>
            <a:pPr indent="0" lvl="0" marL="0" rtl="0" algn="l">
              <a:spcBef>
                <a:spcPts val="1200"/>
              </a:spcBef>
              <a:spcAft>
                <a:spcPts val="0"/>
              </a:spcAft>
              <a:buNone/>
            </a:pPr>
            <a:r>
              <a:rPr lang="en" u="sng">
                <a:solidFill>
                  <a:schemeClr val="accent5"/>
                </a:solidFill>
                <a:hlinkClick r:id="rId5">
                  <a:extLst>
                    <a:ext uri="{A12FA001-AC4F-418D-AE19-62706E023703}">
                      <ahyp:hlinkClr val="tx"/>
                    </a:ext>
                  </a:extLst>
                </a:hlinkClick>
              </a:rPr>
              <a:t>History of Manufacturing</a:t>
            </a:r>
            <a:endParaRPr>
              <a:solidFill>
                <a:schemeClr val="accent5"/>
              </a:solidFill>
            </a:endParaRPr>
          </a:p>
          <a:p>
            <a:pPr indent="0" lvl="0" marL="0" rtl="0" algn="l">
              <a:spcBef>
                <a:spcPts val="1200"/>
              </a:spcBef>
              <a:spcAft>
                <a:spcPts val="0"/>
              </a:spcAft>
              <a:buNone/>
            </a:pPr>
            <a:r>
              <a:rPr lang="en" u="sng">
                <a:solidFill>
                  <a:schemeClr val="accent5"/>
                </a:solidFill>
                <a:hlinkClick r:id="rId6">
                  <a:extLst>
                    <a:ext uri="{A12FA001-AC4F-418D-AE19-62706E023703}">
                      <ahyp:hlinkClr val="tx"/>
                    </a:ext>
                  </a:extLst>
                </a:hlinkClick>
              </a:rPr>
              <a:t>New Trends in Manufacturing (Lean Manufacturing)</a:t>
            </a:r>
            <a:endParaRPr>
              <a:solidFill>
                <a:schemeClr val="accent5"/>
              </a:solidFill>
            </a:endParaRPr>
          </a:p>
          <a:p>
            <a:pPr indent="0" lvl="0" marL="0" rtl="0" algn="l">
              <a:spcBef>
                <a:spcPts val="1200"/>
              </a:spcBef>
              <a:spcAft>
                <a:spcPts val="0"/>
              </a:spcAft>
              <a:buNone/>
            </a:pPr>
            <a:r>
              <a:rPr b="1" lang="en">
                <a:solidFill>
                  <a:schemeClr val="dk1"/>
                </a:solidFill>
              </a:rPr>
              <a:t>Discuss:</a:t>
            </a:r>
            <a:endParaRPr b="1">
              <a:solidFill>
                <a:schemeClr val="dk1"/>
              </a:solidFill>
            </a:endParaRPr>
          </a:p>
          <a:p>
            <a:pPr indent="0" lvl="0" marL="0" rtl="0" algn="l">
              <a:spcBef>
                <a:spcPts val="1200"/>
              </a:spcBef>
              <a:spcAft>
                <a:spcPts val="0"/>
              </a:spcAft>
              <a:buNone/>
            </a:pPr>
            <a:r>
              <a:rPr lang="en">
                <a:solidFill>
                  <a:schemeClr val="dk1"/>
                </a:solidFill>
              </a:rPr>
              <a:t>What are the important points that you saw in the videos?</a:t>
            </a:r>
            <a:endParaRPr>
              <a:solidFill>
                <a:schemeClr val="dk1"/>
              </a:solidFill>
            </a:endParaRPr>
          </a:p>
          <a:p>
            <a:pPr indent="0" lvl="0" marL="0" rtl="0" algn="l">
              <a:spcBef>
                <a:spcPts val="1200"/>
              </a:spcBef>
              <a:spcAft>
                <a:spcPts val="1200"/>
              </a:spcAft>
              <a:buNone/>
            </a:pPr>
            <a:r>
              <a:rPr lang="en">
                <a:solidFill>
                  <a:schemeClr val="dk1"/>
                </a:solidFill>
              </a:rPr>
              <a:t>What did you learn about manufacturing processes that you didn’t know before?</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4" name="Shape 84"/>
        <p:cNvGrpSpPr/>
        <p:nvPr/>
      </p:nvGrpSpPr>
      <p:grpSpPr>
        <a:xfrm>
          <a:off x="0" y="0"/>
          <a:ext cx="0" cy="0"/>
          <a:chOff x="0" y="0"/>
          <a:chExt cx="0" cy="0"/>
        </a:xfrm>
      </p:grpSpPr>
      <p:sp>
        <p:nvSpPr>
          <p:cNvPr id="85" name="Google Shape;85;p17"/>
          <p:cNvSpPr txBox="1"/>
          <p:nvPr>
            <p:ph idx="1" type="body"/>
          </p:nvPr>
        </p:nvSpPr>
        <p:spPr>
          <a:xfrm>
            <a:off x="311700" y="730425"/>
            <a:ext cx="6100500" cy="3834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1600">
                <a:solidFill>
                  <a:schemeClr val="dk1"/>
                </a:solidFill>
              </a:rPr>
              <a:t>Manufacturing is when a company builds new products by using raw materials or components (parts). </a:t>
            </a:r>
            <a:endParaRPr b="1" sz="1600">
              <a:solidFill>
                <a:schemeClr val="dk1"/>
              </a:solidFill>
            </a:endParaRPr>
          </a:p>
          <a:p>
            <a:pPr indent="0" lvl="0" marL="0" rtl="0" algn="l">
              <a:spcBef>
                <a:spcPts val="1200"/>
              </a:spcBef>
              <a:spcAft>
                <a:spcPts val="0"/>
              </a:spcAft>
              <a:buNone/>
            </a:pPr>
            <a:r>
              <a:rPr lang="en" sz="1600"/>
              <a:t>-Automotive manufacturers make cars</a:t>
            </a:r>
            <a:endParaRPr sz="1600"/>
          </a:p>
          <a:p>
            <a:pPr indent="0" lvl="0" marL="0" rtl="0" algn="l">
              <a:spcBef>
                <a:spcPts val="1200"/>
              </a:spcBef>
              <a:spcAft>
                <a:spcPts val="0"/>
              </a:spcAft>
              <a:buNone/>
            </a:pPr>
            <a:r>
              <a:rPr lang="en" sz="1600"/>
              <a:t>-Bakeries manufacture bread and pastries</a:t>
            </a:r>
            <a:endParaRPr sz="1600"/>
          </a:p>
          <a:p>
            <a:pPr indent="0" lvl="0" marL="0" rtl="0" algn="l">
              <a:spcBef>
                <a:spcPts val="1200"/>
              </a:spcBef>
              <a:spcAft>
                <a:spcPts val="0"/>
              </a:spcAft>
              <a:buNone/>
            </a:pPr>
            <a:r>
              <a:rPr lang="en" sz="1600"/>
              <a:t>-Phone companies manufacture cell phones using mined metals and developed technology. </a:t>
            </a:r>
            <a:endParaRPr sz="1600"/>
          </a:p>
          <a:p>
            <a:pPr indent="0" lvl="0" marL="0" rtl="0" algn="l">
              <a:spcBef>
                <a:spcPts val="1200"/>
              </a:spcBef>
              <a:spcAft>
                <a:spcPts val="0"/>
              </a:spcAft>
              <a:buNone/>
            </a:pPr>
            <a:r>
              <a:rPr lang="en" sz="1600"/>
              <a:t>-Builders and contractors manufacture homes</a:t>
            </a:r>
            <a:endParaRPr sz="1600"/>
          </a:p>
          <a:p>
            <a:pPr indent="0" lvl="0" marL="0" rtl="0" algn="l">
              <a:spcBef>
                <a:spcPts val="1200"/>
              </a:spcBef>
              <a:spcAft>
                <a:spcPts val="0"/>
              </a:spcAft>
              <a:buNone/>
            </a:pPr>
            <a:r>
              <a:rPr b="1" lang="en" sz="1600">
                <a:solidFill>
                  <a:schemeClr val="dk1"/>
                </a:solidFill>
              </a:rPr>
              <a:t>Can you think of other products that are manufactured?</a:t>
            </a:r>
            <a:endParaRPr b="1" sz="1600">
              <a:solidFill>
                <a:schemeClr val="dk1"/>
              </a:solidFill>
            </a:endParaRPr>
          </a:p>
          <a:p>
            <a:pPr indent="0" lvl="0" marL="0" rtl="0" algn="l">
              <a:spcBef>
                <a:spcPts val="1200"/>
              </a:spcBef>
              <a:spcAft>
                <a:spcPts val="1200"/>
              </a:spcAft>
              <a:buNone/>
            </a:pPr>
            <a:r>
              <a:rPr b="1" lang="en" sz="1600">
                <a:solidFill>
                  <a:schemeClr val="dk1"/>
                </a:solidFill>
              </a:rPr>
              <a:t>Are there any that are manufactured specifically in your community?</a:t>
            </a:r>
            <a:endParaRPr b="1" sz="1600">
              <a:solidFill>
                <a:schemeClr val="dk1"/>
              </a:solidFill>
            </a:endParaRPr>
          </a:p>
        </p:txBody>
      </p:sp>
      <p:pic>
        <p:nvPicPr>
          <p:cNvPr descr="Bread illustration" id="86" name="Google Shape;86;p17" title="Bread"/>
          <p:cNvPicPr preferRelativeResize="0"/>
          <p:nvPr/>
        </p:nvPicPr>
        <p:blipFill>
          <a:blip r:embed="rId4">
            <a:alphaModFix/>
          </a:blip>
          <a:stretch>
            <a:fillRect/>
          </a:stretch>
        </p:blipFill>
        <p:spPr>
          <a:xfrm>
            <a:off x="6481875" y="1145250"/>
            <a:ext cx="2427000" cy="2427000"/>
          </a:xfrm>
          <a:prstGeom prst="rect">
            <a:avLst/>
          </a:prstGeom>
          <a:noFill/>
          <a:ln>
            <a:noFill/>
          </a:ln>
        </p:spPr>
      </p:pic>
      <p:sp>
        <p:nvSpPr>
          <p:cNvPr id="87" name="Google Shape;87;p17"/>
          <p:cNvSpPr txBox="1"/>
          <p:nvPr/>
        </p:nvSpPr>
        <p:spPr>
          <a:xfrm>
            <a:off x="6550875" y="3019900"/>
            <a:ext cx="2289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Lato"/>
                <a:ea typeface="Lato"/>
                <a:cs typeface="Lato"/>
                <a:sym typeface="Lato"/>
              </a:rPr>
              <a:t>Bread illustration</a:t>
            </a:r>
            <a:endParaRPr sz="1200">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Aspects of Lean Manufacturing</a:t>
            </a:r>
            <a:endParaRPr/>
          </a:p>
        </p:txBody>
      </p:sp>
      <p:sp>
        <p:nvSpPr>
          <p:cNvPr id="93" name="Google Shape;93;p18"/>
          <p:cNvSpPr txBox="1"/>
          <p:nvPr>
            <p:ph idx="1" type="body"/>
          </p:nvPr>
        </p:nvSpPr>
        <p:spPr>
          <a:xfrm>
            <a:off x="2854425" y="1152475"/>
            <a:ext cx="59778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000" u="sng">
                <a:solidFill>
                  <a:schemeClr val="dk1"/>
                </a:solidFill>
              </a:rPr>
              <a:t>Just-in-time Production</a:t>
            </a:r>
            <a:endParaRPr b="1" sz="2000" u="sng">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Only makes products once they have been purchased or ordered</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Saves time, effort, materials, and money</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Only produces what can be sold</a:t>
            </a:r>
            <a:endParaRPr>
              <a:solidFill>
                <a:schemeClr val="dk1"/>
              </a:solidFill>
            </a:endParaRPr>
          </a:p>
        </p:txBody>
      </p:sp>
      <p:pic>
        <p:nvPicPr>
          <p:cNvPr descr="Alarm clock illustration" id="94" name="Google Shape;94;p18" title="Alarm clock"/>
          <p:cNvPicPr preferRelativeResize="0"/>
          <p:nvPr/>
        </p:nvPicPr>
        <p:blipFill>
          <a:blip r:embed="rId4">
            <a:alphaModFix/>
          </a:blip>
          <a:stretch>
            <a:fillRect/>
          </a:stretch>
        </p:blipFill>
        <p:spPr>
          <a:xfrm>
            <a:off x="477175" y="1303125"/>
            <a:ext cx="2105312" cy="1669410"/>
          </a:xfrm>
          <a:prstGeom prst="rect">
            <a:avLst/>
          </a:prstGeom>
          <a:noFill/>
          <a:ln>
            <a:noFill/>
          </a:ln>
        </p:spPr>
      </p:pic>
      <p:sp>
        <p:nvSpPr>
          <p:cNvPr id="95" name="Google Shape;95;p18"/>
          <p:cNvSpPr txBox="1"/>
          <p:nvPr/>
        </p:nvSpPr>
        <p:spPr>
          <a:xfrm>
            <a:off x="474875" y="3144000"/>
            <a:ext cx="2109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Alarm clock illustration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Aspects of Lean Manufacturing</a:t>
            </a:r>
            <a:endParaRPr/>
          </a:p>
        </p:txBody>
      </p:sp>
      <p:sp>
        <p:nvSpPr>
          <p:cNvPr id="101" name="Google Shape;101;p19"/>
          <p:cNvSpPr txBox="1"/>
          <p:nvPr>
            <p:ph idx="1" type="body"/>
          </p:nvPr>
        </p:nvSpPr>
        <p:spPr>
          <a:xfrm>
            <a:off x="2868225" y="1152475"/>
            <a:ext cx="5964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Kaizen </a:t>
            </a:r>
            <a:endParaRPr b="1"/>
          </a:p>
          <a:p>
            <a:pPr indent="0" lvl="0" marL="0" rtl="0" algn="l">
              <a:spcBef>
                <a:spcPts val="1200"/>
              </a:spcBef>
              <a:spcAft>
                <a:spcPts val="0"/>
              </a:spcAft>
              <a:buNone/>
            </a:pPr>
            <a:r>
              <a:rPr lang="en">
                <a:solidFill>
                  <a:schemeClr val="dk1"/>
                </a:solidFill>
              </a:rPr>
              <a:t>Kaizen is a Japanese word that means “continuous improvement”. </a:t>
            </a:r>
            <a:r>
              <a:rPr lang="en">
                <a:solidFill>
                  <a:schemeClr val="dk1"/>
                </a:solidFill>
                <a:highlight>
                  <a:srgbClr val="FFFFFF"/>
                </a:highlight>
              </a:rPr>
              <a:t>This philosophy implies that small, incremental changes routinely applied and sustained over a long period result in significant improvements. </a:t>
            </a:r>
            <a:endParaRPr>
              <a:solidFill>
                <a:schemeClr val="dk1"/>
              </a:solidFill>
              <a:highlight>
                <a:srgbClr val="FFFFFF"/>
              </a:highlight>
            </a:endParaRPr>
          </a:p>
          <a:p>
            <a:pPr indent="-342900" lvl="0" marL="457200" rtl="0" algn="l">
              <a:spcBef>
                <a:spcPts val="1200"/>
              </a:spcBef>
              <a:spcAft>
                <a:spcPts val="0"/>
              </a:spcAft>
              <a:buClr>
                <a:schemeClr val="dk1"/>
              </a:buClr>
              <a:buSzPts val="1800"/>
              <a:buChar char="●"/>
            </a:pPr>
            <a:r>
              <a:rPr lang="en">
                <a:solidFill>
                  <a:schemeClr val="dk1"/>
                </a:solidFill>
                <a:highlight>
                  <a:srgbClr val="FFFFFF"/>
                </a:highlight>
              </a:rPr>
              <a:t>Empowers workers to contribute to better systems of production</a:t>
            </a:r>
            <a:endParaRPr>
              <a:solidFill>
                <a:schemeClr val="dk1"/>
              </a:solidFill>
              <a:highlight>
                <a:srgbClr val="FFFFFF"/>
              </a:highlight>
            </a:endParaRPr>
          </a:p>
          <a:p>
            <a:pPr indent="-342900" lvl="0" marL="457200" rtl="0" algn="l">
              <a:spcBef>
                <a:spcPts val="0"/>
              </a:spcBef>
              <a:spcAft>
                <a:spcPts val="0"/>
              </a:spcAft>
              <a:buClr>
                <a:schemeClr val="dk1"/>
              </a:buClr>
              <a:buSzPts val="1800"/>
              <a:buChar char="●"/>
            </a:pPr>
            <a:r>
              <a:rPr lang="en">
                <a:solidFill>
                  <a:schemeClr val="dk1"/>
                </a:solidFill>
                <a:highlight>
                  <a:srgbClr val="FFFFFF"/>
                </a:highlight>
              </a:rPr>
              <a:t>Improves product quality and creates a happier workforce</a:t>
            </a:r>
            <a:endParaRPr>
              <a:solidFill>
                <a:schemeClr val="dk1"/>
              </a:solidFill>
              <a:highlight>
                <a:srgbClr val="FFFFFF"/>
              </a:highlight>
            </a:endParaRPr>
          </a:p>
        </p:txBody>
      </p:sp>
      <p:pic>
        <p:nvPicPr>
          <p:cNvPr descr="Kaizen with Japanese letters" id="102" name="Google Shape;102;p19" title="Kaizen"/>
          <p:cNvPicPr preferRelativeResize="0"/>
          <p:nvPr/>
        </p:nvPicPr>
        <p:blipFill>
          <a:blip r:embed="rId4">
            <a:alphaModFix/>
          </a:blip>
          <a:stretch>
            <a:fillRect/>
          </a:stretch>
        </p:blipFill>
        <p:spPr>
          <a:xfrm>
            <a:off x="303375" y="1995675"/>
            <a:ext cx="1958125" cy="979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730950"/>
            <a:ext cx="8520600" cy="3419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a:p>
            <a:pPr indent="0" lvl="0" marL="0" rtl="0" algn="l">
              <a:spcBef>
                <a:spcPts val="0"/>
              </a:spcBef>
              <a:spcAft>
                <a:spcPts val="0"/>
              </a:spcAft>
              <a:buNone/>
            </a:pPr>
            <a:r>
              <a:rPr lang="en" sz="2000" u="sng">
                <a:solidFill>
                  <a:schemeClr val="accent5"/>
                </a:solidFill>
                <a:highlight>
                  <a:srgbClr val="FFFFFF"/>
                </a:highlight>
                <a:hlinkClick r:id="rId4">
                  <a:extLst>
                    <a:ext uri="{A12FA001-AC4F-418D-AE19-62706E023703}">
                      <ahyp:hlinkClr val="tx"/>
                    </a:ext>
                  </a:extLst>
                </a:hlinkClick>
              </a:rPr>
              <a:t>Watch this video on How Toyota Changed the Way We Make Things</a:t>
            </a:r>
            <a:endParaRPr sz="2000">
              <a:solidFill>
                <a:schemeClr val="accent5"/>
              </a:solidFill>
              <a:highlight>
                <a:srgbClr val="FFFFFF"/>
              </a:highlight>
            </a:endParaRPr>
          </a:p>
          <a:p>
            <a:pPr indent="0" lvl="0" marL="0" rtl="0" algn="l">
              <a:spcBef>
                <a:spcPts val="0"/>
              </a:spcBef>
              <a:spcAft>
                <a:spcPts val="0"/>
              </a:spcAft>
              <a:buNone/>
            </a:pPr>
            <a:r>
              <a:t/>
            </a:r>
            <a:endParaRPr sz="2000">
              <a:solidFill>
                <a:schemeClr val="accent5"/>
              </a:solidFill>
              <a:highlight>
                <a:srgbClr val="FFFFFF"/>
              </a:highlight>
            </a:endParaRPr>
          </a:p>
          <a:p>
            <a:pPr indent="0" lvl="0" marL="0" rtl="0" algn="l">
              <a:spcBef>
                <a:spcPts val="0"/>
              </a:spcBef>
              <a:spcAft>
                <a:spcPts val="0"/>
              </a:spcAft>
              <a:buNone/>
            </a:pPr>
            <a:r>
              <a:rPr b="0" lang="en" sz="1800">
                <a:highlight>
                  <a:srgbClr val="FFFFFF"/>
                </a:highlight>
              </a:rPr>
              <a:t>It was the car company Toyota who designed the concept of “lean manufacturing”. They learned a lot from what the Ford company did wrong. </a:t>
            </a:r>
            <a:endParaRPr b="0" sz="1800">
              <a:highlight>
                <a:srgbClr val="FFFFFF"/>
              </a:highlight>
            </a:endParaRPr>
          </a:p>
          <a:p>
            <a:pPr indent="0" lvl="0" marL="0" rtl="0" algn="l">
              <a:spcBef>
                <a:spcPts val="0"/>
              </a:spcBef>
              <a:spcAft>
                <a:spcPts val="0"/>
              </a:spcAft>
              <a:buNone/>
            </a:pPr>
            <a:r>
              <a:t/>
            </a:r>
            <a:endParaRPr b="0" sz="1800">
              <a:highlight>
                <a:srgbClr val="FFFFFF"/>
              </a:highlight>
            </a:endParaRPr>
          </a:p>
          <a:p>
            <a:pPr indent="0" lvl="0" marL="0" rtl="0" algn="l">
              <a:spcBef>
                <a:spcPts val="0"/>
              </a:spcBef>
              <a:spcAft>
                <a:spcPts val="0"/>
              </a:spcAft>
              <a:buNone/>
            </a:pPr>
            <a:r>
              <a:rPr b="0" lang="en" sz="1800">
                <a:highlight>
                  <a:srgbClr val="FFFFFF"/>
                </a:highlight>
              </a:rPr>
              <a:t>Toyota recognized that the inventory was a major cost factor for production. Consequently, they reduced waste, and the largest waste of them all was excess material. By optimizing this excess, Toyota developed </a:t>
            </a:r>
            <a:r>
              <a:rPr lang="en" sz="1800">
                <a:highlight>
                  <a:srgbClr val="FFFFFF"/>
                </a:highlight>
              </a:rPr>
              <a:t>L</a:t>
            </a:r>
            <a:r>
              <a:rPr b="0" lang="en" sz="1800">
                <a:highlight>
                  <a:srgbClr val="FFFFFF"/>
                </a:highlight>
              </a:rPr>
              <a:t>ean production. Many different influences shaped the Toyota Production System. For one, culturally, the Japanese have a very strong work ethic and a respect for system design and the importance of the group and final product are prioritized. </a:t>
            </a:r>
            <a:endParaRPr b="0" sz="3400"/>
          </a:p>
        </p:txBody>
      </p:sp>
      <p:sp>
        <p:nvSpPr>
          <p:cNvPr id="108" name="Google Shape;108;p20"/>
          <p:cNvSpPr txBox="1"/>
          <p:nvPr/>
        </p:nvSpPr>
        <p:spPr>
          <a:xfrm>
            <a:off x="311700" y="161550"/>
            <a:ext cx="7332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t>Toyota - Inventors of Lean Production</a:t>
            </a:r>
            <a:endParaRPr sz="2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2" name="Shape 112"/>
        <p:cNvGrpSpPr/>
        <p:nvPr/>
      </p:nvGrpSpPr>
      <p:grpSpPr>
        <a:xfrm>
          <a:off x="0" y="0"/>
          <a:ext cx="0" cy="0"/>
          <a:chOff x="0" y="0"/>
          <a:chExt cx="0" cy="0"/>
        </a:xfrm>
      </p:grpSpPr>
      <p:sp>
        <p:nvSpPr>
          <p:cNvPr id="113" name="Google Shape;113;p21"/>
          <p:cNvSpPr txBox="1"/>
          <p:nvPr/>
        </p:nvSpPr>
        <p:spPr>
          <a:xfrm>
            <a:off x="413175" y="609825"/>
            <a:ext cx="50838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t>A Further Look at Toyota’s Kaizen</a:t>
            </a:r>
            <a:endParaRPr sz="2500"/>
          </a:p>
        </p:txBody>
      </p:sp>
      <p:sp>
        <p:nvSpPr>
          <p:cNvPr id="114" name="Google Shape;114;p21"/>
          <p:cNvSpPr txBox="1"/>
          <p:nvPr/>
        </p:nvSpPr>
        <p:spPr>
          <a:xfrm>
            <a:off x="965750" y="2098375"/>
            <a:ext cx="58254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u="sng">
                <a:solidFill>
                  <a:schemeClr val="accent5"/>
                </a:solidFill>
                <a:hlinkClick r:id="rId4">
                  <a:extLst>
                    <a:ext uri="{A12FA001-AC4F-418D-AE19-62706E023703}">
                      <ahyp:hlinkClr val="tx"/>
                    </a:ext>
                  </a:extLst>
                </a:hlinkClick>
              </a:rPr>
              <a:t>Toyota Kaizen Video</a:t>
            </a:r>
            <a:endParaRPr sz="2000">
              <a:solidFill>
                <a:schemeClr val="accent5"/>
              </a:solidFill>
            </a:endParaRPr>
          </a:p>
          <a:p>
            <a:pPr indent="0" lvl="0" marL="0" rtl="0" algn="l">
              <a:spcBef>
                <a:spcPts val="0"/>
              </a:spcBef>
              <a:spcAft>
                <a:spcPts val="0"/>
              </a:spcAft>
              <a:buNone/>
            </a:pPr>
            <a:r>
              <a:t/>
            </a:r>
            <a:endParaRPr sz="2000">
              <a:solidFill>
                <a:schemeClr val="accent5"/>
              </a:solidFill>
            </a:endParaRPr>
          </a:p>
        </p:txBody>
      </p:sp>
      <p:pic>
        <p:nvPicPr>
          <p:cNvPr descr="Car factory illustration" id="115" name="Google Shape;115;p21" title="Car factory"/>
          <p:cNvPicPr preferRelativeResize="0"/>
          <p:nvPr/>
        </p:nvPicPr>
        <p:blipFill>
          <a:blip r:embed="rId5">
            <a:alphaModFix/>
          </a:blip>
          <a:stretch>
            <a:fillRect/>
          </a:stretch>
        </p:blipFill>
        <p:spPr>
          <a:xfrm>
            <a:off x="4398875" y="1179213"/>
            <a:ext cx="3534375" cy="2785075"/>
          </a:xfrm>
          <a:prstGeom prst="rect">
            <a:avLst/>
          </a:prstGeom>
          <a:noFill/>
          <a:ln>
            <a:noFill/>
          </a:ln>
        </p:spPr>
      </p:pic>
      <p:sp>
        <p:nvSpPr>
          <p:cNvPr id="116" name="Google Shape;116;p21"/>
          <p:cNvSpPr txBox="1"/>
          <p:nvPr/>
        </p:nvSpPr>
        <p:spPr>
          <a:xfrm>
            <a:off x="4373413" y="3861075"/>
            <a:ext cx="358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Car factory illustration</a:t>
            </a:r>
            <a:endParaRPr>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