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3"/>
  </p:notesMasterIdLst>
  <p:handoutMasterIdLst>
    <p:handoutMasterId r:id="rId24"/>
  </p:handoutMasterIdLst>
  <p:sldIdLst>
    <p:sldId id="256" r:id="rId5"/>
    <p:sldId id="257" r:id="rId6"/>
    <p:sldId id="262" r:id="rId7"/>
    <p:sldId id="264" r:id="rId8"/>
    <p:sldId id="265" r:id="rId9"/>
    <p:sldId id="271" r:id="rId10"/>
    <p:sldId id="272" r:id="rId11"/>
    <p:sldId id="273" r:id="rId12"/>
    <p:sldId id="275" r:id="rId13"/>
    <p:sldId id="276" r:id="rId14"/>
    <p:sldId id="277" r:id="rId15"/>
    <p:sldId id="278" r:id="rId16"/>
    <p:sldId id="279" r:id="rId17"/>
    <p:sldId id="280" r:id="rId18"/>
    <p:sldId id="281" r:id="rId19"/>
    <p:sldId id="282" r:id="rId20"/>
    <p:sldId id="283" r:id="rId21"/>
    <p:sldId id="2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712" autoAdjust="0"/>
  </p:normalViewPr>
  <p:slideViewPr>
    <p:cSldViewPr snapToGrid="0">
      <p:cViewPr varScale="1">
        <p:scale>
          <a:sx n="86" d="100"/>
          <a:sy n="86" d="100"/>
        </p:scale>
        <p:origin x="470" y="67"/>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Activity 1 – Animation History &amp; Career Opportunities</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a:solidFill>
                <a:schemeClr val="bg1"/>
              </a:solidFill>
            </a:rPr>
            <a:t>Activity 2 – Animation Principals</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a:solidFill>
                <a:schemeClr val="bg1"/>
              </a:solidFill>
            </a:rPr>
            <a:t>Activity 3 – Creating Characters &amp; Backgrounds </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a:solidFill>
                <a:schemeClr val="bg1"/>
              </a:solidFill>
            </a:rPr>
            <a:t>Activity 4 – Stop Motion </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Assignment 1 – Create a Stop Motion Video</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accent2"/>
          </a:fontRef>
        </dgm:style>
      </dgm:prSet>
      <dgm:spPr>
        <a:prstGeom prst="rect">
          <a:avLst/>
        </a:prstGeom>
        <a:no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1">
            <a:schemeClr val="accent2"/>
          </a:lnRef>
          <a:fillRef idx="3">
            <a:schemeClr val="accent2"/>
          </a:fillRef>
          <a:effectRef idx="2">
            <a:schemeClr val="accent2"/>
          </a:effectRef>
          <a:fontRef idx="minor">
            <a:schemeClr val="lt1"/>
          </a:fontRef>
        </dgm:style>
      </dgm:prSet>
      <dgm:spPr>
        <a:xfrm>
          <a:off x="0" y="1249576"/>
          <a:ext cx="6791323" cy="995920"/>
        </a:xfrm>
        <a:prstGeom prst="rect">
          <a:avLst/>
        </a:prstGeom>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2"/>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1 – Animation History &amp; Career Opportunities</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2 – Animation Principals</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3 – Creating Characters &amp; Backgrounds </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4 – Stop Motion </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Assignment 1 – Create a Stop Motion Video</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4/24/2023</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4/24/2023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fQBFsTqbKhY&amp;list=PL-bOh8btec4CXd2ya1NmSKpi92U_l6ZJd&amp;index=6" TargetMode="External"/><Relationship Id="rId2" Type="http://schemas.openxmlformats.org/officeDocument/2006/relationships/image" Target="../media/image18.gi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I1_tZ9LhJD4&amp;list=PL-bOh8btec4CXd2ya1NmSKpi92U_l6ZJd&amp;index=7" TargetMode="External"/><Relationship Id="rId2" Type="http://schemas.openxmlformats.org/officeDocument/2006/relationships/image" Target="../media/image19.gi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MjBHWw1TbP4&amp;list=PL-bOh8btec4CXd2ya1NmSKpi92U_l6ZJd&amp;index=8" TargetMode="External"/><Relationship Id="rId2" Type="http://schemas.openxmlformats.org/officeDocument/2006/relationships/image" Target="../media/image20.gi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BarOk2p38LQ&amp;list=PL-bOh8btec4CXd2ya1NmSKpi92U_l6ZJd&amp;index=9" TargetMode="External"/><Relationship Id="rId2" Type="http://schemas.openxmlformats.org/officeDocument/2006/relationships/image" Target="../media/image21.g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HfFj-VQKiAM&amp;list=PL-bOh8btec4CXd2ya1NmSKpi92U_l6ZJd&amp;index=10" TargetMode="External"/><Relationship Id="rId2" Type="http://schemas.openxmlformats.org/officeDocument/2006/relationships/image" Target="../media/image22.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HfFj-VQKiAM&amp;list=PL-bOh8btec4CXd2ya1NmSKpi92U_l6ZJd&amp;index=10" TargetMode="External"/><Relationship Id="rId2" Type="http://schemas.openxmlformats.org/officeDocument/2006/relationships/image" Target="../media/image23.gi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_SplEuWp0Yw&amp;list=PL-bOh8btec4CXd2ya1NmSKpi92U_l6ZJd&amp;index=12" TargetMode="External"/><Relationship Id="rId2" Type="http://schemas.openxmlformats.org/officeDocument/2006/relationships/image" Target="../media/image24.gi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hyperlink" Target="https://www.khanacademy.org/computing/pixar" TargetMode="External"/><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93206523" TargetMode="External"/><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haa7n3UGyDc&amp;list=PL-bOh8btec4CXd2ya1NmSKpi92U_l6ZJd&amp;index=2&amp;t=40s" TargetMode="External"/><Relationship Id="rId2" Type="http://schemas.openxmlformats.org/officeDocument/2006/relationships/image" Target="../media/image13.gi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F8OtE60T8yU&amp;list=PL-bOh8btec4CXd2ya1NmSKpi92U_l6ZJd&amp;index=2" TargetMode="External"/><Relationship Id="rId2" Type="http://schemas.openxmlformats.org/officeDocument/2006/relationships/image" Target="../media/image14.gi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u-SXLaQGg50&amp;list=PL-bOh8btec4CXd2ya1NmSKpi92U_l6ZJd&amp;index=3" TargetMode="External"/><Relationship Id="rId2" Type="http://schemas.openxmlformats.org/officeDocument/2006/relationships/image" Target="../media/image15.gi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v8quCbt4C-c&amp;list=PL-bOh8btec4CXd2ya1NmSKpi92U_l6ZJd&amp;index=4" TargetMode="External"/><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4OxphYV8W3E&amp;list=PL-bOh8btec4CXd2ya1NmSKpi92U_l6ZJd&amp;index=5" TargetMode="External"/><Relationship Id="rId2" Type="http://schemas.openxmlformats.org/officeDocument/2006/relationships/image" Target="../media/image17.gi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a:xfrm>
            <a:off x="7873612" y="1676409"/>
            <a:ext cx="3924000" cy="2436592"/>
          </a:xfrm>
        </p:spPr>
        <p:txBody>
          <a:bodyPr/>
          <a:lstStyle/>
          <a:p>
            <a:pPr algn="ctr"/>
            <a:r>
              <a:rPr lang="en-US" dirty="0"/>
              <a:t>Animation</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Lesson and Activity 2</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31" name="Picture Placeholder 30" descr="A picture containing toy, small, table, sitting&#10;&#10;Description automatically generated">
            <a:extLst>
              <a:ext uri="{FF2B5EF4-FFF2-40B4-BE49-F238E27FC236}">
                <a16:creationId xmlns:a16="http://schemas.microsoft.com/office/drawing/2014/main" id="{763D6ECE-507A-45BC-A52E-323EE030B7B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424" r="6424"/>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a logo&#10;&#10;Description automatically generated">
            <a:extLst>
              <a:ext uri="{FF2B5EF4-FFF2-40B4-BE49-F238E27FC236}">
                <a16:creationId xmlns:a16="http://schemas.microsoft.com/office/drawing/2014/main" id="{539BDA57-2F84-4FB8-AAE5-62E5F18039DF}"/>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9744" b="-39744"/>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Slow In &amp; Slow Out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b="0" i="0" dirty="0">
                <a:effectLst/>
                <a:latin typeface="Frank"/>
              </a:rPr>
              <a:t>By increasing the number of frames/images at the beginning and at the end of the movement, animators can put more significance on those initial and final motions. Doing this will create a representation of actual movement that is more natural to the viewer.</a:t>
            </a:r>
          </a:p>
          <a:p>
            <a:pPr marL="0" indent="0">
              <a:buNone/>
            </a:pPr>
            <a:endParaRPr lang="en-US" sz="1400" noProof="1">
              <a:latin typeface="Frank"/>
            </a:endParaRPr>
          </a:p>
          <a:p>
            <a:pPr marL="457200" lvl="1" indent="0">
              <a:buNone/>
            </a:pPr>
            <a:r>
              <a:rPr lang="en-US" sz="2000" noProof="1">
                <a:latin typeface="Frank"/>
              </a:rPr>
              <a:t>Watch &amp; Learn: 12 Principals </a:t>
            </a:r>
          </a:p>
          <a:p>
            <a:pPr marL="457200" lvl="1" indent="0">
              <a:buNone/>
            </a:pPr>
            <a:r>
              <a:rPr lang="en-US" sz="2000" noProof="1">
                <a:latin typeface="Frank"/>
                <a:hlinkClick r:id="rId3"/>
              </a:rPr>
              <a:t>Slow In &amp; Slow Out</a:t>
            </a:r>
            <a:endParaRPr lang="en-US" sz="2000" noProof="1">
              <a:latin typeface="Frank"/>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08539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7239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dark, door, computer, large&#10;&#10;Description automatically generated">
            <a:extLst>
              <a:ext uri="{FF2B5EF4-FFF2-40B4-BE49-F238E27FC236}">
                <a16:creationId xmlns:a16="http://schemas.microsoft.com/office/drawing/2014/main" id="{0B8B4E55-B48F-4801-BA34-3AF360444A44}"/>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0522" b="-30522"/>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Arcs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b="0" i="0" dirty="0">
                <a:effectLst/>
                <a:latin typeface="Frank"/>
              </a:rPr>
              <a:t>In real-life people, animals and objects follow a natural arc. This should also reflect in your animation. When drawing by hand, mapping out an arc is crucial, but working with computers will, of course, make this much easier.</a:t>
            </a:r>
          </a:p>
          <a:p>
            <a:pPr marL="0" indent="0">
              <a:buNone/>
            </a:pPr>
            <a:endParaRPr lang="en-US" sz="1400" noProof="1">
              <a:latin typeface="Frank"/>
            </a:endParaRPr>
          </a:p>
          <a:p>
            <a:pPr marL="457200" lvl="1" indent="0">
              <a:buNone/>
            </a:pPr>
            <a:r>
              <a:rPr lang="en-US" sz="2000" noProof="1">
                <a:latin typeface="Frank"/>
              </a:rPr>
              <a:t>Watch &amp; Learn: 12 Principals </a:t>
            </a:r>
          </a:p>
          <a:p>
            <a:pPr marL="457200" lvl="1" indent="0">
              <a:buNone/>
            </a:pPr>
            <a:r>
              <a:rPr lang="en-US" sz="2000" noProof="1">
                <a:latin typeface="Frank"/>
                <a:hlinkClick r:id="rId3"/>
              </a:rPr>
              <a:t>Arcs</a:t>
            </a:r>
            <a:endParaRPr lang="en-US" sz="2000" noProof="1">
              <a:latin typeface="Frank"/>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08539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5971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sitting, door, dark, computer&#10;&#10;Description automatically generated">
            <a:extLst>
              <a:ext uri="{FF2B5EF4-FFF2-40B4-BE49-F238E27FC236}">
                <a16:creationId xmlns:a16="http://schemas.microsoft.com/office/drawing/2014/main" id="{66F14CEA-F5DB-4E35-9469-083B28A4657E}"/>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9744" b="-39744"/>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Secondary Action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b="0" i="0" dirty="0">
                <a:effectLst/>
                <a:latin typeface="Frank"/>
              </a:rPr>
              <a:t>Individuals are rarely engaged in one singular motion at one time. Whether it’s nodding their head or playing with their rolling their eyes, an actor knows how to use their entire body, and mimicking how in animation is a great way to convey life to your viewer.</a:t>
            </a:r>
          </a:p>
          <a:p>
            <a:pPr marL="0" indent="0">
              <a:buNone/>
            </a:pPr>
            <a:endParaRPr lang="en-US" sz="1400" noProof="1">
              <a:latin typeface="Frank"/>
            </a:endParaRPr>
          </a:p>
          <a:p>
            <a:pPr marL="457200" lvl="1" indent="0">
              <a:buNone/>
            </a:pPr>
            <a:r>
              <a:rPr lang="en-US" sz="2000" noProof="1">
                <a:latin typeface="Frank"/>
              </a:rPr>
              <a:t>Watch &amp; Learn: 12 Principals </a:t>
            </a:r>
          </a:p>
          <a:p>
            <a:pPr marL="457200" lvl="1" indent="0">
              <a:buNone/>
            </a:pPr>
            <a:r>
              <a:rPr lang="en-US" sz="2000" noProof="1">
                <a:latin typeface="Frank"/>
                <a:hlinkClick r:id="rId3"/>
              </a:rPr>
              <a:t>Secondary Action</a:t>
            </a:r>
            <a:endParaRPr lang="en-US" sz="2000" noProof="1">
              <a:latin typeface="Frank"/>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08539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839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creenshot of a computer&#10;&#10;Description automatically generated">
            <a:extLst>
              <a:ext uri="{FF2B5EF4-FFF2-40B4-BE49-F238E27FC236}">
                <a16:creationId xmlns:a16="http://schemas.microsoft.com/office/drawing/2014/main" id="{08A0BA34-2AF0-4851-9B62-4A8A4B5724C5}"/>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40803" b="-40803"/>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Timing</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latin typeface="Frank"/>
              </a:rPr>
              <a:t>This is important in understanding a character’s or inanimate objects, mood, or emotion, and it refers to the number of frames for a given action. The fewer frames, the faster the action will occur.</a:t>
            </a:r>
          </a:p>
          <a:p>
            <a:endParaRPr lang="en-US" sz="1400" noProof="1">
              <a:latin typeface="Frank"/>
            </a:endParaRPr>
          </a:p>
          <a:p>
            <a:pPr marL="457200" lvl="1" indent="0">
              <a:buNone/>
            </a:pPr>
            <a:r>
              <a:rPr lang="en-US" sz="2000" noProof="1">
                <a:latin typeface="Frank"/>
              </a:rPr>
              <a:t>Watch &amp; Learn: 12 Principals </a:t>
            </a:r>
          </a:p>
          <a:p>
            <a:pPr marL="457200" lvl="1" indent="0">
              <a:buNone/>
            </a:pPr>
            <a:r>
              <a:rPr lang="en-US" sz="2000" noProof="1">
                <a:latin typeface="Frank"/>
                <a:hlinkClick r:id="rId3"/>
              </a:rPr>
              <a:t>Timing</a:t>
            </a:r>
            <a:endParaRPr lang="en-US" sz="2000" noProof="1">
              <a:latin typeface="Frank"/>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08539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4886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ky view looking up at night&#10;&#10;Description automatically generated">
            <a:extLst>
              <a:ext uri="{FF2B5EF4-FFF2-40B4-BE49-F238E27FC236}">
                <a16:creationId xmlns:a16="http://schemas.microsoft.com/office/drawing/2014/main" id="{29DA787D-855D-409A-B7A4-DAC876C21BED}"/>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9725" b="-39725"/>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Exaggeration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latin typeface="Frank"/>
              </a:rPr>
              <a:t>Creating exaggeration in your animation is important to help understand a character’s emotion or state of mind.  We can create this illusion by increasing or decreasing the number of frames for a given action. The more frames, the slower the action will occur, the fewer frames, the faster the action will occur.</a:t>
            </a:r>
          </a:p>
          <a:p>
            <a:pPr marL="0" indent="0">
              <a:buNone/>
            </a:pPr>
            <a:endParaRPr lang="en-US" sz="1400" noProof="1">
              <a:latin typeface="Frank"/>
            </a:endParaRPr>
          </a:p>
          <a:p>
            <a:pPr marL="457200" lvl="1" indent="0">
              <a:buNone/>
            </a:pPr>
            <a:r>
              <a:rPr lang="en-US" sz="2000" noProof="1">
                <a:latin typeface="Frank"/>
              </a:rPr>
              <a:t>Watch &amp; Learn: 12 Principals </a:t>
            </a:r>
          </a:p>
          <a:p>
            <a:pPr marL="457200" lvl="1" indent="0">
              <a:buNone/>
            </a:pPr>
            <a:r>
              <a:rPr lang="en-US" sz="2000" noProof="1">
                <a:latin typeface="Frank"/>
                <a:hlinkClick r:id="rId3"/>
              </a:rPr>
              <a:t>Exaggeration</a:t>
            </a:r>
            <a:endParaRPr lang="en-US" sz="2000" noProof="1">
              <a:latin typeface="Frank"/>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08539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098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dark, screen, computer, light&#10;&#10;Description automatically generated">
            <a:extLst>
              <a:ext uri="{FF2B5EF4-FFF2-40B4-BE49-F238E27FC236}">
                <a16:creationId xmlns:a16="http://schemas.microsoft.com/office/drawing/2014/main" id="{C72ECA29-65B7-4EB8-8A9E-A988CE848FD3}"/>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7181" b="-37181"/>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Solid Drawings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latin typeface="Frank"/>
              </a:rPr>
              <a:t>A solid understanding of how three-dimensional shapes interact with each other and their environments will create the most believable animation. </a:t>
            </a:r>
          </a:p>
          <a:p>
            <a:pPr marL="0" indent="0">
              <a:buNone/>
            </a:pPr>
            <a:endParaRPr lang="en-US" dirty="0">
              <a:latin typeface="Frank"/>
            </a:endParaRPr>
          </a:p>
          <a:p>
            <a:pPr marL="457200" lvl="1" indent="0">
              <a:buNone/>
            </a:pPr>
            <a:r>
              <a:rPr lang="en-US" sz="2000" noProof="1">
                <a:latin typeface="Frank"/>
              </a:rPr>
              <a:t>Watch &amp; Learn: 12 Principals </a:t>
            </a:r>
          </a:p>
          <a:p>
            <a:pPr marL="457200" lvl="1" indent="0">
              <a:buNone/>
            </a:pPr>
            <a:r>
              <a:rPr lang="en-US" sz="2000" noProof="1">
                <a:latin typeface="Frank"/>
                <a:hlinkClick r:id="rId3"/>
              </a:rPr>
              <a:t>Solid Drawings</a:t>
            </a:r>
            <a:endParaRPr lang="en-US" sz="2000" noProof="1">
              <a:latin typeface="Frank"/>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08539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4463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computer&#10;&#10;Description automatically generated">
            <a:extLst>
              <a:ext uri="{FF2B5EF4-FFF2-40B4-BE49-F238E27FC236}">
                <a16:creationId xmlns:a16="http://schemas.microsoft.com/office/drawing/2014/main" id="{AA9DF854-D98F-487D-BA22-EB6EBE613566}"/>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41704" b="-41704"/>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Appeal</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latin typeface="Frank"/>
              </a:rPr>
              <a:t>Appeal gives the viewer the impression that the character is, fascinating, and real. If your animated work lacks appeal, it can undermine all your hard work, so make sure you’re giving people characters they want to watch.</a:t>
            </a:r>
          </a:p>
          <a:p>
            <a:endParaRPr lang="en-US" dirty="0">
              <a:latin typeface="Frank"/>
            </a:endParaRPr>
          </a:p>
          <a:p>
            <a:pPr marL="457200" lvl="1" indent="0">
              <a:buNone/>
            </a:pPr>
            <a:r>
              <a:rPr lang="en-US" sz="2000" noProof="1">
                <a:latin typeface="Frank"/>
              </a:rPr>
              <a:t>Watch &amp; Learn: 12 Principals </a:t>
            </a:r>
          </a:p>
          <a:p>
            <a:pPr marL="457200" lvl="1" indent="0">
              <a:buNone/>
            </a:pPr>
            <a:r>
              <a:rPr lang="en-US" sz="2000" noProof="1">
                <a:latin typeface="Frank"/>
                <a:hlinkClick r:id="rId3"/>
              </a:rPr>
              <a:t>Appeal</a:t>
            </a:r>
            <a:endParaRPr lang="en-US" sz="2000" noProof="1">
              <a:latin typeface="Frank"/>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08539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7881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orange, camera, meter&#10;&#10;Description automatically generated">
            <a:extLst>
              <a:ext uri="{FF2B5EF4-FFF2-40B4-BE49-F238E27FC236}">
                <a16:creationId xmlns:a16="http://schemas.microsoft.com/office/drawing/2014/main" id="{30372092-AAD2-4EAC-8943-7ACD720B0506}"/>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3094" r="3094"/>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Understanding </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pPr marL="457200" lvl="1" indent="0">
              <a:buNone/>
            </a:pPr>
            <a:endParaRPr lang="en-US" sz="1400" noProof="1"/>
          </a:p>
          <a:p>
            <a:pPr marL="0" indent="0">
              <a:buNone/>
            </a:pPr>
            <a:r>
              <a:rPr lang="en-US" noProof="1"/>
              <a:t>Over the course of your life, you have viewed countless animations for entertainment.  Now that you have a basic understanding of the principals of Animation, you have the knowledge to understand how animations can be used to guide the viewer's understanding.</a:t>
            </a:r>
          </a:p>
          <a:p>
            <a:pPr marL="914400" lvl="2" indent="0">
              <a:buNone/>
            </a:pPr>
            <a:endParaRPr lang="en-US" noProof="1"/>
          </a:p>
          <a:p>
            <a:pPr marL="914400" lvl="2" indent="0">
              <a:buNone/>
            </a:pPr>
            <a:endParaRPr lang="en-US" noProof="1"/>
          </a:p>
          <a:p>
            <a:pPr marL="914400" lvl="2" indent="0">
              <a:buNone/>
            </a:pPr>
            <a:r>
              <a:rPr lang="en-US" noProof="1"/>
              <a:t>Think About It:  Reflect on animations that you have viewed. </a:t>
            </a:r>
            <a:r>
              <a:rPr lang="en-US" sz="1400" noProof="1"/>
              <a:t>(Q2.2 and Q2.3)</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3117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Idea">
            <a:extLst>
              <a:ext uri="{FF2B5EF4-FFF2-40B4-BE49-F238E27FC236}">
                <a16:creationId xmlns:a16="http://schemas.microsoft.com/office/drawing/2014/main" id="{28D396BE-810B-4717-9C58-AB61243050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flipH="1">
            <a:off x="7271072" y="4743056"/>
            <a:ext cx="254544" cy="266991"/>
          </a:xfrm>
          <a:prstGeom prst="rect">
            <a:avLst/>
          </a:prstGeom>
        </p:spPr>
      </p:pic>
    </p:spTree>
    <p:extLst>
      <p:ext uri="{BB962C8B-B14F-4D97-AF65-F5344CB8AC3E}">
        <p14:creationId xmlns:p14="http://schemas.microsoft.com/office/powerpoint/2010/main" val="2697359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lose up of a sign&#10;&#10;Description automatically generated">
            <a:extLst>
              <a:ext uri="{FF2B5EF4-FFF2-40B4-BE49-F238E27FC236}">
                <a16:creationId xmlns:a16="http://schemas.microsoft.com/office/drawing/2014/main" id="{1B6A83DB-E424-489C-B3A4-2A2807A3825C}"/>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t="3166" b="3166"/>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Next Steps - Optional</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pPr marL="457200" lvl="1" indent="0">
              <a:buNone/>
            </a:pPr>
            <a:endParaRPr lang="en-US" sz="1400" noProof="1"/>
          </a:p>
          <a:p>
            <a:pPr marL="0" indent="0">
              <a:buNone/>
            </a:pPr>
            <a:r>
              <a:rPr lang="en-US" noProof="1"/>
              <a:t>Suppose you are excited about animation and are interested in learning more.  Khan Academy, in partnership with Pixar, created a unique program called Pixar in a Box.</a:t>
            </a:r>
          </a:p>
          <a:p>
            <a:pPr marL="0" indent="0">
              <a:buNone/>
            </a:pPr>
            <a:r>
              <a:rPr lang="en-US" b="1" noProof="1"/>
              <a:t>Note: </a:t>
            </a:r>
            <a:r>
              <a:rPr lang="en-US" noProof="1"/>
              <a:t>You will need to create an account, check with your teacher or parents before doing so.</a:t>
            </a:r>
          </a:p>
          <a:p>
            <a:pPr marL="0" indent="0">
              <a:buNone/>
            </a:pPr>
            <a:r>
              <a:rPr lang="en-US" noProof="1"/>
              <a:t>	Watch &amp; Learn: Introduction</a:t>
            </a:r>
          </a:p>
          <a:p>
            <a:pPr marL="0" indent="0">
              <a:buNone/>
            </a:pPr>
            <a:r>
              <a:rPr lang="en-US" noProof="1"/>
              <a:t>	</a:t>
            </a:r>
            <a:r>
              <a:rPr lang="en-US" noProof="1">
                <a:hlinkClick r:id="rId3"/>
              </a:rPr>
              <a:t>Pixar’s filmmaking pipeline</a:t>
            </a:r>
            <a:endParaRPr lang="en-US" noProof="1"/>
          </a:p>
          <a:p>
            <a:pPr marL="914400" lvl="2" indent="0">
              <a:buNone/>
            </a:pPr>
            <a:endParaRPr lang="en-US" noProof="1"/>
          </a:p>
          <a:p>
            <a:pPr marL="914400" lvl="2" indent="0">
              <a:buNone/>
            </a:pPr>
            <a:endParaRPr lang="en-US" noProof="1"/>
          </a:p>
          <a:p>
            <a:pPr marL="914400" lvl="2" indent="0">
              <a:buNone/>
            </a:pP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3117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7162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Activities and Assignment</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293769423"/>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What is Animation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The role of an animator is to create the illusion of life to an inanimate object or illustrated character. The animation is brought to life by projecting sequenced images quickly one after another to create this illusion.</a:t>
            </a:r>
          </a:p>
          <a:p>
            <a:pPr marL="457200" lvl="1" indent="0">
              <a:buNone/>
            </a:pPr>
            <a:r>
              <a:rPr lang="en-US" noProof="1"/>
              <a:t>	</a:t>
            </a:r>
          </a:p>
          <a:p>
            <a:pPr marL="457200" lvl="1" indent="0">
              <a:buNone/>
            </a:pPr>
            <a:r>
              <a:rPr lang="en-US" noProof="1"/>
              <a:t>	Think About It: What are some of the 	ways that an animator can bring 	inanimate objects to life </a:t>
            </a:r>
            <a:r>
              <a:rPr lang="en-US" sz="1400" noProof="1"/>
              <a:t>(Q 2.1)</a:t>
            </a:r>
          </a:p>
          <a:p>
            <a:pPr marL="457200" lvl="1" indent="0">
              <a:buNone/>
            </a:pPr>
            <a:endParaRPr lang="en-US" sz="1400" noProof="1"/>
          </a:p>
          <a:p>
            <a:r>
              <a:rPr lang="en-US" noProof="1"/>
              <a:t>In this lesson you will learn how two Disney Animators, documented the Illusion of Life.</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407259"/>
            <a:ext cx="2552123" cy="3221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Idea">
            <a:extLst>
              <a:ext uri="{FF2B5EF4-FFF2-40B4-BE49-F238E27FC236}">
                <a16:creationId xmlns:a16="http://schemas.microsoft.com/office/drawing/2014/main" id="{0791EB2B-C818-4742-8D7A-0451D6F01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7299069" y="3867798"/>
            <a:ext cx="254544" cy="266991"/>
          </a:xfrm>
          <a:prstGeom prst="rect">
            <a:avLst/>
          </a:prstGeom>
        </p:spPr>
      </p:pic>
      <p:pic>
        <p:nvPicPr>
          <p:cNvPr id="25" name="Picture Placeholder 24" descr="A picture containing dark, holding, hand, sitting&#10;&#10;Description automatically generated">
            <a:extLst>
              <a:ext uri="{FF2B5EF4-FFF2-40B4-BE49-F238E27FC236}">
                <a16:creationId xmlns:a16="http://schemas.microsoft.com/office/drawing/2014/main" id="{EB8DBE73-07E2-4791-936F-74C1B9E71911}"/>
              </a:ext>
            </a:extLst>
          </p:cNvPr>
          <p:cNvPicPr>
            <a:picLocks noGrp="1" noChangeAspect="1"/>
          </p:cNvPicPr>
          <p:nvPr>
            <p:ph type="pic" idx="11"/>
          </p:nvPr>
        </p:nvPicPr>
        <p:blipFill rotWithShape="1">
          <a:blip r:embed="rId4">
            <a:extLst>
              <a:ext uri="{28A0092B-C50C-407E-A947-70E740481C1C}">
                <a14:useLocalDpi xmlns:a14="http://schemas.microsoft.com/office/drawing/2010/main" val="0"/>
              </a:ext>
            </a:extLst>
          </a:blip>
          <a:srcRect t="-6851" b="-6851"/>
          <a:stretch/>
        </p:blipFill>
        <p:spPr/>
      </p:pic>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 up&#10;&#10;Description automatically generated">
            <a:extLst>
              <a:ext uri="{FF2B5EF4-FFF2-40B4-BE49-F238E27FC236}">
                <a16:creationId xmlns:a16="http://schemas.microsoft.com/office/drawing/2014/main" id="{9308864D-74B8-429E-8D04-5830E9A59611}"/>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18695" r="18695"/>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Animation Principals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lnSpcReduction="10000"/>
          </a:bodyPr>
          <a:lstStyle/>
          <a:p>
            <a:r>
              <a:rPr lang="en-US" dirty="0"/>
              <a:t>Animators employ 12 principals of animation in order to convey a sense of “life” to their work.  These principals were first introduced by two Disney animators Ollie Johnston and Frank Thomas in their book the illusion of Life</a:t>
            </a:r>
          </a:p>
          <a:p>
            <a:r>
              <a:rPr lang="en-US" noProof="1"/>
              <a:t>In this activity you will have an opportunity to explore each of the 12 principals and consider how you can apply them in your animations. When you understand these principals you will have the knowledge and skills to take your work to a new level</a:t>
            </a:r>
          </a:p>
          <a:p>
            <a:pPr marL="0" indent="0">
              <a:buNone/>
            </a:pPr>
            <a:endParaRPr lang="en-US" noProof="1"/>
          </a:p>
          <a:p>
            <a:pPr marL="457200" lvl="1" indent="0">
              <a:buNone/>
            </a:pPr>
            <a:r>
              <a:rPr lang="en-US" noProof="1"/>
              <a:t>Watch &amp; Learn: The Illusion of life</a:t>
            </a:r>
          </a:p>
          <a:p>
            <a:pPr marL="457200" lvl="1" indent="0">
              <a:buNone/>
            </a:pPr>
            <a:r>
              <a:rPr lang="en-US" noProof="1">
                <a:hlinkClick r:id="rId3"/>
              </a:rPr>
              <a:t>12 Basic Principals of Animation</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407259"/>
            <a:ext cx="2552123" cy="3221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8306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7261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close up of a computer&#10;&#10;Description automatically generated">
            <a:extLst>
              <a:ext uri="{FF2B5EF4-FFF2-40B4-BE49-F238E27FC236}">
                <a16:creationId xmlns:a16="http://schemas.microsoft.com/office/drawing/2014/main" id="{30767D26-2334-454A-99F1-88B93807654F}"/>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0333" b="-30333"/>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Squash &amp; Stretch</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b="0" i="0" dirty="0">
                <a:effectLst/>
                <a:latin typeface="Frank"/>
              </a:rPr>
              <a:t>By squashing and stretching objects in your animations, you can make them appear flexible and thus affected by gravity. Maintaining ratios is important when applying this, as the volume of an object can never change.</a:t>
            </a:r>
          </a:p>
          <a:p>
            <a:endParaRPr lang="en-US" sz="1400" noProof="1">
              <a:latin typeface="Frank"/>
            </a:endParaRPr>
          </a:p>
          <a:p>
            <a:pPr marL="457200" lvl="1" indent="0">
              <a:buNone/>
            </a:pPr>
            <a:r>
              <a:rPr lang="en-US" sz="2000" noProof="1">
                <a:latin typeface="Frank"/>
              </a:rPr>
              <a:t>Watch &amp; Learn: 12 Principals </a:t>
            </a:r>
          </a:p>
          <a:p>
            <a:pPr marL="457200" lvl="1" indent="0">
              <a:buNone/>
            </a:pPr>
            <a:r>
              <a:rPr lang="en-US" sz="2000" noProof="1">
                <a:latin typeface="Frank"/>
                <a:hlinkClick r:id="rId3"/>
              </a:rPr>
              <a:t>Squash and Stretch</a:t>
            </a:r>
            <a:endParaRPr lang="en-US" sz="2000" noProof="1">
              <a:latin typeface="Frank"/>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08539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5567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close up of a sign&#10;&#10;Description automatically generated">
            <a:extLst>
              <a:ext uri="{FF2B5EF4-FFF2-40B4-BE49-F238E27FC236}">
                <a16:creationId xmlns:a16="http://schemas.microsoft.com/office/drawing/2014/main" id="{9727B8FF-0D73-42E4-A1BF-63A912242C10}"/>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2087" b="-32087"/>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Anticipation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b="0" i="0" dirty="0" err="1">
                <a:effectLst/>
                <a:latin typeface="Frank"/>
              </a:rPr>
              <a:t>hink</a:t>
            </a:r>
            <a:r>
              <a:rPr lang="en-US" b="0" i="0" dirty="0">
                <a:effectLst/>
                <a:latin typeface="Frank"/>
              </a:rPr>
              <a:t> about the actions that occur before an event and replicate them. This provides the viewer with a sense of what’s about to occur. The crouch of a cat before a pounce, or the quivering of a cherry tree before the cherries drop are examples of anticipation.</a:t>
            </a:r>
          </a:p>
          <a:p>
            <a:pPr marL="0" indent="0">
              <a:buNone/>
            </a:pPr>
            <a:endParaRPr lang="en-US" sz="1400" noProof="1">
              <a:latin typeface="Frank"/>
            </a:endParaRPr>
          </a:p>
          <a:p>
            <a:pPr marL="457200" lvl="1" indent="0">
              <a:buNone/>
            </a:pPr>
            <a:r>
              <a:rPr lang="en-US" sz="2000" noProof="1">
                <a:latin typeface="Frank"/>
              </a:rPr>
              <a:t>Watch &amp; Learn: 12 Principals </a:t>
            </a:r>
          </a:p>
          <a:p>
            <a:pPr marL="457200" lvl="1" indent="0">
              <a:buNone/>
            </a:pPr>
            <a:r>
              <a:rPr lang="en-US" sz="2000" noProof="1">
                <a:latin typeface="Frank"/>
                <a:hlinkClick r:id="rId3"/>
              </a:rPr>
              <a:t>Anticipation</a:t>
            </a:r>
            <a:endParaRPr lang="en-US" sz="2000" noProof="1">
              <a:latin typeface="Frank"/>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08539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3367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picture containing sitting, door, green, large&#10;&#10;Description automatically generated">
            <a:extLst>
              <a:ext uri="{FF2B5EF4-FFF2-40B4-BE49-F238E27FC236}">
                <a16:creationId xmlns:a16="http://schemas.microsoft.com/office/drawing/2014/main" id="{D9A11D18-A43B-4BE2-A1EB-DD9A7FB01ECE}"/>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5041" b="-35041"/>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Staging</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b="0" i="0" dirty="0">
                <a:effectLst/>
                <a:latin typeface="Frank"/>
              </a:rPr>
              <a:t>Think about staging the same way you would as the director of a live-action production. Animators use staging to help direct the audience’s attention by avoiding unnecessary detail; an animator uses staging, in the same way, blocking out the scene and revealing the light and shadows.</a:t>
            </a:r>
          </a:p>
          <a:p>
            <a:pPr marL="0" indent="0">
              <a:buNone/>
            </a:pPr>
            <a:endParaRPr lang="en-US" sz="1400" noProof="1">
              <a:latin typeface="Frank"/>
            </a:endParaRPr>
          </a:p>
          <a:p>
            <a:pPr marL="457200" lvl="1" indent="0">
              <a:buNone/>
            </a:pPr>
            <a:r>
              <a:rPr lang="en-US" sz="2000" noProof="1">
                <a:latin typeface="Frank"/>
              </a:rPr>
              <a:t>Watch &amp; Learn: 12 Principals </a:t>
            </a:r>
          </a:p>
          <a:p>
            <a:pPr marL="457200" lvl="1" indent="0">
              <a:buNone/>
            </a:pPr>
            <a:r>
              <a:rPr lang="en-US" sz="2000" noProof="1">
                <a:latin typeface="Frank"/>
                <a:hlinkClick r:id="rId3"/>
              </a:rPr>
              <a:t>Staging</a:t>
            </a:r>
            <a:endParaRPr lang="en-US" sz="2000" noProof="1">
              <a:latin typeface="Frank"/>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08539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9362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computer, computer&#10;&#10;Description automatically generated">
            <a:extLst>
              <a:ext uri="{FF2B5EF4-FFF2-40B4-BE49-F238E27FC236}">
                <a16:creationId xmlns:a16="http://schemas.microsoft.com/office/drawing/2014/main" id="{AF25D039-2952-45EB-BE70-3384E91FE0B0}"/>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45147" b="-45147"/>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Pose to Pose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b="0" i="0" dirty="0">
                <a:effectLst/>
                <a:latin typeface="Frank"/>
              </a:rPr>
              <a:t>Building out a linear scene frame by frame is called “straight-ahead action,” however, animators may choose to create a few frames at a time, and then fill in the gaps later this is called pose to pose. </a:t>
            </a:r>
          </a:p>
          <a:p>
            <a:pPr marL="0" indent="0">
              <a:buNone/>
            </a:pPr>
            <a:endParaRPr lang="en-US" sz="1400" noProof="1">
              <a:latin typeface="Frank"/>
            </a:endParaRPr>
          </a:p>
          <a:p>
            <a:pPr marL="457200" lvl="1" indent="0">
              <a:buNone/>
            </a:pPr>
            <a:r>
              <a:rPr lang="en-US" sz="2000" noProof="1">
                <a:latin typeface="Frank"/>
              </a:rPr>
              <a:t>Watch &amp; Learn: 12 Principals </a:t>
            </a:r>
          </a:p>
          <a:p>
            <a:pPr marL="457200" lvl="1" indent="0">
              <a:buNone/>
            </a:pPr>
            <a:r>
              <a:rPr lang="en-US" sz="2000" noProof="1">
                <a:latin typeface="Frank"/>
                <a:hlinkClick r:id="rId3"/>
              </a:rPr>
              <a:t>Straight Ahead and Pose To Pose</a:t>
            </a:r>
            <a:endParaRPr lang="en-US" sz="2000" noProof="1">
              <a:latin typeface="Frank"/>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08539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4017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dark room&#10;&#10;Description automatically generated">
            <a:extLst>
              <a:ext uri="{FF2B5EF4-FFF2-40B4-BE49-F238E27FC236}">
                <a16:creationId xmlns:a16="http://schemas.microsoft.com/office/drawing/2014/main" id="{15D6B6A5-0726-4DBB-B705-A324F37113C9}"/>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46012" b="-46012"/>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Follow Through</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b="0" i="0" dirty="0">
                <a:effectLst/>
                <a:latin typeface="Frank"/>
              </a:rPr>
              <a:t>While a character or inanimate objects may have stopped moving, parts of it may still demonstrate motion. By applying follow-through, a more realistic visual is created. Overlapping action demonstrates that different parts of an object can move at different rates. </a:t>
            </a:r>
          </a:p>
          <a:p>
            <a:pPr marL="0" indent="0">
              <a:buNone/>
            </a:pPr>
            <a:endParaRPr lang="en-US" sz="1400" noProof="1">
              <a:latin typeface="Frank"/>
            </a:endParaRPr>
          </a:p>
          <a:p>
            <a:pPr marL="457200" lvl="1" indent="0">
              <a:buNone/>
            </a:pPr>
            <a:r>
              <a:rPr lang="en-US" sz="2000" noProof="1">
                <a:latin typeface="Frank"/>
              </a:rPr>
              <a:t>Watch &amp; Learn: 12 Principals </a:t>
            </a:r>
          </a:p>
          <a:p>
            <a:pPr marL="457200" lvl="1" indent="0">
              <a:buNone/>
            </a:pPr>
            <a:r>
              <a:rPr lang="en-US" sz="2000" noProof="1">
                <a:latin typeface="Frank"/>
                <a:hlinkClick r:id="rId3"/>
              </a:rPr>
              <a:t>Follow Through &amp; Overlapping Action</a:t>
            </a:r>
            <a:endParaRPr lang="en-US" sz="2000" noProof="1">
              <a:latin typeface="Frank"/>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9427"/>
            <a:ext cx="2552123" cy="359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08539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2541937"/>
      </p:ext>
    </p:extLst>
  </p:cSld>
  <p:clrMapOvr>
    <a:masterClrMapping/>
  </p:clrMapOvr>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E32C0B-4052-44CB-9341-8AD8B2CC471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1228</Words>
  <Application>Microsoft Office PowerPoint</Application>
  <PresentationFormat>Widescreen</PresentationFormat>
  <Paragraphs>175</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Frank</vt:lpstr>
      <vt:lpstr>Wingdings</vt:lpstr>
      <vt:lpstr>Office Theme</vt:lpstr>
      <vt:lpstr>Animation</vt:lpstr>
      <vt:lpstr>Activities and Assignment</vt:lpstr>
      <vt:lpstr>What is Animation</vt:lpstr>
      <vt:lpstr>Animation Principals</vt:lpstr>
      <vt:lpstr>Squash &amp; Stretch</vt:lpstr>
      <vt:lpstr>Anticipation</vt:lpstr>
      <vt:lpstr>Staging</vt:lpstr>
      <vt:lpstr>Pose to Pose</vt:lpstr>
      <vt:lpstr>Follow Through</vt:lpstr>
      <vt:lpstr>Slow In &amp; Slow Out</vt:lpstr>
      <vt:lpstr>Arcs</vt:lpstr>
      <vt:lpstr>Secondary Action</vt:lpstr>
      <vt:lpstr>Timing</vt:lpstr>
      <vt:lpstr>Exaggeration</vt:lpstr>
      <vt:lpstr>Solid Drawings</vt:lpstr>
      <vt:lpstr>Appeal</vt:lpstr>
      <vt:lpstr>Understanding </vt:lpstr>
      <vt:lpstr>Next Steps - Optional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2020-06-08T22:34:53Z</dcterms:created>
  <dcterms:modified xsi:type="dcterms:W3CDTF">2023-04-24T19:19:51Z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