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6858000" cy="9144000"/>
  <p:embeddedFontLst>
    <p:embeddedFont>
      <p:font typeface="Century Gothic" panose="020B050202020202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gztzDjiBOx+aJ59o4H+wkeakWvw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de Richards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4.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3-04-06T20:43:27.399" idx="1">
    <p:pos x="196" y="725"/>
    <p:text>Use hyperlinks to any online resources</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wUaXeeI"/>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59903e842a_0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g259903e842a_0_1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59903e842a_0_1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259903e842a_0_1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59903e842a_0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g259903e842a_0_1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59903e842a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g259903e842a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59903e842a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g259903e842a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59903e842a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g259903e842a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59903e842a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g259903e842a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59903e842a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g259903e842a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59903e842a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g259903e842a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59903e842a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g259903e842a_0_1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59903e842a_0_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259903e842a_0_1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59903e842a_0_2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g259903e842a_0_2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59903e842a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259903e842a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59903e842a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259903e842a_0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59903e842a_0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g259903e842a_0_1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59903e842a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g259903e842a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59903e842a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259903e842a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59903e842a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g259903e842a_0_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59903e842a_0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259903e842a_0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59903e842a_0_2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g259903e842a_0_2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59903e842a_0_2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g259903e842a_0_2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8d7b90a0a4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g28d7b90a0a4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8d7b90a0a4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g28d7b90a0a4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59903e842a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g259903e842a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59903e842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g259903e842a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59903e842a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g259903e842a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59903e842a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g259903e842a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3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2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2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2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2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2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3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3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3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3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3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blog.ansi.org/2020/04/ansi-isea-z87-1-2020-safety-glasses-eye-fac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hyperlink" Target="http://www.youtube.com/watch?v=J3qp1oJUR9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www.underhoodservice.com/hv-ev-lifting-guidelines/" TargetMode="External"/><Relationship Id="rId3" Type="http://schemas.openxmlformats.org/officeDocument/2006/relationships/image" Target="../media/image3.jpg"/><Relationship Id="rId7" Type="http://schemas.openxmlformats.org/officeDocument/2006/relationships/hyperlink" Target="https://www.plugndrive.ca/" TargetMode="External"/><Relationship Id="rId12" Type="http://schemas.openxmlformats.org/officeDocument/2006/relationships/comments" Target="../comments/comment1.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www.ovinhub.ca/ecosystem/demonstration-zone/" TargetMode="External"/><Relationship Id="rId11" Type="http://schemas.openxmlformats.org/officeDocument/2006/relationships/image" Target="../media/image17.png"/><Relationship Id="rId5" Type="http://schemas.openxmlformats.org/officeDocument/2006/relationships/hyperlink" Target="https://www.youtube.com/@GarageGurus" TargetMode="External"/><Relationship Id="rId10" Type="http://schemas.openxmlformats.org/officeDocument/2006/relationships/hyperlink" Target="https://afdc.energy.gov/vehicles/electric_maintenance.html" TargetMode="External"/><Relationship Id="rId4" Type="http://schemas.openxmlformats.org/officeDocument/2006/relationships/hyperlink" Target="https://www.youtube.com/@MastersEntertainmentGroup/videos" TargetMode="External"/><Relationship Id="rId9" Type="http://schemas.openxmlformats.org/officeDocument/2006/relationships/hyperlink" Target="https://www.vehicleservicepros.com/collision-repair/on-the-shop-floor/article/21232411/powering-up-safety-basics-ev-repai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http://www.youtube.com/watch?v=b-B_197asI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
          <p:cNvSpPr txBox="1">
            <a:spLocks noGrp="1"/>
          </p:cNvSpPr>
          <p:nvPr>
            <p:ph type="ctrTitle"/>
          </p:nvPr>
        </p:nvSpPr>
        <p:spPr>
          <a:xfrm>
            <a:off x="4342004" y="744575"/>
            <a:ext cx="4490400" cy="20526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en">
                <a:latin typeface="Century Gothic"/>
                <a:ea typeface="Century Gothic"/>
                <a:cs typeface="Century Gothic"/>
                <a:sym typeface="Century Gothic"/>
              </a:rPr>
              <a:t>EV Safety</a:t>
            </a:r>
            <a:endParaRPr>
              <a:latin typeface="Century Gothic"/>
              <a:ea typeface="Century Gothic"/>
              <a:cs typeface="Century Gothic"/>
              <a:sym typeface="Century Gothic"/>
            </a:endParaRPr>
          </a:p>
        </p:txBody>
      </p:sp>
      <p:sp>
        <p:nvSpPr>
          <p:cNvPr id="55" name="Google Shape;55;p1"/>
          <p:cNvSpPr txBox="1">
            <a:spLocks noGrp="1"/>
          </p:cNvSpPr>
          <p:nvPr>
            <p:ph type="subTitle" idx="1"/>
          </p:nvPr>
        </p:nvSpPr>
        <p:spPr>
          <a:xfrm>
            <a:off x="4500425" y="2834125"/>
            <a:ext cx="4332000" cy="792600"/>
          </a:xfrm>
          <a:prstGeom prst="rect">
            <a:avLst/>
          </a:prstGeom>
          <a:noFill/>
          <a:ln>
            <a:noFill/>
          </a:ln>
        </p:spPr>
        <p:txBody>
          <a:bodyPr spcFirstLastPara="1" wrap="square" lIns="91425" tIns="91425" rIns="91425" bIns="91425" anchor="t" anchorCtr="0">
            <a:normAutofit fontScale="85000" lnSpcReduction="20000"/>
          </a:bodyPr>
          <a:lstStyle/>
          <a:p>
            <a:pPr marL="0" lvl="0" indent="0" algn="ctr" rtl="0">
              <a:lnSpc>
                <a:spcPct val="100000"/>
              </a:lnSpc>
              <a:spcBef>
                <a:spcPts val="0"/>
              </a:spcBef>
              <a:spcAft>
                <a:spcPts val="0"/>
              </a:spcAft>
              <a:buSzPct val="117647"/>
              <a:buNone/>
            </a:pPr>
            <a:r>
              <a:rPr lang="en">
                <a:solidFill>
                  <a:schemeClr val="dk1"/>
                </a:solidFill>
                <a:latin typeface="Century Gothic"/>
                <a:ea typeface="Century Gothic"/>
                <a:cs typeface="Century Gothic"/>
                <a:sym typeface="Century Gothic"/>
              </a:rPr>
              <a:t>BBT Area: </a:t>
            </a:r>
            <a:endParaRPr>
              <a:solidFill>
                <a:schemeClr val="dk1"/>
              </a:solidFill>
              <a:latin typeface="Century Gothic"/>
              <a:ea typeface="Century Gothic"/>
              <a:cs typeface="Century Gothic"/>
              <a:sym typeface="Century Gothic"/>
            </a:endParaRPr>
          </a:p>
          <a:p>
            <a:pPr marL="0" lvl="0" indent="0" algn="ctr" rtl="0">
              <a:lnSpc>
                <a:spcPct val="100000"/>
              </a:lnSpc>
              <a:spcBef>
                <a:spcPts val="0"/>
              </a:spcBef>
              <a:spcAft>
                <a:spcPts val="0"/>
              </a:spcAft>
              <a:buSzPct val="117647"/>
              <a:buNone/>
            </a:pPr>
            <a:r>
              <a:rPr lang="en">
                <a:solidFill>
                  <a:schemeClr val="dk1"/>
                </a:solidFill>
                <a:latin typeface="Century Gothic"/>
                <a:ea typeface="Century Gothic"/>
                <a:cs typeface="Century Gothic"/>
                <a:sym typeface="Century Gothic"/>
              </a:rPr>
              <a:t>Target Course(s): TTJ</a:t>
            </a:r>
            <a:endParaRPr>
              <a:solidFill>
                <a:schemeClr val="dk1"/>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Google Shape;111;g259903e842a_0_163"/>
          <p:cNvSpPr txBox="1"/>
          <p:nvPr/>
        </p:nvSpPr>
        <p:spPr>
          <a:xfrm>
            <a:off x="299625" y="311025"/>
            <a:ext cx="81516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SzPts val="1100"/>
              <a:buFont typeface="Arial"/>
              <a:buNone/>
            </a:pPr>
            <a:r>
              <a:rPr lang="en" sz="3200"/>
              <a:t>Safety Precautions working on an EV</a:t>
            </a:r>
            <a:endParaRPr/>
          </a:p>
        </p:txBody>
      </p:sp>
      <p:sp>
        <p:nvSpPr>
          <p:cNvPr id="112" name="Google Shape;112;g259903e842a_0_163"/>
          <p:cNvSpPr txBox="1"/>
          <p:nvPr/>
        </p:nvSpPr>
        <p:spPr>
          <a:xfrm>
            <a:off x="73650" y="1290750"/>
            <a:ext cx="8996700" cy="2476200"/>
          </a:xfrm>
          <a:prstGeom prst="rect">
            <a:avLst/>
          </a:prstGeom>
          <a:noFill/>
          <a:ln>
            <a:noFill/>
          </a:ln>
        </p:spPr>
        <p:txBody>
          <a:bodyPr spcFirstLastPara="1" wrap="square" lIns="91425" tIns="91425" rIns="91425" bIns="91425" anchor="t" anchorCtr="0">
            <a:spAutoFit/>
          </a:bodyPr>
          <a:lstStyle/>
          <a:p>
            <a:pPr marL="457200" lvl="0" indent="-358775" algn="l" rtl="0">
              <a:lnSpc>
                <a:spcPct val="115000"/>
              </a:lnSpc>
              <a:spcBef>
                <a:spcPts val="0"/>
              </a:spcBef>
              <a:spcAft>
                <a:spcPts val="0"/>
              </a:spcAft>
              <a:buClr>
                <a:schemeClr val="dk1"/>
              </a:buClr>
              <a:buSzPts val="2050"/>
              <a:buChar char="●"/>
            </a:pPr>
            <a:r>
              <a:rPr lang="en" sz="2050">
                <a:solidFill>
                  <a:schemeClr val="dk1"/>
                </a:solidFill>
                <a:highlight>
                  <a:srgbClr val="FFFFFF"/>
                </a:highlight>
              </a:rPr>
              <a:t>While working on electric vehicles, avoid contact with high-voltage cables. </a:t>
            </a:r>
            <a:endParaRPr sz="2050">
              <a:solidFill>
                <a:schemeClr val="dk1"/>
              </a:solidFill>
              <a:highlight>
                <a:srgbClr val="FFFFFF"/>
              </a:highlight>
            </a:endParaRPr>
          </a:p>
          <a:p>
            <a:pPr marL="457200" lvl="0" indent="-358775" algn="l" rtl="0">
              <a:lnSpc>
                <a:spcPct val="115000"/>
              </a:lnSpc>
              <a:spcBef>
                <a:spcPts val="0"/>
              </a:spcBef>
              <a:spcAft>
                <a:spcPts val="0"/>
              </a:spcAft>
              <a:buClr>
                <a:schemeClr val="dk1"/>
              </a:buClr>
              <a:buSzPts val="2050"/>
              <a:buChar char="●"/>
            </a:pPr>
            <a:r>
              <a:rPr lang="en" sz="2050">
                <a:solidFill>
                  <a:schemeClr val="dk1"/>
                </a:solidFill>
                <a:highlight>
                  <a:srgbClr val="FFFFFF"/>
                </a:highlight>
              </a:rPr>
              <a:t>The only time when it is safe to work on the high voltage system is when the high-voltage battery has been completely disconnected. </a:t>
            </a:r>
            <a:endParaRPr sz="2050">
              <a:solidFill>
                <a:schemeClr val="dk1"/>
              </a:solidFill>
              <a:highlight>
                <a:srgbClr val="FFFFFF"/>
              </a:highlight>
            </a:endParaRPr>
          </a:p>
          <a:p>
            <a:pPr marL="457200" lvl="0" indent="-358775" algn="l" rtl="0">
              <a:lnSpc>
                <a:spcPct val="115000"/>
              </a:lnSpc>
              <a:spcBef>
                <a:spcPts val="0"/>
              </a:spcBef>
              <a:spcAft>
                <a:spcPts val="0"/>
              </a:spcAft>
              <a:buClr>
                <a:schemeClr val="dk1"/>
              </a:buClr>
              <a:buSzPts val="2050"/>
              <a:buChar char="●"/>
            </a:pPr>
            <a:r>
              <a:rPr lang="en" sz="2050">
                <a:solidFill>
                  <a:schemeClr val="dk1"/>
                </a:solidFill>
                <a:highlight>
                  <a:srgbClr val="FFFFFF"/>
                </a:highlight>
              </a:rPr>
              <a:t>Always ensure that the right PPE is worn when working on EV vehicles.</a:t>
            </a:r>
            <a:endParaRPr sz="2050">
              <a:solidFill>
                <a:schemeClr val="dk1"/>
              </a:solidFill>
              <a:highlight>
                <a:srgbClr val="FFFFFF"/>
              </a:highlight>
            </a:endParaRPr>
          </a:p>
          <a:p>
            <a:pPr marL="0" lvl="0" indent="0" algn="l" rtl="0">
              <a:lnSpc>
                <a:spcPct val="115000"/>
              </a:lnSpc>
              <a:spcBef>
                <a:spcPts val="1800"/>
              </a:spcBef>
              <a:spcAft>
                <a:spcPts val="0"/>
              </a:spcAft>
              <a:buNone/>
            </a:pPr>
            <a:endParaRPr sz="16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7" name="Google Shape;117;g259903e842a_0_172"/>
          <p:cNvSpPr txBox="1"/>
          <p:nvPr/>
        </p:nvSpPr>
        <p:spPr>
          <a:xfrm>
            <a:off x="299625" y="311025"/>
            <a:ext cx="81516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SzPts val="1100"/>
              <a:buFont typeface="Arial"/>
              <a:buNone/>
            </a:pPr>
            <a:r>
              <a:rPr lang="en" sz="3200"/>
              <a:t>Safety Precautions working on an EV</a:t>
            </a:r>
            <a:endParaRPr/>
          </a:p>
        </p:txBody>
      </p:sp>
      <p:sp>
        <p:nvSpPr>
          <p:cNvPr id="118" name="Google Shape;118;g259903e842a_0_172"/>
          <p:cNvSpPr txBox="1"/>
          <p:nvPr/>
        </p:nvSpPr>
        <p:spPr>
          <a:xfrm>
            <a:off x="163650" y="1035800"/>
            <a:ext cx="8906700" cy="1815300"/>
          </a:xfrm>
          <a:prstGeom prst="rect">
            <a:avLst/>
          </a:prstGeom>
          <a:noFill/>
          <a:ln>
            <a:noFill/>
          </a:ln>
        </p:spPr>
        <p:txBody>
          <a:bodyPr spcFirstLastPara="1" wrap="square" lIns="91425" tIns="91425" rIns="91425" bIns="91425" anchor="t" anchorCtr="0">
            <a:spAutoFit/>
          </a:bodyPr>
          <a:lstStyle/>
          <a:p>
            <a:pPr marL="0" lvl="0" indent="0" algn="l" rtl="0">
              <a:lnSpc>
                <a:spcPct val="125000"/>
              </a:lnSpc>
              <a:spcBef>
                <a:spcPts val="0"/>
              </a:spcBef>
              <a:spcAft>
                <a:spcPts val="0"/>
              </a:spcAft>
              <a:buNone/>
            </a:pPr>
            <a:r>
              <a:rPr lang="en" sz="1800" b="1">
                <a:solidFill>
                  <a:schemeClr val="dk1"/>
                </a:solidFill>
                <a:highlight>
                  <a:schemeClr val="lt1"/>
                </a:highlight>
              </a:rPr>
              <a:t>Safety Glasses</a:t>
            </a:r>
            <a:endParaRPr sz="1800" b="1">
              <a:solidFill>
                <a:schemeClr val="dk1"/>
              </a:solidFill>
              <a:highlight>
                <a:schemeClr val="lt1"/>
              </a:highlight>
            </a:endParaRPr>
          </a:p>
          <a:p>
            <a:pPr marL="0" lvl="0" indent="0" algn="l" rtl="0">
              <a:lnSpc>
                <a:spcPct val="115000"/>
              </a:lnSpc>
              <a:spcBef>
                <a:spcPts val="400"/>
              </a:spcBef>
              <a:spcAft>
                <a:spcPts val="0"/>
              </a:spcAft>
              <a:buNone/>
            </a:pPr>
            <a:r>
              <a:rPr lang="en" sz="1800">
                <a:solidFill>
                  <a:schemeClr val="dk1"/>
                </a:solidFill>
                <a:highlight>
                  <a:schemeClr val="lt1"/>
                </a:highlight>
              </a:rPr>
              <a:t>Safety glasses protect the wearer from hazards to the eyes and should be a standard part of every technician’s work uniform. It is always a good idea to confirm that the glasses comply with </a:t>
            </a:r>
            <a:r>
              <a:rPr lang="en" sz="1800" b="1" u="sng">
                <a:solidFill>
                  <a:schemeClr val="dk1"/>
                </a:solidFill>
                <a:highlight>
                  <a:schemeClr val="lt1"/>
                </a:highlight>
                <a:hlinkClick r:id="rId4">
                  <a:extLst>
                    <a:ext uri="{A12FA001-AC4F-418D-AE19-62706E023703}">
                      <ahyp:hlinkClr xmlns:ahyp="http://schemas.microsoft.com/office/drawing/2018/hyperlinkcolor" val="tx"/>
                    </a:ext>
                  </a:extLst>
                </a:hlinkClick>
              </a:rPr>
              <a:t>ANSI Z87+</a:t>
            </a:r>
            <a:r>
              <a:rPr lang="en" sz="1800">
                <a:solidFill>
                  <a:schemeClr val="dk1"/>
                </a:solidFill>
                <a:highlight>
                  <a:schemeClr val="lt1"/>
                </a:highlight>
              </a:rPr>
              <a:t> standards: They must provide protection from impact and chemical exposure, and they must prot</a:t>
            </a:r>
            <a:r>
              <a:rPr lang="en" sz="1800">
                <a:solidFill>
                  <a:schemeClr val="dk1"/>
                </a:solidFill>
              </a:rPr>
              <a:t>ect peripheral vision</a:t>
            </a:r>
            <a:endParaRPr sz="1800">
              <a:solidFill>
                <a:schemeClr val="dk1"/>
              </a:solidFill>
            </a:endParaRPr>
          </a:p>
        </p:txBody>
      </p:sp>
      <p:sp>
        <p:nvSpPr>
          <p:cNvPr id="119" name="Google Shape;119;g259903e842a_0_172"/>
          <p:cNvSpPr txBox="1"/>
          <p:nvPr/>
        </p:nvSpPr>
        <p:spPr>
          <a:xfrm>
            <a:off x="163650" y="2851100"/>
            <a:ext cx="8980200" cy="1815300"/>
          </a:xfrm>
          <a:prstGeom prst="rect">
            <a:avLst/>
          </a:prstGeom>
          <a:noFill/>
          <a:ln>
            <a:noFill/>
          </a:ln>
        </p:spPr>
        <p:txBody>
          <a:bodyPr spcFirstLastPara="1" wrap="square" lIns="91425" tIns="91425" rIns="91425" bIns="91425" anchor="t" anchorCtr="0">
            <a:spAutoFit/>
          </a:bodyPr>
          <a:lstStyle/>
          <a:p>
            <a:pPr marL="0" lvl="0" indent="0" algn="l" rtl="0">
              <a:lnSpc>
                <a:spcPct val="125000"/>
              </a:lnSpc>
              <a:spcBef>
                <a:spcPts val="0"/>
              </a:spcBef>
              <a:spcAft>
                <a:spcPts val="0"/>
              </a:spcAft>
              <a:buNone/>
            </a:pPr>
            <a:r>
              <a:rPr lang="en" sz="1800" b="1">
                <a:solidFill>
                  <a:schemeClr val="dk1"/>
                </a:solidFill>
                <a:highlight>
                  <a:srgbClr val="FFFFFF"/>
                </a:highlight>
              </a:rPr>
              <a:t>Lineman Gloves</a:t>
            </a:r>
            <a:endParaRPr sz="1800" b="1">
              <a:solidFill>
                <a:schemeClr val="dk1"/>
              </a:solidFill>
              <a:highlight>
                <a:srgbClr val="FFFFFF"/>
              </a:highlight>
            </a:endParaRPr>
          </a:p>
          <a:p>
            <a:pPr marL="0" lvl="0" indent="0" algn="l" rtl="0">
              <a:lnSpc>
                <a:spcPct val="115000"/>
              </a:lnSpc>
              <a:spcBef>
                <a:spcPts val="400"/>
              </a:spcBef>
              <a:spcAft>
                <a:spcPts val="0"/>
              </a:spcAft>
              <a:buNone/>
            </a:pPr>
            <a:r>
              <a:rPr lang="en" sz="1800">
                <a:solidFill>
                  <a:schemeClr val="dk1"/>
                </a:solidFill>
                <a:highlight>
                  <a:srgbClr val="FFFFFF"/>
                </a:highlight>
              </a:rPr>
              <a:t>Commonly called hybrid or EV gloves, lineman gloves are designed to prevent the wearer from becoming part of an electrical circuit. You should wear them any time you are working with the high-voltage system, whether that is the battery or the energized components of the vehicle. Gloves must be certified every 6 months</a:t>
            </a:r>
            <a:endParaRPr sz="1800">
              <a:solidFill>
                <a:schemeClr val="dk1"/>
              </a:solidFill>
              <a:highlight>
                <a:srgbClr val="FFFFFF"/>
              </a:highlight>
            </a:endParaRPr>
          </a:p>
        </p:txBody>
      </p:sp>
      <p:sp>
        <p:nvSpPr>
          <p:cNvPr id="120" name="Google Shape;120;g259903e842a_0_172"/>
          <p:cNvSpPr txBox="1"/>
          <p:nvPr/>
        </p:nvSpPr>
        <p:spPr>
          <a:xfrm>
            <a:off x="163650" y="3311400"/>
            <a:ext cx="86460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endParaRPr>
              <a:solidFill>
                <a:srgbClr val="003140"/>
              </a:solidFill>
              <a:highlight>
                <a:srgbClr val="FFFFFF"/>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sp>
        <p:nvSpPr>
          <p:cNvPr id="125" name="Google Shape;125;g259903e842a_0_188"/>
          <p:cNvSpPr txBox="1"/>
          <p:nvPr/>
        </p:nvSpPr>
        <p:spPr>
          <a:xfrm>
            <a:off x="299625" y="311025"/>
            <a:ext cx="81516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SzPts val="1100"/>
              <a:buFont typeface="Arial"/>
              <a:buNone/>
            </a:pPr>
            <a:r>
              <a:rPr lang="en" sz="3200"/>
              <a:t>Safety Precautions working on an EV</a:t>
            </a:r>
            <a:endParaRPr/>
          </a:p>
        </p:txBody>
      </p:sp>
      <p:sp>
        <p:nvSpPr>
          <p:cNvPr id="126" name="Google Shape;126;g259903e842a_0_188"/>
          <p:cNvSpPr txBox="1"/>
          <p:nvPr/>
        </p:nvSpPr>
        <p:spPr>
          <a:xfrm>
            <a:off x="237300" y="914825"/>
            <a:ext cx="8906700" cy="4139400"/>
          </a:xfrm>
          <a:prstGeom prst="rect">
            <a:avLst/>
          </a:prstGeom>
          <a:noFill/>
          <a:ln>
            <a:noFill/>
          </a:ln>
        </p:spPr>
        <p:txBody>
          <a:bodyPr spcFirstLastPara="1" wrap="square" lIns="91425" tIns="91425" rIns="91425" bIns="91425" anchor="t" anchorCtr="0">
            <a:spAutoFit/>
          </a:bodyPr>
          <a:lstStyle/>
          <a:p>
            <a:pPr marL="0" lvl="0" indent="0" algn="l" rtl="0">
              <a:lnSpc>
                <a:spcPct val="125000"/>
              </a:lnSpc>
              <a:spcBef>
                <a:spcPts val="1400"/>
              </a:spcBef>
              <a:spcAft>
                <a:spcPts val="0"/>
              </a:spcAft>
              <a:buNone/>
            </a:pPr>
            <a:r>
              <a:rPr lang="en" sz="1800" b="1">
                <a:solidFill>
                  <a:schemeClr val="dk1"/>
                </a:solidFill>
                <a:highlight>
                  <a:srgbClr val="FFFFFF"/>
                </a:highlight>
              </a:rPr>
              <a:t>Inspect and Air Test Before Each Use</a:t>
            </a:r>
            <a:endParaRPr sz="1800" b="1">
              <a:solidFill>
                <a:schemeClr val="dk1"/>
              </a:solidFill>
              <a:highlight>
                <a:srgbClr val="FFFFFF"/>
              </a:highlight>
            </a:endParaRPr>
          </a:p>
          <a:p>
            <a:pPr marL="0" lvl="0" indent="0" algn="l" rtl="0">
              <a:lnSpc>
                <a:spcPct val="115000"/>
              </a:lnSpc>
              <a:spcBef>
                <a:spcPts val="400"/>
              </a:spcBef>
              <a:spcAft>
                <a:spcPts val="0"/>
              </a:spcAft>
              <a:buNone/>
            </a:pPr>
            <a:r>
              <a:rPr lang="en" sz="1800">
                <a:solidFill>
                  <a:schemeClr val="dk1"/>
                </a:solidFill>
                <a:highlight>
                  <a:srgbClr val="FFFFFF"/>
                </a:highlight>
              </a:rPr>
              <a:t>Physically inspect and air test the gloves using an air testing kit before each use. You’re looking to identify tears, holes, ozone cuts, defects, or material swelling or thinning. Perform air testing in compliance with the glove manufacturer’s recommendations and glove type requirements.</a:t>
            </a:r>
            <a:endParaRPr sz="1800">
              <a:solidFill>
                <a:schemeClr val="dk1"/>
              </a:solidFill>
            </a:endParaRPr>
          </a:p>
          <a:p>
            <a:pPr marL="0" lvl="0" indent="0" algn="l" rtl="0">
              <a:lnSpc>
                <a:spcPct val="125000"/>
              </a:lnSpc>
              <a:spcBef>
                <a:spcPts val="1400"/>
              </a:spcBef>
              <a:spcAft>
                <a:spcPts val="0"/>
              </a:spcAft>
              <a:buNone/>
            </a:pPr>
            <a:r>
              <a:rPr lang="en" sz="1800" b="1">
                <a:solidFill>
                  <a:schemeClr val="dk1"/>
                </a:solidFill>
                <a:highlight>
                  <a:srgbClr val="FFFFFF"/>
                </a:highlight>
              </a:rPr>
              <a:t>Wear with Leather Gloves</a:t>
            </a:r>
            <a:endParaRPr sz="1800" b="1">
              <a:solidFill>
                <a:schemeClr val="dk1"/>
              </a:solidFill>
              <a:highlight>
                <a:srgbClr val="FFFFFF"/>
              </a:highlight>
            </a:endParaRPr>
          </a:p>
          <a:p>
            <a:pPr marL="0" lvl="0" indent="0" algn="l" rtl="0">
              <a:lnSpc>
                <a:spcPct val="115000"/>
              </a:lnSpc>
              <a:spcBef>
                <a:spcPts val="400"/>
              </a:spcBef>
              <a:spcAft>
                <a:spcPts val="0"/>
              </a:spcAft>
              <a:buNone/>
            </a:pPr>
            <a:r>
              <a:rPr lang="en" sz="1800">
                <a:solidFill>
                  <a:schemeClr val="dk1"/>
                </a:solidFill>
                <a:highlight>
                  <a:srgbClr val="FFFFFF"/>
                </a:highlight>
              </a:rPr>
              <a:t>Never use lineman gloves without a pair of leather protector gloves over top. They are designed to protect the insulated gloves from wear and tear, such as cuts, abrasions, and punctures. There are limited exceptions to this requirement, but considering the high voltage of electric vehicle batteries, leather protectors are required.</a:t>
            </a:r>
            <a:endParaRPr sz="1800">
              <a:solidFill>
                <a:schemeClr val="dk1"/>
              </a:solidFill>
              <a:highlight>
                <a:srgbClr val="FFFFFF"/>
              </a:highlight>
            </a:endParaRPr>
          </a:p>
          <a:p>
            <a:pPr marL="0" lvl="0" indent="0" algn="l" rtl="0">
              <a:lnSpc>
                <a:spcPct val="115000"/>
              </a:lnSpc>
              <a:spcBef>
                <a:spcPts val="1200"/>
              </a:spcBef>
              <a:spcAft>
                <a:spcPts val="0"/>
              </a:spcAft>
              <a:buNone/>
            </a:pPr>
            <a:endParaRPr sz="1800">
              <a:solidFill>
                <a:schemeClr val="dk1"/>
              </a:solidFill>
              <a:highlight>
                <a:schemeClr val="lt1"/>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0"/>
        <p:cNvGrpSpPr/>
        <p:nvPr/>
      </p:nvGrpSpPr>
      <p:grpSpPr>
        <a:xfrm>
          <a:off x="0" y="0"/>
          <a:ext cx="0" cy="0"/>
          <a:chOff x="0" y="0"/>
          <a:chExt cx="0" cy="0"/>
        </a:xfrm>
      </p:grpSpPr>
      <p:sp>
        <p:nvSpPr>
          <p:cNvPr id="131" name="Google Shape;131;g259903e842a_0_41"/>
          <p:cNvSpPr txBox="1"/>
          <p:nvPr/>
        </p:nvSpPr>
        <p:spPr>
          <a:xfrm>
            <a:off x="0" y="842700"/>
            <a:ext cx="9029700" cy="415590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Clr>
                <a:schemeClr val="dk1"/>
              </a:buClr>
              <a:buSzPts val="2000"/>
              <a:buChar char="●"/>
            </a:pPr>
            <a:r>
              <a:rPr lang="en" sz="2000">
                <a:solidFill>
                  <a:schemeClr val="dk1"/>
                </a:solidFill>
              </a:rPr>
              <a:t>Hybrid (HEV) and Electric Vehicles (EVs) are automobiles which do not rely solely on an Internal Combustion Engine as the main power source for the vehicle</a:t>
            </a:r>
            <a:endParaRPr sz="2000">
              <a:solidFill>
                <a:schemeClr val="dk1"/>
              </a:solidFill>
            </a:endParaRPr>
          </a:p>
          <a:p>
            <a:pPr marL="457200" lvl="0" indent="-355600" algn="l" rtl="0">
              <a:lnSpc>
                <a:spcPct val="115000"/>
              </a:lnSpc>
              <a:spcBef>
                <a:spcPts val="0"/>
              </a:spcBef>
              <a:spcAft>
                <a:spcPts val="0"/>
              </a:spcAft>
              <a:buClr>
                <a:schemeClr val="dk1"/>
              </a:buClr>
              <a:buSzPts val="2000"/>
              <a:buFont typeface="Arial"/>
              <a:buChar char="●"/>
            </a:pPr>
            <a:r>
              <a:rPr lang="en" sz="2000">
                <a:solidFill>
                  <a:schemeClr val="dk1"/>
                </a:solidFill>
              </a:rPr>
              <a:t>Avoid all Orange Coloured Cables and wires as they are the main parts of the High Voltage System</a:t>
            </a:r>
            <a:endParaRPr sz="2000">
              <a:solidFill>
                <a:schemeClr val="dk1"/>
              </a:solidFill>
            </a:endParaRPr>
          </a:p>
          <a:p>
            <a:pPr marL="457200" lvl="0" indent="-355600" algn="l" rtl="0">
              <a:lnSpc>
                <a:spcPct val="115000"/>
              </a:lnSpc>
              <a:spcBef>
                <a:spcPts val="0"/>
              </a:spcBef>
              <a:spcAft>
                <a:spcPts val="0"/>
              </a:spcAft>
              <a:buClr>
                <a:schemeClr val="dk1"/>
              </a:buClr>
              <a:buSzPts val="2000"/>
              <a:buFont typeface="Arial"/>
              <a:buChar char="●"/>
            </a:pPr>
            <a:r>
              <a:rPr lang="en" sz="2000">
                <a:solidFill>
                  <a:schemeClr val="dk1"/>
                </a:solidFill>
              </a:rPr>
              <a:t>WEAR PERSONAL PROTECTIVE EQUIPMENT INCLUDING SAFETY GLASSES and use rubber gloves with no path through your heart when working on a Hybrid or EV</a:t>
            </a:r>
            <a:endParaRPr sz="2000">
              <a:solidFill>
                <a:schemeClr val="dk1"/>
              </a:solidFill>
            </a:endParaRPr>
          </a:p>
          <a:p>
            <a:pPr marL="457200" lvl="0" indent="-355600" algn="l" rtl="0">
              <a:lnSpc>
                <a:spcPct val="115000"/>
              </a:lnSpc>
              <a:spcBef>
                <a:spcPts val="0"/>
              </a:spcBef>
              <a:spcAft>
                <a:spcPts val="0"/>
              </a:spcAft>
              <a:buClr>
                <a:schemeClr val="dk1"/>
              </a:buClr>
              <a:buSzPts val="2000"/>
              <a:buFont typeface="Arial"/>
              <a:buChar char="●"/>
            </a:pPr>
            <a:r>
              <a:rPr lang="en" sz="2000">
                <a:solidFill>
                  <a:schemeClr val="dk1"/>
                </a:solidFill>
                <a:highlight>
                  <a:schemeClr val="lt1"/>
                </a:highlight>
              </a:rPr>
              <a:t>Careless handling of components can cause serious injury or death</a:t>
            </a:r>
            <a:endParaRPr sz="2000">
              <a:solidFill>
                <a:schemeClr val="dk1"/>
              </a:solidFill>
            </a:endParaRPr>
          </a:p>
          <a:p>
            <a:pPr marL="457200" lvl="0" indent="-355600" algn="l" rtl="0">
              <a:lnSpc>
                <a:spcPct val="115000"/>
              </a:lnSpc>
              <a:spcBef>
                <a:spcPts val="0"/>
              </a:spcBef>
              <a:spcAft>
                <a:spcPts val="0"/>
              </a:spcAft>
              <a:buClr>
                <a:schemeClr val="dk1"/>
              </a:buClr>
              <a:buSzPts val="2000"/>
              <a:buFont typeface="Arial"/>
              <a:buChar char="●"/>
            </a:pPr>
            <a:r>
              <a:rPr lang="en" sz="2000">
                <a:solidFill>
                  <a:schemeClr val="dk1"/>
                </a:solidFill>
              </a:rPr>
              <a:t>Always ensure the system that is being worked on is low voltage </a:t>
            </a:r>
            <a:endParaRPr sz="2000">
              <a:solidFill>
                <a:schemeClr val="dk1"/>
              </a:solidFill>
            </a:endParaRPr>
          </a:p>
          <a:p>
            <a:pPr marL="45720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a:p>
            <a:pPr marL="457200" lvl="0" indent="0" algn="l" rtl="0">
              <a:spcBef>
                <a:spcPts val="0"/>
              </a:spcBef>
              <a:spcAft>
                <a:spcPts val="0"/>
              </a:spcAft>
              <a:buNone/>
            </a:pPr>
            <a:endParaRPr sz="1000">
              <a:solidFill>
                <a:schemeClr val="dk1"/>
              </a:solidFill>
            </a:endParaRPr>
          </a:p>
        </p:txBody>
      </p:sp>
      <p:sp>
        <p:nvSpPr>
          <p:cNvPr id="132" name="Google Shape;132;g259903e842a_0_41"/>
          <p:cNvSpPr txBox="1"/>
          <p:nvPr/>
        </p:nvSpPr>
        <p:spPr>
          <a:xfrm>
            <a:off x="808450" y="234825"/>
            <a:ext cx="47784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100"/>
              <a:t>General Safety Rules</a:t>
            </a:r>
            <a:endParaRPr sz="3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6"/>
        <p:cNvGrpSpPr/>
        <p:nvPr/>
      </p:nvGrpSpPr>
      <p:grpSpPr>
        <a:xfrm>
          <a:off x="0" y="0"/>
          <a:ext cx="0" cy="0"/>
          <a:chOff x="0" y="0"/>
          <a:chExt cx="0" cy="0"/>
        </a:xfrm>
      </p:grpSpPr>
      <p:sp>
        <p:nvSpPr>
          <p:cNvPr id="137" name="Google Shape;137;g259903e842a_0_37"/>
          <p:cNvSpPr txBox="1">
            <a:spLocks noGrp="1"/>
          </p:cNvSpPr>
          <p:nvPr>
            <p:ph type="title"/>
          </p:nvPr>
        </p:nvSpPr>
        <p:spPr>
          <a:xfrm>
            <a:off x="311700" y="285500"/>
            <a:ext cx="8520600" cy="515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111"/>
              <a:buNone/>
            </a:pPr>
            <a:r>
              <a:rPr lang="en" sz="3100"/>
              <a:t>    General Safety Rules</a:t>
            </a:r>
            <a:endParaRPr sz="3100"/>
          </a:p>
        </p:txBody>
      </p:sp>
      <p:sp>
        <p:nvSpPr>
          <p:cNvPr id="138" name="Google Shape;138;g259903e842a_0_37"/>
          <p:cNvSpPr txBox="1"/>
          <p:nvPr/>
        </p:nvSpPr>
        <p:spPr>
          <a:xfrm>
            <a:off x="0" y="800900"/>
            <a:ext cx="8922000" cy="3481800"/>
          </a:xfrm>
          <a:prstGeom prst="rect">
            <a:avLst/>
          </a:prstGeom>
          <a:noFill/>
          <a:ln>
            <a:noFill/>
          </a:ln>
        </p:spPr>
        <p:txBody>
          <a:bodyPr spcFirstLastPara="1" wrap="square" lIns="91425" tIns="91425" rIns="91425" bIns="91425" anchor="t" anchorCtr="0">
            <a:spAutoFit/>
          </a:bodyPr>
          <a:lstStyle/>
          <a:p>
            <a:pPr marL="457200" lvl="0" indent="-361950" algn="l" rtl="0">
              <a:lnSpc>
                <a:spcPct val="115000"/>
              </a:lnSpc>
              <a:spcBef>
                <a:spcPts val="0"/>
              </a:spcBef>
              <a:spcAft>
                <a:spcPts val="0"/>
              </a:spcAft>
              <a:buClr>
                <a:schemeClr val="dk1"/>
              </a:buClr>
              <a:buSzPts val="2100"/>
              <a:buChar char="●"/>
            </a:pPr>
            <a:r>
              <a:rPr lang="en" sz="2100">
                <a:solidFill>
                  <a:schemeClr val="dk1"/>
                </a:solidFill>
              </a:rPr>
              <a:t>Treat all High Voltage parts as if they have High Voltage until you have tested them with your Digital Volt Meter (DVOM) and are sure they are at zero or close to zero volts</a:t>
            </a:r>
            <a:endParaRPr sz="2100">
              <a:solidFill>
                <a:schemeClr val="dk1"/>
              </a:solidFill>
            </a:endParaRPr>
          </a:p>
          <a:p>
            <a:pPr marL="457200" lvl="0" indent="-361950" algn="l" rtl="0">
              <a:lnSpc>
                <a:spcPct val="115000"/>
              </a:lnSpc>
              <a:spcBef>
                <a:spcPts val="0"/>
              </a:spcBef>
              <a:spcAft>
                <a:spcPts val="0"/>
              </a:spcAft>
              <a:buClr>
                <a:schemeClr val="dk1"/>
              </a:buClr>
              <a:buSzPts val="2100"/>
              <a:buChar char="●"/>
            </a:pPr>
            <a:r>
              <a:rPr lang="en" sz="2100">
                <a:solidFill>
                  <a:schemeClr val="dk1"/>
                </a:solidFill>
              </a:rPr>
              <a:t>Remember the Internal Combustion Engine can start up at any time</a:t>
            </a:r>
            <a:endParaRPr sz="2100">
              <a:solidFill>
                <a:schemeClr val="dk1"/>
              </a:solidFill>
            </a:endParaRPr>
          </a:p>
          <a:p>
            <a:pPr marL="457200" lvl="0" indent="-361950" algn="l" rtl="0">
              <a:lnSpc>
                <a:spcPct val="115000"/>
              </a:lnSpc>
              <a:spcBef>
                <a:spcPts val="0"/>
              </a:spcBef>
              <a:spcAft>
                <a:spcPts val="0"/>
              </a:spcAft>
              <a:buClr>
                <a:schemeClr val="dk1"/>
              </a:buClr>
              <a:buSzPts val="2100"/>
              <a:buChar char="●"/>
            </a:pPr>
            <a:r>
              <a:rPr lang="en" sz="2100">
                <a:solidFill>
                  <a:schemeClr val="dk1"/>
                </a:solidFill>
              </a:rPr>
              <a:t>READY means the car is ON and it may move, engine on or not!</a:t>
            </a:r>
            <a:endParaRPr sz="2100">
              <a:solidFill>
                <a:schemeClr val="dk1"/>
              </a:solidFill>
            </a:endParaRPr>
          </a:p>
          <a:p>
            <a:pPr marL="457200" lvl="0" indent="-361950" algn="l" rtl="0">
              <a:lnSpc>
                <a:spcPct val="115000"/>
              </a:lnSpc>
              <a:spcBef>
                <a:spcPts val="0"/>
              </a:spcBef>
              <a:spcAft>
                <a:spcPts val="0"/>
              </a:spcAft>
              <a:buClr>
                <a:schemeClr val="dk1"/>
              </a:buClr>
              <a:buSzPts val="2100"/>
              <a:buChar char="●"/>
            </a:pPr>
            <a:r>
              <a:rPr lang="en" sz="2100">
                <a:solidFill>
                  <a:schemeClr val="dk1"/>
                </a:solidFill>
              </a:rPr>
              <a:t>Do not wear watches, jewelry or any metal</a:t>
            </a:r>
            <a:endParaRPr sz="2100">
              <a:solidFill>
                <a:schemeClr val="dk1"/>
              </a:solidFill>
            </a:endParaRPr>
          </a:p>
          <a:p>
            <a:pPr marL="457200" lvl="0" indent="-361950" algn="l" rtl="0">
              <a:lnSpc>
                <a:spcPct val="115000"/>
              </a:lnSpc>
              <a:spcBef>
                <a:spcPts val="0"/>
              </a:spcBef>
              <a:spcAft>
                <a:spcPts val="0"/>
              </a:spcAft>
              <a:buClr>
                <a:schemeClr val="dk1"/>
              </a:buClr>
              <a:buSzPts val="2100"/>
              <a:buChar char="●"/>
            </a:pPr>
            <a:r>
              <a:rPr lang="en" sz="2100">
                <a:solidFill>
                  <a:schemeClr val="dk1"/>
                </a:solidFill>
              </a:rPr>
              <a:t>If you have a pacemaker stay away from the drive motor magnets</a:t>
            </a:r>
            <a:endParaRPr sz="2100">
              <a:solidFill>
                <a:schemeClr val="dk1"/>
              </a:solidFill>
            </a:endParaRPr>
          </a:p>
          <a:p>
            <a:pPr marL="457200" lvl="0" indent="-361950" algn="l" rtl="0">
              <a:lnSpc>
                <a:spcPct val="115000"/>
              </a:lnSpc>
              <a:spcBef>
                <a:spcPts val="0"/>
              </a:spcBef>
              <a:spcAft>
                <a:spcPts val="0"/>
              </a:spcAft>
              <a:buClr>
                <a:schemeClr val="dk1"/>
              </a:buClr>
              <a:buSzPts val="2100"/>
              <a:buChar char="●"/>
            </a:pPr>
            <a:r>
              <a:rPr lang="en" sz="2100">
                <a:solidFill>
                  <a:schemeClr val="dk1"/>
                </a:solidFill>
              </a:rPr>
              <a:t>Always follow proper manufactures procedures for servicing components that are not connected to the High Voltage System</a:t>
            </a:r>
            <a:endParaRPr sz="20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2"/>
        <p:cNvGrpSpPr/>
        <p:nvPr/>
      </p:nvGrpSpPr>
      <p:grpSpPr>
        <a:xfrm>
          <a:off x="0" y="0"/>
          <a:ext cx="0" cy="0"/>
          <a:chOff x="0" y="0"/>
          <a:chExt cx="0" cy="0"/>
        </a:xfrm>
      </p:grpSpPr>
      <p:sp>
        <p:nvSpPr>
          <p:cNvPr id="143" name="Google Shape;143;g259903e842a_0_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200"/>
              <a:t> Battery Disconnect Procedures </a:t>
            </a:r>
            <a:endParaRPr sz="3200"/>
          </a:p>
          <a:p>
            <a:pPr marL="0" lvl="0" indent="0" algn="l" rtl="0">
              <a:spcBef>
                <a:spcPts val="0"/>
              </a:spcBef>
              <a:spcAft>
                <a:spcPts val="0"/>
              </a:spcAft>
              <a:buClr>
                <a:schemeClr val="dk1"/>
              </a:buClr>
              <a:buSzPts val="1100"/>
              <a:buFont typeface="Arial"/>
              <a:buNone/>
            </a:pPr>
            <a:endParaRPr sz="3200"/>
          </a:p>
        </p:txBody>
      </p:sp>
      <p:sp>
        <p:nvSpPr>
          <p:cNvPr id="144" name="Google Shape;144;g259903e842a_0_29"/>
          <p:cNvSpPr txBox="1"/>
          <p:nvPr/>
        </p:nvSpPr>
        <p:spPr>
          <a:xfrm>
            <a:off x="526850" y="1273575"/>
            <a:ext cx="8337600" cy="3577200"/>
          </a:xfrm>
          <a:prstGeom prst="rect">
            <a:avLst/>
          </a:prstGeom>
          <a:noFill/>
          <a:ln>
            <a:noFill/>
          </a:ln>
        </p:spPr>
        <p:txBody>
          <a:bodyPr spcFirstLastPara="1" wrap="square" lIns="91425" tIns="91425" rIns="91425" bIns="91425" anchor="t" anchorCtr="0">
            <a:spAutoFit/>
          </a:bodyPr>
          <a:lstStyle/>
          <a:p>
            <a:pPr marL="457200" lvl="0" indent="-368300" algn="l" rtl="0">
              <a:lnSpc>
                <a:spcPct val="115000"/>
              </a:lnSpc>
              <a:spcBef>
                <a:spcPts val="0"/>
              </a:spcBef>
              <a:spcAft>
                <a:spcPts val="0"/>
              </a:spcAft>
              <a:buSzPts val="2200"/>
              <a:buChar char="●"/>
            </a:pPr>
            <a:r>
              <a:rPr lang="en" sz="2200"/>
              <a:t>Disconnect 12 volt battery. (Same procedure as an ICE vehicle)</a:t>
            </a:r>
            <a:endParaRPr sz="2200"/>
          </a:p>
          <a:p>
            <a:pPr marL="457200" lvl="0" indent="-368300" algn="l" rtl="0">
              <a:lnSpc>
                <a:spcPct val="115000"/>
              </a:lnSpc>
              <a:spcBef>
                <a:spcPts val="0"/>
              </a:spcBef>
              <a:spcAft>
                <a:spcPts val="0"/>
              </a:spcAft>
              <a:buSzPts val="2200"/>
              <a:buChar char="●"/>
            </a:pPr>
            <a:r>
              <a:rPr lang="en" sz="2200"/>
              <a:t>Every EV and HEV has a master disconnect switch. </a:t>
            </a:r>
            <a:endParaRPr sz="2200"/>
          </a:p>
          <a:p>
            <a:pPr marL="457200" lvl="0" indent="-368300" algn="l" rtl="0">
              <a:lnSpc>
                <a:spcPct val="115000"/>
              </a:lnSpc>
              <a:spcBef>
                <a:spcPts val="0"/>
              </a:spcBef>
              <a:spcAft>
                <a:spcPts val="0"/>
              </a:spcAft>
              <a:buSzPts val="2200"/>
              <a:buChar char="●"/>
            </a:pPr>
            <a:r>
              <a:rPr lang="en" sz="2200"/>
              <a:t>The disconnect switch may be located in the cabin, truck or frunck. </a:t>
            </a:r>
            <a:endParaRPr sz="2200"/>
          </a:p>
          <a:p>
            <a:pPr marL="457200" lvl="0" indent="-368300" algn="l" rtl="0">
              <a:lnSpc>
                <a:spcPct val="115000"/>
              </a:lnSpc>
              <a:spcBef>
                <a:spcPts val="0"/>
              </a:spcBef>
              <a:spcAft>
                <a:spcPts val="0"/>
              </a:spcAft>
              <a:buSzPts val="2200"/>
              <a:buChar char="●"/>
            </a:pPr>
            <a:r>
              <a:rPr lang="en" sz="2200"/>
              <a:t>To locate and follow disconnect procedures, refer to manufacturers instructions as there is no standard location of the disconnect switch</a:t>
            </a:r>
            <a:endParaRPr sz="2200"/>
          </a:p>
          <a:p>
            <a:pPr marL="457200" lvl="0" indent="0" algn="l" rtl="0">
              <a:lnSpc>
                <a:spcPct val="150000"/>
              </a:lnSpc>
              <a:spcBef>
                <a:spcPts val="0"/>
              </a:spcBef>
              <a:spcAft>
                <a:spcPts val="0"/>
              </a:spcAft>
              <a:buNone/>
            </a:pPr>
            <a:endParaRPr sz="1800">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8"/>
        <p:cNvGrpSpPr/>
        <p:nvPr/>
      </p:nvGrpSpPr>
      <p:grpSpPr>
        <a:xfrm>
          <a:off x="0" y="0"/>
          <a:ext cx="0" cy="0"/>
          <a:chOff x="0" y="0"/>
          <a:chExt cx="0" cy="0"/>
        </a:xfrm>
      </p:grpSpPr>
      <p:pic>
        <p:nvPicPr>
          <p:cNvPr id="149" name="Google Shape;149;g259903e842a_0_33" descr="Working with hybrid vehicles means working with high-voltage batteries. Before servicing or repairing a hybrid vehicle, the high-voltage battery must be disabled. Follow along as Master Trainer Mark Kenyon of Garage Gurus takes you through the process of pulling the service disconnect on the high-voltage battery on a Chevrolet Malibu hybrid. &#10;&#10;After covering the proper personal protective equipment to wear and some other safety considerations, Mark demonstrates how to properly pull the service disconnect plug. Please note that while the procedure is similar for many hybrid vehicles, consult the service manual for the vehicle before beginning. Count on Garage Gurus to help you get your vehicle repair done right. &#10;&#10;Visit Garage Gurus at https://www.garagegurus.tech for more tips and information for your vehicle. &#10;&#10;Like us on Facebook: https://www.facebook.com/GarageGurus&#10;Follow us on Twitter: https://www.twitter.com/GarageGurus &#10;Follow us on Instagram: https://www.instagram.com/GarageGurus &#10;&#10;For informational purposes only. We are not liable for any damages resulting from your reliance on this content." title="Garage Gurus | Service Disconnect on Hybrid Vehicles">
            <a:hlinkClick r:id="rId4"/>
          </p:cNvPr>
          <p:cNvPicPr preferRelativeResize="0"/>
          <p:nvPr/>
        </p:nvPicPr>
        <p:blipFill>
          <a:blip r:embed="rId5">
            <a:alphaModFix/>
          </a:blip>
          <a:stretch>
            <a:fillRect/>
          </a:stretch>
        </p:blipFill>
        <p:spPr>
          <a:xfrm>
            <a:off x="152400" y="0"/>
            <a:ext cx="8075609" cy="45425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3"/>
        <p:cNvGrpSpPr/>
        <p:nvPr/>
      </p:nvGrpSpPr>
      <p:grpSpPr>
        <a:xfrm>
          <a:off x="0" y="0"/>
          <a:ext cx="0" cy="0"/>
          <a:chOff x="0" y="0"/>
          <a:chExt cx="0" cy="0"/>
        </a:xfrm>
      </p:grpSpPr>
      <p:sp>
        <p:nvSpPr>
          <p:cNvPr id="154" name="Google Shape;154;g259903e842a_0_8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111"/>
              <a:buNone/>
            </a:pPr>
            <a:r>
              <a:rPr lang="en" sz="3200"/>
              <a:t>General - Lifting an EV-HEV</a:t>
            </a:r>
            <a:endParaRPr sz="3200"/>
          </a:p>
        </p:txBody>
      </p:sp>
      <p:sp>
        <p:nvSpPr>
          <p:cNvPr id="155" name="Google Shape;155;g259903e842a_0_82"/>
          <p:cNvSpPr txBox="1"/>
          <p:nvPr/>
        </p:nvSpPr>
        <p:spPr>
          <a:xfrm>
            <a:off x="66725" y="1136625"/>
            <a:ext cx="8948100" cy="3249300"/>
          </a:xfrm>
          <a:prstGeom prst="rect">
            <a:avLst/>
          </a:prstGeom>
          <a:noFill/>
          <a:ln>
            <a:noFill/>
          </a:ln>
        </p:spPr>
        <p:txBody>
          <a:bodyPr spcFirstLastPara="1" wrap="square" lIns="91425" tIns="91425" rIns="91425" bIns="91425" anchor="t" anchorCtr="0">
            <a:spAutoFit/>
          </a:bodyPr>
          <a:lstStyle/>
          <a:p>
            <a:pPr marL="457200" lvl="0" indent="-368300" algn="l" rtl="0">
              <a:lnSpc>
                <a:spcPct val="115000"/>
              </a:lnSpc>
              <a:spcBef>
                <a:spcPts val="0"/>
              </a:spcBef>
              <a:spcAft>
                <a:spcPts val="0"/>
              </a:spcAft>
              <a:buClr>
                <a:srgbClr val="212529"/>
              </a:buClr>
              <a:buSzPts val="2200"/>
              <a:buChar char="●"/>
            </a:pPr>
            <a:r>
              <a:rPr lang="en" sz="2200">
                <a:solidFill>
                  <a:srgbClr val="212529"/>
                </a:solidFill>
                <a:highlight>
                  <a:srgbClr val="FFFFFF"/>
                </a:highlight>
              </a:rPr>
              <a:t>Due to their drivetrains and suspension</a:t>
            </a:r>
            <a:r>
              <a:rPr lang="en" sz="2200">
                <a:solidFill>
                  <a:srgbClr val="212529"/>
                </a:solidFill>
                <a:highlight>
                  <a:schemeClr val="lt1"/>
                </a:highlight>
              </a:rPr>
              <a:t>, some HEVs and EVs</a:t>
            </a:r>
            <a:r>
              <a:rPr lang="en" sz="2200">
                <a:solidFill>
                  <a:srgbClr val="212529"/>
                </a:solidFill>
                <a:highlight>
                  <a:srgbClr val="FFFFFF"/>
                </a:highlight>
              </a:rPr>
              <a:t> may need the service or tow mode to be engaged to be able to roll the vehicle. This mode will also prevent damage to the air suspension components when lifted</a:t>
            </a:r>
            <a:endParaRPr sz="2200">
              <a:solidFill>
                <a:srgbClr val="212529"/>
              </a:solidFill>
              <a:highlight>
                <a:srgbClr val="FFFFFF"/>
              </a:highlight>
            </a:endParaRPr>
          </a:p>
          <a:p>
            <a:pPr marL="457200" lvl="0" indent="-368300" algn="l" rtl="0">
              <a:lnSpc>
                <a:spcPct val="115000"/>
              </a:lnSpc>
              <a:spcBef>
                <a:spcPts val="0"/>
              </a:spcBef>
              <a:spcAft>
                <a:spcPts val="0"/>
              </a:spcAft>
              <a:buClr>
                <a:srgbClr val="212529"/>
              </a:buClr>
              <a:buSzPts val="2200"/>
              <a:buChar char="●"/>
            </a:pPr>
            <a:r>
              <a:rPr lang="en" sz="2200">
                <a:solidFill>
                  <a:srgbClr val="212529"/>
                </a:solidFill>
                <a:highlight>
                  <a:srgbClr val="FFFFFF"/>
                </a:highlight>
              </a:rPr>
              <a:t>Some GM EV models, like the Hummer, will call it immobilization mode. Refer to the manufacturers guide prior to lifting</a:t>
            </a:r>
            <a:endParaRPr sz="2200">
              <a:solidFill>
                <a:srgbClr val="212529"/>
              </a:solidFill>
              <a:highlight>
                <a:srgbClr val="FFFFFF"/>
              </a:highlight>
            </a:endParaRPr>
          </a:p>
          <a:p>
            <a:pPr marL="457200" lvl="0" indent="-368300" algn="l" rtl="0">
              <a:lnSpc>
                <a:spcPct val="115000"/>
              </a:lnSpc>
              <a:spcBef>
                <a:spcPts val="0"/>
              </a:spcBef>
              <a:spcAft>
                <a:spcPts val="0"/>
              </a:spcAft>
              <a:buClr>
                <a:srgbClr val="212529"/>
              </a:buClr>
              <a:buSzPts val="2200"/>
              <a:buChar char="●"/>
            </a:pPr>
            <a:r>
              <a:rPr lang="en" sz="2200">
                <a:solidFill>
                  <a:srgbClr val="212529"/>
                </a:solidFill>
                <a:highlight>
                  <a:srgbClr val="FFFFFF"/>
                </a:highlight>
              </a:rPr>
              <a:t>Some EVs require specialized lifting pads to prevent battery damage</a:t>
            </a:r>
            <a:endParaRPr sz="2200">
              <a:solidFill>
                <a:srgbClr val="212529"/>
              </a:solidFill>
              <a:highlight>
                <a:srgbClr val="FFFFFF"/>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9"/>
        <p:cNvGrpSpPr/>
        <p:nvPr/>
      </p:nvGrpSpPr>
      <p:grpSpPr>
        <a:xfrm>
          <a:off x="0" y="0"/>
          <a:ext cx="0" cy="0"/>
          <a:chOff x="0" y="0"/>
          <a:chExt cx="0" cy="0"/>
        </a:xfrm>
      </p:grpSpPr>
      <p:sp>
        <p:nvSpPr>
          <p:cNvPr id="160" name="Google Shape;160;g259903e842a_0_9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200"/>
              <a:t>Lifting using a 2 post hoist</a:t>
            </a:r>
            <a:endParaRPr sz="3200"/>
          </a:p>
        </p:txBody>
      </p:sp>
      <p:sp>
        <p:nvSpPr>
          <p:cNvPr id="161" name="Google Shape;161;g259903e842a_0_94"/>
          <p:cNvSpPr txBox="1"/>
          <p:nvPr/>
        </p:nvSpPr>
        <p:spPr>
          <a:xfrm>
            <a:off x="-61325" y="1122400"/>
            <a:ext cx="4005300" cy="3436200"/>
          </a:xfrm>
          <a:prstGeom prst="rect">
            <a:avLst/>
          </a:prstGeom>
          <a:noFill/>
          <a:ln>
            <a:noFill/>
          </a:ln>
        </p:spPr>
        <p:txBody>
          <a:bodyPr spcFirstLastPara="1" wrap="square" lIns="91425" tIns="91425" rIns="91425" bIns="91425" anchor="t" anchorCtr="0">
            <a:noAutofit/>
          </a:bodyPr>
          <a:lstStyle/>
          <a:p>
            <a:pPr marL="457200" marR="54864" lvl="0" indent="-342900" algn="just" rtl="0">
              <a:lnSpc>
                <a:spcPct val="115000"/>
              </a:lnSpc>
              <a:spcBef>
                <a:spcPts val="0"/>
              </a:spcBef>
              <a:spcAft>
                <a:spcPts val="0"/>
              </a:spcAft>
              <a:buClr>
                <a:srgbClr val="212529"/>
              </a:buClr>
              <a:buSzPts val="1800"/>
              <a:buChar char="●"/>
            </a:pPr>
            <a:r>
              <a:rPr lang="en" sz="1800">
                <a:solidFill>
                  <a:srgbClr val="212529"/>
                </a:solidFill>
                <a:highlight>
                  <a:srgbClr val="FFFFFF"/>
                </a:highlight>
              </a:rPr>
              <a:t>You need to find the lift points to lift any vehicle. Most EVs and HEVs have specific lift points stamped into the unibody. Some EVs might require special blocks inserted into holes on the lift points. Some manufacturers recommend blocks or pucks that slide over the pinch welds on the rockers</a:t>
            </a:r>
            <a:endParaRPr sz="1800">
              <a:solidFill>
                <a:srgbClr val="212529"/>
              </a:solidFill>
              <a:highlight>
                <a:srgbClr val="FFFFFF"/>
              </a:highlight>
            </a:endParaRPr>
          </a:p>
          <a:p>
            <a:pPr marL="0" marR="54864" lvl="0" indent="0" algn="just" rtl="0">
              <a:lnSpc>
                <a:spcPct val="115000"/>
              </a:lnSpc>
              <a:spcBef>
                <a:spcPts val="1200"/>
              </a:spcBef>
              <a:spcAft>
                <a:spcPts val="1200"/>
              </a:spcAft>
              <a:buNone/>
            </a:pPr>
            <a:endParaRPr sz="1800"/>
          </a:p>
        </p:txBody>
      </p:sp>
      <p:pic>
        <p:nvPicPr>
          <p:cNvPr id="162" name="Google Shape;162;g259903e842a_0_94"/>
          <p:cNvPicPr preferRelativeResize="0"/>
          <p:nvPr/>
        </p:nvPicPr>
        <p:blipFill>
          <a:blip r:embed="rId4">
            <a:alphaModFix/>
          </a:blip>
          <a:stretch>
            <a:fillRect/>
          </a:stretch>
        </p:blipFill>
        <p:spPr>
          <a:xfrm>
            <a:off x="3943900" y="1151675"/>
            <a:ext cx="4360400" cy="33285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6"/>
        <p:cNvGrpSpPr/>
        <p:nvPr/>
      </p:nvGrpSpPr>
      <p:grpSpPr>
        <a:xfrm>
          <a:off x="0" y="0"/>
          <a:ext cx="0" cy="0"/>
          <a:chOff x="0" y="0"/>
          <a:chExt cx="0" cy="0"/>
        </a:xfrm>
      </p:grpSpPr>
      <p:sp>
        <p:nvSpPr>
          <p:cNvPr id="167" name="Google Shape;167;g259903e842a_0_110"/>
          <p:cNvSpPr txBox="1">
            <a:spLocks noGrp="1"/>
          </p:cNvSpPr>
          <p:nvPr>
            <p:ph type="title"/>
          </p:nvPr>
        </p:nvSpPr>
        <p:spPr>
          <a:xfrm>
            <a:off x="242900" y="199600"/>
            <a:ext cx="8819400" cy="74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111"/>
              <a:buNone/>
            </a:pPr>
            <a:r>
              <a:rPr lang="en" sz="3200"/>
              <a:t>Lifting with a 2 post hoist - </a:t>
            </a:r>
            <a:r>
              <a:rPr lang="en" sz="3200">
                <a:solidFill>
                  <a:srgbClr val="212529"/>
                </a:solidFill>
                <a:highlight>
                  <a:srgbClr val="FFFFFF"/>
                </a:highlight>
              </a:rPr>
              <a:t>Center of Gravity</a:t>
            </a:r>
            <a:endParaRPr sz="3200"/>
          </a:p>
        </p:txBody>
      </p:sp>
      <p:sp>
        <p:nvSpPr>
          <p:cNvPr id="168" name="Google Shape;168;g259903e842a_0_110"/>
          <p:cNvSpPr txBox="1"/>
          <p:nvPr/>
        </p:nvSpPr>
        <p:spPr>
          <a:xfrm>
            <a:off x="176075" y="867750"/>
            <a:ext cx="8886300" cy="3522000"/>
          </a:xfrm>
          <a:prstGeom prst="rect">
            <a:avLst/>
          </a:prstGeom>
          <a:noFill/>
          <a:ln>
            <a:noFill/>
          </a:ln>
        </p:spPr>
        <p:txBody>
          <a:bodyPr spcFirstLastPara="1" wrap="square" lIns="91425" tIns="91425" rIns="91425" bIns="91425" anchor="t" anchorCtr="0">
            <a:noAutofit/>
          </a:bodyPr>
          <a:lstStyle/>
          <a:p>
            <a:pPr marL="91440" marR="0" lvl="0" indent="-114300" algn="l" rtl="0">
              <a:lnSpc>
                <a:spcPct val="115000"/>
              </a:lnSpc>
              <a:spcBef>
                <a:spcPts val="0"/>
              </a:spcBef>
              <a:spcAft>
                <a:spcPts val="0"/>
              </a:spcAft>
              <a:buClr>
                <a:srgbClr val="212529"/>
              </a:buClr>
              <a:buSzPts val="1800"/>
              <a:buChar char="●"/>
            </a:pPr>
            <a:r>
              <a:rPr lang="en" sz="1800">
                <a:solidFill>
                  <a:srgbClr val="212529"/>
                </a:solidFill>
                <a:highlight>
                  <a:srgbClr val="FFFFFF"/>
                </a:highlight>
              </a:rPr>
              <a:t> </a:t>
            </a:r>
            <a:r>
              <a:rPr lang="en" sz="2000">
                <a:solidFill>
                  <a:srgbClr val="212529"/>
                </a:solidFill>
                <a:highlight>
                  <a:srgbClr val="FFFFFF"/>
                </a:highlight>
              </a:rPr>
              <a:t>If you are using any type of two-post lift, you need to be aware of the center of gravity. EVs and HEVs can have a different center of gravity compared to a vehicle with an internal combustion engine</a:t>
            </a:r>
            <a:endParaRPr sz="2000">
              <a:solidFill>
                <a:srgbClr val="212529"/>
              </a:solidFill>
              <a:highlight>
                <a:srgbClr val="FFFFFF"/>
              </a:highlight>
            </a:endParaRPr>
          </a:p>
          <a:p>
            <a:pPr marL="91440" marR="0" lvl="0" indent="-114300" algn="l" rtl="0">
              <a:lnSpc>
                <a:spcPct val="115000"/>
              </a:lnSpc>
              <a:spcBef>
                <a:spcPts val="0"/>
              </a:spcBef>
              <a:spcAft>
                <a:spcPts val="0"/>
              </a:spcAft>
              <a:buClr>
                <a:srgbClr val="212529"/>
              </a:buClr>
              <a:buSzPts val="1800"/>
              <a:buChar char="●"/>
            </a:pPr>
            <a:r>
              <a:rPr lang="en" sz="2000">
                <a:solidFill>
                  <a:srgbClr val="212529"/>
                </a:solidFill>
                <a:highlight>
                  <a:srgbClr val="FFFFFF"/>
                </a:highlight>
              </a:rPr>
              <a:t> Battery packs, inverters and motors can move the center of gravity to the rear</a:t>
            </a:r>
            <a:endParaRPr sz="2000">
              <a:solidFill>
                <a:srgbClr val="212529"/>
              </a:solidFill>
              <a:highlight>
                <a:srgbClr val="FFFFFF"/>
              </a:highlight>
            </a:endParaRPr>
          </a:p>
          <a:p>
            <a:pPr marL="91440" marR="0" lvl="0" indent="-127000" algn="l" rtl="0">
              <a:lnSpc>
                <a:spcPct val="115000"/>
              </a:lnSpc>
              <a:spcBef>
                <a:spcPts val="0"/>
              </a:spcBef>
              <a:spcAft>
                <a:spcPts val="0"/>
              </a:spcAft>
              <a:buClr>
                <a:srgbClr val="212529"/>
              </a:buClr>
              <a:buSzPts val="2000"/>
              <a:buChar char="●"/>
            </a:pPr>
            <a:r>
              <a:rPr lang="en" sz="2000">
                <a:solidFill>
                  <a:srgbClr val="212529"/>
                </a:solidFill>
                <a:highlight>
                  <a:srgbClr val="FFFFFF"/>
                </a:highlight>
              </a:rPr>
              <a:t> The old rule that front-wheel-drive vehicles have the center of gravity at the side view mirrors and that a rear-wheel-drive vehicle’s center of gravity is below the driver’s seat does not apply for EVs and some HEVs</a:t>
            </a:r>
            <a:endParaRPr sz="2000">
              <a:solidFill>
                <a:srgbClr val="212529"/>
              </a:solidFill>
              <a:highlight>
                <a:srgbClr val="FFFFFF"/>
              </a:highlight>
            </a:endParaRPr>
          </a:p>
          <a:p>
            <a:pPr marL="91440" marR="0" lvl="0" indent="-127000" algn="l" rtl="0">
              <a:lnSpc>
                <a:spcPct val="115000"/>
              </a:lnSpc>
              <a:spcBef>
                <a:spcPts val="0"/>
              </a:spcBef>
              <a:spcAft>
                <a:spcPts val="0"/>
              </a:spcAft>
              <a:buClr>
                <a:srgbClr val="212529"/>
              </a:buClr>
              <a:buSzPts val="2000"/>
              <a:buChar char="●"/>
            </a:pPr>
            <a:r>
              <a:rPr lang="en" sz="2000">
                <a:solidFill>
                  <a:srgbClr val="212529"/>
                </a:solidFill>
                <a:highlight>
                  <a:srgbClr val="FFFFFF"/>
                </a:highlight>
              </a:rPr>
              <a:t> Refer to the service information for where to spot the vehicle</a:t>
            </a:r>
            <a:endParaRPr sz="2000">
              <a:solidFill>
                <a:srgbClr val="212529"/>
              </a:solidFill>
              <a:highlight>
                <a:srgbClr val="FFFFFF"/>
              </a:highlight>
            </a:endParaRPr>
          </a:p>
          <a:p>
            <a:pPr marL="457200" marR="0" lvl="0" indent="0" algn="l" rtl="0">
              <a:lnSpc>
                <a:spcPct val="115000"/>
              </a:lnSpc>
              <a:spcBef>
                <a:spcPts val="1200"/>
              </a:spcBef>
              <a:spcAft>
                <a:spcPts val="0"/>
              </a:spcAft>
              <a:buNone/>
            </a:pPr>
            <a:endParaRPr sz="2000">
              <a:solidFill>
                <a:srgbClr val="212529"/>
              </a:solidFill>
              <a:highlight>
                <a:srgbClr val="FFFFFF"/>
              </a:highlight>
            </a:endParaRPr>
          </a:p>
          <a:p>
            <a:pPr marL="0" lvl="0" indent="0" algn="l" rtl="0">
              <a:spcBef>
                <a:spcPts val="1200"/>
              </a:spcBef>
              <a:spcAft>
                <a:spcPts val="0"/>
              </a:spcAft>
              <a:buNone/>
            </a:pPr>
            <a:endParaRPr sz="1700">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Project Outline</a:t>
            </a:r>
            <a:endParaRPr/>
          </a:p>
        </p:txBody>
      </p:sp>
      <p:sp>
        <p:nvSpPr>
          <p:cNvPr id="61" name="Google Shape;61;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61950" algn="l" rtl="0">
              <a:lnSpc>
                <a:spcPct val="115000"/>
              </a:lnSpc>
              <a:spcBef>
                <a:spcPts val="0"/>
              </a:spcBef>
              <a:spcAft>
                <a:spcPts val="0"/>
              </a:spcAft>
              <a:buClr>
                <a:schemeClr val="dk1"/>
              </a:buClr>
              <a:buSzPts val="2100"/>
              <a:buChar char="●"/>
            </a:pPr>
            <a:r>
              <a:rPr lang="en" sz="2100">
                <a:solidFill>
                  <a:schemeClr val="dk1"/>
                </a:solidFill>
              </a:rPr>
              <a:t>The difference between an Electric Vehicle (EV) or a Hybrid Vehicle (HEV) is the drive train and power source.</a:t>
            </a:r>
            <a:endParaRPr sz="2100">
              <a:solidFill>
                <a:schemeClr val="dk1"/>
              </a:solidFill>
            </a:endParaRPr>
          </a:p>
          <a:p>
            <a:pPr marL="457200" lvl="0" indent="-361950" algn="l" rtl="0">
              <a:lnSpc>
                <a:spcPct val="115000"/>
              </a:lnSpc>
              <a:spcBef>
                <a:spcPts val="0"/>
              </a:spcBef>
              <a:spcAft>
                <a:spcPts val="0"/>
              </a:spcAft>
              <a:buClr>
                <a:schemeClr val="dk1"/>
              </a:buClr>
              <a:buSzPts val="2100"/>
              <a:buChar char="●"/>
            </a:pPr>
            <a:r>
              <a:rPr lang="en" sz="2100">
                <a:solidFill>
                  <a:schemeClr val="dk1"/>
                </a:solidFill>
              </a:rPr>
              <a:t>EV and HEV vehicles use the same brake, steering, suspension, lighting systems as an internal combustion engine (ICE) vehicle to operate.</a:t>
            </a:r>
            <a:endParaRPr sz="2100">
              <a:solidFill>
                <a:schemeClr val="dk1"/>
              </a:solidFill>
            </a:endParaRPr>
          </a:p>
          <a:p>
            <a:pPr marL="457200" lvl="0" indent="-361950" algn="l" rtl="0">
              <a:lnSpc>
                <a:spcPct val="115000"/>
              </a:lnSpc>
              <a:spcBef>
                <a:spcPts val="0"/>
              </a:spcBef>
              <a:spcAft>
                <a:spcPts val="0"/>
              </a:spcAft>
              <a:buClr>
                <a:schemeClr val="dk1"/>
              </a:buClr>
              <a:buSzPts val="2100"/>
              <a:buChar char="●"/>
            </a:pPr>
            <a:r>
              <a:rPr lang="en" sz="2100">
                <a:solidFill>
                  <a:schemeClr val="dk1"/>
                </a:solidFill>
              </a:rPr>
              <a:t>Outlined in this safety awareness lesson are the precautions and hazards related to working on an electric vehicle. </a:t>
            </a:r>
            <a:endParaRPr sz="21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2"/>
        <p:cNvGrpSpPr/>
        <p:nvPr/>
      </p:nvGrpSpPr>
      <p:grpSpPr>
        <a:xfrm>
          <a:off x="0" y="0"/>
          <a:ext cx="0" cy="0"/>
          <a:chOff x="0" y="0"/>
          <a:chExt cx="0" cy="0"/>
        </a:xfrm>
      </p:grpSpPr>
      <p:sp>
        <p:nvSpPr>
          <p:cNvPr id="173" name="Google Shape;173;g259903e842a_0_132"/>
          <p:cNvSpPr txBox="1">
            <a:spLocks noGrp="1"/>
          </p:cNvSpPr>
          <p:nvPr>
            <p:ph type="title"/>
          </p:nvPr>
        </p:nvSpPr>
        <p:spPr>
          <a:xfrm>
            <a:off x="242900" y="256875"/>
            <a:ext cx="8819400" cy="687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111"/>
              <a:buNone/>
            </a:pPr>
            <a:r>
              <a:rPr lang="en" sz="3200"/>
              <a:t>Lifting with a 2 Post Hoist - Considerations</a:t>
            </a:r>
            <a:endParaRPr sz="3200"/>
          </a:p>
        </p:txBody>
      </p:sp>
      <p:sp>
        <p:nvSpPr>
          <p:cNvPr id="174" name="Google Shape;174;g259903e842a_0_132"/>
          <p:cNvSpPr txBox="1"/>
          <p:nvPr/>
        </p:nvSpPr>
        <p:spPr>
          <a:xfrm>
            <a:off x="50250" y="877275"/>
            <a:ext cx="9012000" cy="3655800"/>
          </a:xfrm>
          <a:prstGeom prst="rect">
            <a:avLst/>
          </a:prstGeom>
          <a:noFill/>
          <a:ln>
            <a:noFill/>
          </a:ln>
        </p:spPr>
        <p:txBody>
          <a:bodyPr spcFirstLastPara="1" wrap="square" lIns="91425" tIns="91425" rIns="91425" bIns="91425" anchor="t" anchorCtr="0">
            <a:noAutofit/>
          </a:bodyPr>
          <a:lstStyle/>
          <a:p>
            <a:pPr marL="457200" lvl="0" indent="-374650" algn="l" rtl="0">
              <a:lnSpc>
                <a:spcPct val="115000"/>
              </a:lnSpc>
              <a:spcBef>
                <a:spcPts val="0"/>
              </a:spcBef>
              <a:spcAft>
                <a:spcPts val="0"/>
              </a:spcAft>
              <a:buClr>
                <a:schemeClr val="dk1"/>
              </a:buClr>
              <a:buSzPts val="2300"/>
              <a:buChar char="●"/>
            </a:pPr>
            <a:r>
              <a:rPr lang="en" sz="2300" b="1">
                <a:solidFill>
                  <a:schemeClr val="dk1"/>
                </a:solidFill>
                <a:highlight>
                  <a:srgbClr val="FFFFFF"/>
                </a:highlight>
              </a:rPr>
              <a:t>Battery damage</a:t>
            </a:r>
            <a:r>
              <a:rPr lang="en" sz="2300">
                <a:solidFill>
                  <a:schemeClr val="dk1"/>
                </a:solidFill>
                <a:highlight>
                  <a:srgbClr val="FFFFFF"/>
                </a:highlight>
              </a:rPr>
              <a:t> - Lifting in the wrong location or lifting a vehicle that is not allowed to be jacked up may cause serious damage to the battery pack itself.</a:t>
            </a:r>
            <a:endParaRPr sz="2300">
              <a:solidFill>
                <a:schemeClr val="dk1"/>
              </a:solidFill>
              <a:highlight>
                <a:srgbClr val="FFFFFF"/>
              </a:highlight>
            </a:endParaRPr>
          </a:p>
          <a:p>
            <a:pPr marL="457200" lvl="0" indent="-374650" algn="l" rtl="0">
              <a:lnSpc>
                <a:spcPct val="115000"/>
              </a:lnSpc>
              <a:spcBef>
                <a:spcPts val="0"/>
              </a:spcBef>
              <a:spcAft>
                <a:spcPts val="0"/>
              </a:spcAft>
              <a:buClr>
                <a:schemeClr val="dk1"/>
              </a:buClr>
              <a:buSzPts val="2300"/>
              <a:buChar char="●"/>
            </a:pPr>
            <a:r>
              <a:rPr lang="en" sz="2300" b="1">
                <a:solidFill>
                  <a:schemeClr val="dk1"/>
                </a:solidFill>
                <a:highlight>
                  <a:srgbClr val="FFFFFF"/>
                </a:highlight>
              </a:rPr>
              <a:t>Weight</a:t>
            </a:r>
            <a:r>
              <a:rPr lang="en" sz="2300">
                <a:solidFill>
                  <a:schemeClr val="dk1"/>
                </a:solidFill>
                <a:highlight>
                  <a:srgbClr val="FFFFFF"/>
                </a:highlight>
              </a:rPr>
              <a:t> - Vehicles with HV batteries may weigh more than those using standard combustion engines. Because of this extra weight from the battery, certain jacks, jack stands, and lifts may not be able to hold the vehicle safely, which in turn could cause injury to a technician as well as damage to the vehicle.</a:t>
            </a:r>
            <a:endParaRPr sz="2300">
              <a:solidFill>
                <a:schemeClr val="dk1"/>
              </a:solidFill>
              <a:highlight>
                <a:srgbClr val="FFFFFF"/>
              </a:highlight>
            </a:endParaRPr>
          </a:p>
          <a:p>
            <a:pPr marL="0" marR="54864" lvl="0" indent="0" algn="l" rtl="0">
              <a:lnSpc>
                <a:spcPct val="115000"/>
              </a:lnSpc>
              <a:spcBef>
                <a:spcPts val="800"/>
              </a:spcBef>
              <a:spcAft>
                <a:spcPts val="1200"/>
              </a:spcAft>
              <a:buNone/>
            </a:pPr>
            <a:endParaRPr sz="2500">
              <a:solidFill>
                <a:srgbClr val="212529"/>
              </a:solidFill>
              <a:highlight>
                <a:srgbClr val="FFFFFF"/>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8"/>
        <p:cNvGrpSpPr/>
        <p:nvPr/>
      </p:nvGrpSpPr>
      <p:grpSpPr>
        <a:xfrm>
          <a:off x="0" y="0"/>
          <a:ext cx="0" cy="0"/>
          <a:chOff x="0" y="0"/>
          <a:chExt cx="0" cy="0"/>
        </a:xfrm>
      </p:grpSpPr>
      <p:sp>
        <p:nvSpPr>
          <p:cNvPr id="179" name="Google Shape;179;g259903e842a_0_227"/>
          <p:cNvSpPr txBox="1">
            <a:spLocks noGrp="1"/>
          </p:cNvSpPr>
          <p:nvPr>
            <p:ph type="title"/>
          </p:nvPr>
        </p:nvSpPr>
        <p:spPr>
          <a:xfrm>
            <a:off x="242900" y="256875"/>
            <a:ext cx="8819400" cy="687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111"/>
              <a:buNone/>
            </a:pPr>
            <a:r>
              <a:rPr lang="en" sz="3200"/>
              <a:t>Lifting with a 2 Post Hoist - Considerations</a:t>
            </a:r>
            <a:endParaRPr sz="3200"/>
          </a:p>
        </p:txBody>
      </p:sp>
      <p:sp>
        <p:nvSpPr>
          <p:cNvPr id="180" name="Google Shape;180;g259903e842a_0_227"/>
          <p:cNvSpPr txBox="1"/>
          <p:nvPr/>
        </p:nvSpPr>
        <p:spPr>
          <a:xfrm>
            <a:off x="-52250" y="817600"/>
            <a:ext cx="9246600" cy="3715500"/>
          </a:xfrm>
          <a:prstGeom prst="rect">
            <a:avLst/>
          </a:prstGeom>
          <a:noFill/>
          <a:ln>
            <a:noFill/>
          </a:ln>
        </p:spPr>
        <p:txBody>
          <a:bodyPr spcFirstLastPara="1" wrap="square" lIns="91425" tIns="91425" rIns="91425" bIns="91425" anchor="t" anchorCtr="0">
            <a:noAutofit/>
          </a:bodyPr>
          <a:lstStyle/>
          <a:p>
            <a:pPr marL="457200" lvl="0" indent="-361950" algn="l" rtl="0">
              <a:lnSpc>
                <a:spcPct val="115000"/>
              </a:lnSpc>
              <a:spcBef>
                <a:spcPts val="0"/>
              </a:spcBef>
              <a:spcAft>
                <a:spcPts val="0"/>
              </a:spcAft>
              <a:buClr>
                <a:schemeClr val="dk1"/>
              </a:buClr>
              <a:buSzPts val="2100"/>
              <a:buChar char="●"/>
            </a:pPr>
            <a:r>
              <a:rPr lang="en" sz="2100" b="1">
                <a:solidFill>
                  <a:schemeClr val="dk1"/>
                </a:solidFill>
                <a:highlight>
                  <a:srgbClr val="FFFFFF"/>
                </a:highlight>
              </a:rPr>
              <a:t>Damage to related components</a:t>
            </a:r>
            <a:r>
              <a:rPr lang="en" sz="2100">
                <a:solidFill>
                  <a:schemeClr val="dk1"/>
                </a:solidFill>
                <a:highlight>
                  <a:srgbClr val="FFFFFF"/>
                </a:highlight>
              </a:rPr>
              <a:t> - Even if you are careful not to place the lift or jacks on the battery itself, there could be other HV components in the area that may get damaged during the lifting and supporting process. It is important to familiarize yourself with the location of HV components. Additional items like exhaust heat exchangers and associated cooling system lines and hoses also need to be protected from damage.</a:t>
            </a:r>
            <a:endParaRPr sz="2100">
              <a:solidFill>
                <a:schemeClr val="dk1"/>
              </a:solidFill>
              <a:highlight>
                <a:srgbClr val="FFFFFF"/>
              </a:highlight>
            </a:endParaRPr>
          </a:p>
          <a:p>
            <a:pPr marL="457200" lvl="0" indent="-361950" algn="l" rtl="0">
              <a:lnSpc>
                <a:spcPct val="115000"/>
              </a:lnSpc>
              <a:spcBef>
                <a:spcPts val="0"/>
              </a:spcBef>
              <a:spcAft>
                <a:spcPts val="0"/>
              </a:spcAft>
              <a:buClr>
                <a:schemeClr val="dk1"/>
              </a:buClr>
              <a:buSzPts val="2100"/>
              <a:buChar char="●"/>
            </a:pPr>
            <a:r>
              <a:rPr lang="en" sz="2100" b="1">
                <a:solidFill>
                  <a:schemeClr val="dk1"/>
                </a:solidFill>
                <a:highlight>
                  <a:srgbClr val="FFFFFF"/>
                </a:highlight>
              </a:rPr>
              <a:t>Special tools and equipment</a:t>
            </a:r>
            <a:r>
              <a:rPr lang="en" sz="2100">
                <a:solidFill>
                  <a:schemeClr val="dk1"/>
                </a:solidFill>
                <a:highlight>
                  <a:srgbClr val="FFFFFF"/>
                </a:highlight>
              </a:rPr>
              <a:t> - Some service information procedures require that lift hoist pads/adapters be properly placed in the designated areas to prevent damage while lifting the vehicle.</a:t>
            </a:r>
            <a:endParaRPr sz="2100">
              <a:solidFill>
                <a:schemeClr val="dk1"/>
              </a:solidFill>
              <a:highlight>
                <a:srgbClr val="FFFFFF"/>
              </a:highlight>
            </a:endParaRPr>
          </a:p>
          <a:p>
            <a:pPr marL="0" marR="54864" lvl="0" indent="0" algn="l" rtl="0">
              <a:lnSpc>
                <a:spcPct val="115000"/>
              </a:lnSpc>
              <a:spcBef>
                <a:spcPts val="800"/>
              </a:spcBef>
              <a:spcAft>
                <a:spcPts val="1200"/>
              </a:spcAft>
              <a:buNone/>
            </a:pPr>
            <a:endParaRPr sz="1700">
              <a:solidFill>
                <a:srgbClr val="212529"/>
              </a:solidFill>
              <a:highlight>
                <a:srgbClr val="FFFFFF"/>
              </a:highlight>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4"/>
        <p:cNvGrpSpPr/>
        <p:nvPr/>
      </p:nvGrpSpPr>
      <p:grpSpPr>
        <a:xfrm>
          <a:off x="0" y="0"/>
          <a:ext cx="0" cy="0"/>
          <a:chOff x="0" y="0"/>
          <a:chExt cx="0" cy="0"/>
        </a:xfrm>
      </p:grpSpPr>
      <p:sp>
        <p:nvSpPr>
          <p:cNvPr id="185" name="Google Shape;185;g259903e842a_0_8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200"/>
              <a:t>Lifting using a floor jack</a:t>
            </a:r>
            <a:endParaRPr sz="3200"/>
          </a:p>
        </p:txBody>
      </p:sp>
      <p:sp>
        <p:nvSpPr>
          <p:cNvPr id="186" name="Google Shape;186;g259903e842a_0_86"/>
          <p:cNvSpPr txBox="1"/>
          <p:nvPr/>
        </p:nvSpPr>
        <p:spPr>
          <a:xfrm>
            <a:off x="311700" y="1106350"/>
            <a:ext cx="5816400" cy="332460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Clr>
                <a:srgbClr val="212529"/>
              </a:buClr>
              <a:buSzPts val="2000"/>
              <a:buChar char="●"/>
            </a:pPr>
            <a:r>
              <a:rPr lang="en" sz="2000">
                <a:solidFill>
                  <a:srgbClr val="212529"/>
                </a:solidFill>
                <a:highlight>
                  <a:srgbClr val="FFFFFF"/>
                </a:highlight>
              </a:rPr>
              <a:t>You need to find the lift points to lift any vehicle</a:t>
            </a:r>
            <a:endParaRPr sz="2000">
              <a:solidFill>
                <a:srgbClr val="212529"/>
              </a:solidFill>
              <a:highlight>
                <a:srgbClr val="FFFFFF"/>
              </a:highlight>
            </a:endParaRPr>
          </a:p>
          <a:p>
            <a:pPr marL="457200" lvl="0" indent="-355600" algn="l" rtl="0">
              <a:lnSpc>
                <a:spcPct val="115000"/>
              </a:lnSpc>
              <a:spcBef>
                <a:spcPts val="0"/>
              </a:spcBef>
              <a:spcAft>
                <a:spcPts val="0"/>
              </a:spcAft>
              <a:buClr>
                <a:srgbClr val="212529"/>
              </a:buClr>
              <a:buSzPts val="2000"/>
              <a:buChar char="●"/>
            </a:pPr>
            <a:r>
              <a:rPr lang="en" sz="2000">
                <a:solidFill>
                  <a:srgbClr val="212529"/>
                </a:solidFill>
                <a:highlight>
                  <a:srgbClr val="FFFFFF"/>
                </a:highlight>
              </a:rPr>
              <a:t>Most EVs and HEVs have specific lift points stamped into the unibody</a:t>
            </a:r>
            <a:endParaRPr sz="2000">
              <a:solidFill>
                <a:srgbClr val="212529"/>
              </a:solidFill>
              <a:highlight>
                <a:srgbClr val="FFFFFF"/>
              </a:highlight>
            </a:endParaRPr>
          </a:p>
          <a:p>
            <a:pPr marL="457200" lvl="0" indent="-355600" algn="l" rtl="0">
              <a:lnSpc>
                <a:spcPct val="115000"/>
              </a:lnSpc>
              <a:spcBef>
                <a:spcPts val="0"/>
              </a:spcBef>
              <a:spcAft>
                <a:spcPts val="0"/>
              </a:spcAft>
              <a:buClr>
                <a:srgbClr val="212529"/>
              </a:buClr>
              <a:buSzPts val="2000"/>
              <a:buChar char="●"/>
            </a:pPr>
            <a:r>
              <a:rPr lang="en" sz="2000">
                <a:solidFill>
                  <a:srgbClr val="212529"/>
                </a:solidFill>
                <a:highlight>
                  <a:srgbClr val="FFFFFF"/>
                </a:highlight>
              </a:rPr>
              <a:t>Some EVs might require special blocks inserted into holes on the lift points</a:t>
            </a:r>
            <a:endParaRPr sz="2000">
              <a:solidFill>
                <a:srgbClr val="212529"/>
              </a:solidFill>
              <a:highlight>
                <a:srgbClr val="FFFFFF"/>
              </a:highlight>
            </a:endParaRPr>
          </a:p>
          <a:p>
            <a:pPr marL="457200" lvl="0" indent="-355600" algn="l" rtl="0">
              <a:lnSpc>
                <a:spcPct val="115000"/>
              </a:lnSpc>
              <a:spcBef>
                <a:spcPts val="0"/>
              </a:spcBef>
              <a:spcAft>
                <a:spcPts val="0"/>
              </a:spcAft>
              <a:buClr>
                <a:srgbClr val="212529"/>
              </a:buClr>
              <a:buSzPts val="2000"/>
              <a:buChar char="●"/>
            </a:pPr>
            <a:r>
              <a:rPr lang="en" sz="2000">
                <a:solidFill>
                  <a:srgbClr val="212529"/>
                </a:solidFill>
                <a:highlight>
                  <a:srgbClr val="FFFFFF"/>
                </a:highlight>
              </a:rPr>
              <a:t> Some manufacturers recommend blocks or pucks that slide over the pinch welds on the rockers. </a:t>
            </a:r>
            <a:endParaRPr sz="2000"/>
          </a:p>
        </p:txBody>
      </p:sp>
      <p:pic>
        <p:nvPicPr>
          <p:cNvPr id="187" name="Google Shape;187;g259903e842a_0_86"/>
          <p:cNvPicPr preferRelativeResize="0"/>
          <p:nvPr/>
        </p:nvPicPr>
        <p:blipFill>
          <a:blip r:embed="rId4">
            <a:alphaModFix/>
          </a:blip>
          <a:stretch>
            <a:fillRect/>
          </a:stretch>
        </p:blipFill>
        <p:spPr>
          <a:xfrm>
            <a:off x="6517725" y="352325"/>
            <a:ext cx="2626275" cy="4010875"/>
          </a:xfrm>
          <a:prstGeom prst="rect">
            <a:avLst/>
          </a:prstGeom>
          <a:noFill/>
          <a:ln>
            <a:noFill/>
          </a:ln>
        </p:spPr>
      </p:pic>
      <p:pic>
        <p:nvPicPr>
          <p:cNvPr id="188" name="Google Shape;188;g259903e842a_0_86"/>
          <p:cNvPicPr preferRelativeResize="0"/>
          <p:nvPr/>
        </p:nvPicPr>
        <p:blipFill>
          <a:blip r:embed="rId5">
            <a:alphaModFix/>
          </a:blip>
          <a:stretch>
            <a:fillRect/>
          </a:stretch>
        </p:blipFill>
        <p:spPr>
          <a:xfrm>
            <a:off x="6551750" y="1490725"/>
            <a:ext cx="1808600" cy="1808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sp>
        <p:nvSpPr>
          <p:cNvPr id="193" name="Google Shape;193;g259903e842a_0_90"/>
          <p:cNvSpPr txBox="1">
            <a:spLocks noGrp="1"/>
          </p:cNvSpPr>
          <p:nvPr>
            <p:ph type="title"/>
          </p:nvPr>
        </p:nvSpPr>
        <p:spPr>
          <a:xfrm>
            <a:off x="233350" y="282425"/>
            <a:ext cx="8520600" cy="62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111"/>
              <a:buNone/>
            </a:pPr>
            <a:r>
              <a:rPr lang="en" sz="3200"/>
              <a:t>Drive on Automotive Lift</a:t>
            </a:r>
            <a:endParaRPr sz="3200"/>
          </a:p>
        </p:txBody>
      </p:sp>
      <p:sp>
        <p:nvSpPr>
          <p:cNvPr id="194" name="Google Shape;194;g259903e842a_0_90"/>
          <p:cNvSpPr txBox="1"/>
          <p:nvPr/>
        </p:nvSpPr>
        <p:spPr>
          <a:xfrm>
            <a:off x="233350" y="1264675"/>
            <a:ext cx="8867400" cy="3857100"/>
          </a:xfrm>
          <a:prstGeom prst="rect">
            <a:avLst/>
          </a:prstGeom>
          <a:noFill/>
          <a:ln>
            <a:noFill/>
          </a:ln>
        </p:spPr>
        <p:txBody>
          <a:bodyPr spcFirstLastPara="1" wrap="square" lIns="91425" tIns="91425" rIns="91425" bIns="91425" anchor="t" anchorCtr="0">
            <a:noAutofit/>
          </a:bodyPr>
          <a:lstStyle/>
          <a:p>
            <a:pPr marL="91440" marR="91440" lvl="0" indent="-120650" algn="l" rtl="0">
              <a:lnSpc>
                <a:spcPct val="115000"/>
              </a:lnSpc>
              <a:spcBef>
                <a:spcPts val="0"/>
              </a:spcBef>
              <a:spcAft>
                <a:spcPts val="0"/>
              </a:spcAft>
              <a:buClr>
                <a:srgbClr val="212529"/>
              </a:buClr>
              <a:buSzPts val="1900"/>
              <a:buChar char="●"/>
            </a:pPr>
            <a:r>
              <a:rPr lang="en" sz="1700">
                <a:solidFill>
                  <a:srgbClr val="212529"/>
                </a:solidFill>
                <a:highlight>
                  <a:srgbClr val="FFFFFF"/>
                </a:highlight>
              </a:rPr>
              <a:t> </a:t>
            </a:r>
            <a:r>
              <a:rPr lang="en" sz="2100">
                <a:solidFill>
                  <a:srgbClr val="212529"/>
                </a:solidFill>
                <a:highlight>
                  <a:srgbClr val="FFFFFF"/>
                </a:highlight>
              </a:rPr>
              <a:t>Wh</a:t>
            </a:r>
            <a:r>
              <a:rPr lang="en" sz="2200">
                <a:solidFill>
                  <a:srgbClr val="212529"/>
                </a:solidFill>
                <a:highlight>
                  <a:srgbClr val="FFFFFF"/>
                </a:highlight>
              </a:rPr>
              <a:t>en you first pull the car into the bay, the basic rules of spotting the vehicle remain the same. Always make sure the vehicle is straight and positioned in the centerline of the lift</a:t>
            </a:r>
            <a:endParaRPr sz="2200">
              <a:solidFill>
                <a:srgbClr val="212529"/>
              </a:solidFill>
              <a:highlight>
                <a:srgbClr val="FFFFFF"/>
              </a:highlight>
            </a:endParaRPr>
          </a:p>
          <a:p>
            <a:pPr marL="91440" marR="91440" lvl="0" indent="-139700" algn="l" rtl="0">
              <a:lnSpc>
                <a:spcPct val="115000"/>
              </a:lnSpc>
              <a:spcBef>
                <a:spcPts val="0"/>
              </a:spcBef>
              <a:spcAft>
                <a:spcPts val="0"/>
              </a:spcAft>
              <a:buClr>
                <a:srgbClr val="212529"/>
              </a:buClr>
              <a:buSzPts val="2200"/>
              <a:buChar char="●"/>
            </a:pPr>
            <a:r>
              <a:rPr lang="en" sz="2200">
                <a:solidFill>
                  <a:srgbClr val="212529"/>
                </a:solidFill>
                <a:highlight>
                  <a:srgbClr val="FFFFFF"/>
                </a:highlight>
              </a:rPr>
              <a:t> A roll-on or runway lift used for alignments or oil changes can be a safe bet for EVs and HEVs. But, these lifts can block access to some components under the vehicle</a:t>
            </a:r>
            <a:endParaRPr sz="2200">
              <a:solidFill>
                <a:srgbClr val="212529"/>
              </a:solidFill>
              <a:highlight>
                <a:srgbClr val="FFFFFF"/>
              </a:highlight>
            </a:endParaRPr>
          </a:p>
          <a:p>
            <a:pPr marL="91440" marR="91440" lvl="0" indent="-139700" algn="l" rtl="0">
              <a:lnSpc>
                <a:spcPct val="115000"/>
              </a:lnSpc>
              <a:spcBef>
                <a:spcPts val="0"/>
              </a:spcBef>
              <a:spcAft>
                <a:spcPts val="0"/>
              </a:spcAft>
              <a:buClr>
                <a:srgbClr val="212529"/>
              </a:buClr>
              <a:buSzPts val="2200"/>
              <a:buChar char="●"/>
            </a:pPr>
            <a:r>
              <a:rPr lang="en" sz="2200">
                <a:solidFill>
                  <a:srgbClr val="212529"/>
                </a:solidFill>
                <a:highlight>
                  <a:srgbClr val="FFFFFF"/>
                </a:highlight>
              </a:rPr>
              <a:t> If you use the rolling jacks, you need to use the correct adapters and lift points.</a:t>
            </a:r>
            <a:endParaRPr sz="2200">
              <a:solidFill>
                <a:srgbClr val="212529"/>
              </a:solidFill>
              <a:highlight>
                <a:srgbClr val="FFFFFF"/>
              </a:highlight>
            </a:endParaRPr>
          </a:p>
          <a:p>
            <a:pPr marL="91440" marR="91440" lvl="0" indent="0" algn="l" rtl="0">
              <a:spcBef>
                <a:spcPts val="1200"/>
              </a:spcBef>
              <a:spcAft>
                <a:spcPts val="0"/>
              </a:spcAft>
              <a:buNone/>
            </a:pPr>
            <a:endParaRPr sz="1700">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
        <p:cNvGrpSpPr/>
        <p:nvPr/>
      </p:nvGrpSpPr>
      <p:grpSpPr>
        <a:xfrm>
          <a:off x="0" y="0"/>
          <a:ext cx="0" cy="0"/>
          <a:chOff x="0" y="0"/>
          <a:chExt cx="0" cy="0"/>
        </a:xfrm>
      </p:grpSpPr>
      <p:sp>
        <p:nvSpPr>
          <p:cNvPr id="199" name="Google Shape;199;g259903e842a_0_141"/>
          <p:cNvSpPr txBox="1">
            <a:spLocks noGrp="1"/>
          </p:cNvSpPr>
          <p:nvPr>
            <p:ph type="title"/>
          </p:nvPr>
        </p:nvSpPr>
        <p:spPr>
          <a:xfrm>
            <a:off x="311700" y="275950"/>
            <a:ext cx="8520600" cy="74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111"/>
              <a:buNone/>
            </a:pPr>
            <a:r>
              <a:rPr lang="en" sz="3200"/>
              <a:t>Drive on Automotive Lift</a:t>
            </a:r>
            <a:endParaRPr sz="3200"/>
          </a:p>
        </p:txBody>
      </p:sp>
      <p:sp>
        <p:nvSpPr>
          <p:cNvPr id="200" name="Google Shape;200;g259903e842a_0_141"/>
          <p:cNvSpPr txBox="1"/>
          <p:nvPr/>
        </p:nvSpPr>
        <p:spPr>
          <a:xfrm>
            <a:off x="233350" y="1257575"/>
            <a:ext cx="8867400" cy="3478800"/>
          </a:xfrm>
          <a:prstGeom prst="rect">
            <a:avLst/>
          </a:prstGeom>
          <a:noFill/>
          <a:ln>
            <a:noFill/>
          </a:ln>
        </p:spPr>
        <p:txBody>
          <a:bodyPr spcFirstLastPara="1" wrap="square" lIns="91425" tIns="91425" rIns="91425" bIns="91425" anchor="t" anchorCtr="0">
            <a:spAutoFit/>
          </a:bodyPr>
          <a:lstStyle/>
          <a:p>
            <a:pPr marL="457200" marR="91440" lvl="0" indent="-355600" algn="l" rtl="0">
              <a:lnSpc>
                <a:spcPct val="115000"/>
              </a:lnSpc>
              <a:spcBef>
                <a:spcPts val="0"/>
              </a:spcBef>
              <a:spcAft>
                <a:spcPts val="0"/>
              </a:spcAft>
              <a:buSzPts val="2000"/>
              <a:buChar char="●"/>
            </a:pPr>
            <a:r>
              <a:rPr lang="en" sz="2000">
                <a:solidFill>
                  <a:schemeClr val="dk1"/>
                </a:solidFill>
                <a:highlight>
                  <a:srgbClr val="FFFFFF"/>
                </a:highlight>
              </a:rPr>
              <a:t>The last part can be difficult for some HEVs and EVs due to their drivetrains. You might have to engage a service or tow mode to be able to roll the vehicle. On some models with air suspension, this mode will also prevent damage to the air suspension components when lifted</a:t>
            </a:r>
            <a:endParaRPr sz="2000">
              <a:solidFill>
                <a:schemeClr val="dk1"/>
              </a:solidFill>
              <a:highlight>
                <a:srgbClr val="FFFFFF"/>
              </a:highlight>
            </a:endParaRPr>
          </a:p>
          <a:p>
            <a:pPr marL="457200" marR="91440" lvl="0" indent="-355600" algn="l" rtl="0">
              <a:lnSpc>
                <a:spcPct val="115000"/>
              </a:lnSpc>
              <a:spcBef>
                <a:spcPts val="0"/>
              </a:spcBef>
              <a:spcAft>
                <a:spcPts val="0"/>
              </a:spcAft>
              <a:buClr>
                <a:schemeClr val="dk1"/>
              </a:buClr>
              <a:buSzPts val="2000"/>
              <a:buChar char="●"/>
            </a:pPr>
            <a:r>
              <a:rPr lang="en" sz="2000">
                <a:solidFill>
                  <a:schemeClr val="dk1"/>
                </a:solidFill>
                <a:highlight>
                  <a:srgbClr val="FFFFFF"/>
                </a:highlight>
              </a:rPr>
              <a:t>Some GM EV and HEV models, like the Hummer, will call it immobilization mode</a:t>
            </a:r>
            <a:endParaRPr sz="2000">
              <a:solidFill>
                <a:schemeClr val="dk1"/>
              </a:solidFill>
              <a:highlight>
                <a:srgbClr val="FFFFFF"/>
              </a:highlight>
            </a:endParaRPr>
          </a:p>
          <a:p>
            <a:pPr marL="457200" marR="91440" lvl="0" indent="-355600" algn="l" rtl="0">
              <a:lnSpc>
                <a:spcPct val="115000"/>
              </a:lnSpc>
              <a:spcBef>
                <a:spcPts val="0"/>
              </a:spcBef>
              <a:spcAft>
                <a:spcPts val="0"/>
              </a:spcAft>
              <a:buClr>
                <a:schemeClr val="dk1"/>
              </a:buClr>
              <a:buSzPts val="2000"/>
              <a:buChar char="●"/>
            </a:pPr>
            <a:r>
              <a:rPr lang="en" sz="2000">
                <a:solidFill>
                  <a:schemeClr val="dk1"/>
                </a:solidFill>
                <a:highlight>
                  <a:srgbClr val="FFFFFF"/>
                </a:highlight>
              </a:rPr>
              <a:t> Always place wheel chocks in front and behind the wheels to prevent the vehicle from rolling in service mode</a:t>
            </a:r>
            <a:endParaRPr sz="2000">
              <a:solidFill>
                <a:schemeClr val="dk1"/>
              </a:solidFill>
              <a:highlight>
                <a:srgbClr val="FFFFFF"/>
              </a:highlight>
            </a:endParaRPr>
          </a:p>
          <a:p>
            <a:pPr marL="457200" marR="91440" lvl="0" indent="0" algn="l" rtl="0">
              <a:lnSpc>
                <a:spcPct val="115000"/>
              </a:lnSpc>
              <a:spcBef>
                <a:spcPts val="1200"/>
              </a:spcBef>
              <a:spcAft>
                <a:spcPts val="0"/>
              </a:spcAft>
              <a:buNone/>
            </a:pPr>
            <a:endParaRPr sz="2000">
              <a:solidFill>
                <a:srgbClr val="212529"/>
              </a:solidFill>
              <a:highlight>
                <a:srgbClr val="FFFFFF"/>
              </a:highlight>
              <a:latin typeface="Century Gothic"/>
              <a:ea typeface="Century Gothic"/>
              <a:cs typeface="Century Gothic"/>
              <a:sym typeface="Century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4"/>
        <p:cNvGrpSpPr/>
        <p:nvPr/>
      </p:nvGrpSpPr>
      <p:grpSpPr>
        <a:xfrm>
          <a:off x="0" y="0"/>
          <a:ext cx="0" cy="0"/>
          <a:chOff x="0" y="0"/>
          <a:chExt cx="0" cy="0"/>
        </a:xfrm>
      </p:grpSpPr>
      <p:sp>
        <p:nvSpPr>
          <p:cNvPr id="205" name="Google Shape;205;g259903e842a_0_21"/>
          <p:cNvSpPr txBox="1">
            <a:spLocks noGrp="1"/>
          </p:cNvSpPr>
          <p:nvPr>
            <p:ph type="title"/>
          </p:nvPr>
        </p:nvSpPr>
        <p:spPr>
          <a:xfrm>
            <a:off x="311700" y="423700"/>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200"/>
              <a:t>Engine Service</a:t>
            </a:r>
            <a:endParaRPr sz="3200"/>
          </a:p>
        </p:txBody>
      </p:sp>
      <p:sp>
        <p:nvSpPr>
          <p:cNvPr id="206" name="Google Shape;206;g259903e842a_0_21"/>
          <p:cNvSpPr txBox="1"/>
          <p:nvPr/>
        </p:nvSpPr>
        <p:spPr>
          <a:xfrm>
            <a:off x="311700" y="1238425"/>
            <a:ext cx="8712600" cy="3361200"/>
          </a:xfrm>
          <a:prstGeom prst="rect">
            <a:avLst/>
          </a:prstGeom>
          <a:noFill/>
          <a:ln>
            <a:noFill/>
          </a:ln>
        </p:spPr>
        <p:txBody>
          <a:bodyPr spcFirstLastPara="1" wrap="square" lIns="91425" tIns="91425" rIns="91425" bIns="91425" anchor="t" anchorCtr="0">
            <a:noAutofit/>
          </a:bodyPr>
          <a:lstStyle/>
          <a:p>
            <a:pPr marL="457200" lvl="0" indent="-361950" algn="l" rtl="0">
              <a:lnSpc>
                <a:spcPct val="115000"/>
              </a:lnSpc>
              <a:spcBef>
                <a:spcPts val="0"/>
              </a:spcBef>
              <a:spcAft>
                <a:spcPts val="0"/>
              </a:spcAft>
              <a:buClr>
                <a:schemeClr val="dk1"/>
              </a:buClr>
              <a:buSzPts val="2100"/>
              <a:buChar char="●"/>
            </a:pPr>
            <a:r>
              <a:rPr lang="en" sz="2100">
                <a:solidFill>
                  <a:schemeClr val="dk1"/>
                </a:solidFill>
                <a:highlight>
                  <a:srgbClr val="FFFFFF"/>
                </a:highlight>
              </a:rPr>
              <a:t>Most vehicles have an "idle stop" mode that shuts the gasoline engine off when the vehicle rolls to a stop - such as at a traffic light. The vehicle will then initially move under power from the electric motor when the accelerator is depressed, much like an electric golf cart. Shortly thereafter, the gasoline engine will restart and power the vehicle under normal driving conditions.</a:t>
            </a:r>
            <a:endParaRPr sz="2100">
              <a:solidFill>
                <a:schemeClr val="dk1"/>
              </a:solidFill>
              <a:highlight>
                <a:srgbClr val="FFFFFF"/>
              </a:highlight>
            </a:endParaRPr>
          </a:p>
          <a:p>
            <a:pPr marL="0" lvl="0" indent="0" algn="l" rtl="0">
              <a:spcBef>
                <a:spcPts val="160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0"/>
        <p:cNvGrpSpPr/>
        <p:nvPr/>
      </p:nvGrpSpPr>
      <p:grpSpPr>
        <a:xfrm>
          <a:off x="0" y="0"/>
          <a:ext cx="0" cy="0"/>
          <a:chOff x="0" y="0"/>
          <a:chExt cx="0" cy="0"/>
        </a:xfrm>
      </p:grpSpPr>
      <p:sp>
        <p:nvSpPr>
          <p:cNvPr id="211" name="Google Shape;211;g259903e842a_0_1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 sz="3200"/>
              <a:t>Engine Service</a:t>
            </a:r>
            <a:endParaRPr sz="3200"/>
          </a:p>
        </p:txBody>
      </p:sp>
      <p:sp>
        <p:nvSpPr>
          <p:cNvPr id="212" name="Google Shape;212;g259903e842a_0_127"/>
          <p:cNvSpPr txBox="1"/>
          <p:nvPr/>
        </p:nvSpPr>
        <p:spPr>
          <a:xfrm>
            <a:off x="311700" y="1087275"/>
            <a:ext cx="8636100" cy="35127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chemeClr val="dk1"/>
              </a:buClr>
              <a:buSzPts val="2000"/>
              <a:buChar char="●"/>
            </a:pPr>
            <a:r>
              <a:rPr lang="en" sz="2000">
                <a:solidFill>
                  <a:schemeClr val="dk1"/>
                </a:solidFill>
                <a:highlight>
                  <a:srgbClr val="FFFFFF"/>
                </a:highlight>
              </a:rPr>
              <a:t>A problem could occur in the shop if a hybrid vehicle is brought to a stop and the ignition key is left in the </a:t>
            </a:r>
            <a:r>
              <a:rPr lang="en" sz="2000" b="1">
                <a:solidFill>
                  <a:schemeClr val="dk1"/>
                </a:solidFill>
                <a:highlight>
                  <a:srgbClr val="FFFFFF"/>
                </a:highlight>
              </a:rPr>
              <a:t>on</a:t>
            </a:r>
            <a:r>
              <a:rPr lang="en" sz="2000">
                <a:solidFill>
                  <a:schemeClr val="dk1"/>
                </a:solidFill>
                <a:highlight>
                  <a:srgbClr val="FFFFFF"/>
                </a:highlight>
              </a:rPr>
              <a:t> position. A technician about to service the vehicle might think the engine is shut off and therefore safe to work on. Touching the accelerator may cause the motor to restart</a:t>
            </a:r>
            <a:endParaRPr sz="2000">
              <a:solidFill>
                <a:schemeClr val="dk1"/>
              </a:solidFill>
              <a:highlight>
                <a:srgbClr val="FFFFFF"/>
              </a:highlight>
            </a:endParaRPr>
          </a:p>
          <a:p>
            <a:pPr marL="457200" lvl="0" indent="-355600" algn="l" rtl="0">
              <a:lnSpc>
                <a:spcPct val="115000"/>
              </a:lnSpc>
              <a:spcBef>
                <a:spcPts val="0"/>
              </a:spcBef>
              <a:spcAft>
                <a:spcPts val="0"/>
              </a:spcAft>
              <a:buSzPts val="2000"/>
              <a:buChar char="●"/>
            </a:pPr>
            <a:r>
              <a:rPr lang="en" sz="2000">
                <a:solidFill>
                  <a:schemeClr val="dk1"/>
                </a:solidFill>
                <a:highlight>
                  <a:srgbClr val="FFFFFF"/>
                </a:highlight>
              </a:rPr>
              <a:t>The key must be placed out of range of the vehicle and vehicle turned off</a:t>
            </a:r>
            <a:endParaRPr sz="2000">
              <a:solidFill>
                <a:schemeClr val="dk1"/>
              </a:solidFill>
              <a:highlight>
                <a:srgbClr val="FFFFFF"/>
              </a:highlight>
            </a:endParaRPr>
          </a:p>
          <a:p>
            <a:pPr marL="457200" lvl="0" indent="-355600" algn="l" rtl="0">
              <a:lnSpc>
                <a:spcPct val="115000"/>
              </a:lnSpc>
              <a:spcBef>
                <a:spcPts val="0"/>
              </a:spcBef>
              <a:spcAft>
                <a:spcPts val="0"/>
              </a:spcAft>
              <a:buClr>
                <a:schemeClr val="dk1"/>
              </a:buClr>
              <a:buSzPts val="2000"/>
              <a:buChar char="●"/>
            </a:pPr>
            <a:r>
              <a:rPr lang="en" sz="2000">
                <a:solidFill>
                  <a:schemeClr val="dk1"/>
                </a:solidFill>
                <a:highlight>
                  <a:srgbClr val="FFFFFF"/>
                </a:highlight>
              </a:rPr>
              <a:t>Always follow manufacturers instructions and precautions </a:t>
            </a:r>
            <a:endParaRPr sz="2000">
              <a:solidFill>
                <a:schemeClr val="dk1"/>
              </a:solidFill>
              <a:highlight>
                <a:srgbClr val="FFFFFF"/>
              </a:highlight>
            </a:endParaRPr>
          </a:p>
          <a:p>
            <a:pPr marL="457200" lvl="0" indent="-355600" algn="l" rtl="0">
              <a:lnSpc>
                <a:spcPct val="115000"/>
              </a:lnSpc>
              <a:spcBef>
                <a:spcPts val="0"/>
              </a:spcBef>
              <a:spcAft>
                <a:spcPts val="0"/>
              </a:spcAft>
              <a:buClr>
                <a:schemeClr val="dk1"/>
              </a:buClr>
              <a:buSzPts val="2000"/>
              <a:buChar char="●"/>
            </a:pPr>
            <a:r>
              <a:rPr lang="en" sz="2000">
                <a:solidFill>
                  <a:schemeClr val="dk1"/>
                </a:solidFill>
                <a:highlight>
                  <a:srgbClr val="FFFFFF"/>
                </a:highlight>
              </a:rPr>
              <a:t>After following manufacturers precautions, servicing an engine is identical to a non-electrical vehicle</a:t>
            </a:r>
            <a:endParaRPr sz="2000">
              <a:solidFill>
                <a:schemeClr val="dk1"/>
              </a:solidFill>
              <a:highlight>
                <a:srgbClr val="FFFFFF"/>
              </a:high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6"/>
        <p:cNvGrpSpPr/>
        <p:nvPr/>
      </p:nvGrpSpPr>
      <p:grpSpPr>
        <a:xfrm>
          <a:off x="0" y="0"/>
          <a:ext cx="0" cy="0"/>
          <a:chOff x="0" y="0"/>
          <a:chExt cx="0" cy="0"/>
        </a:xfrm>
      </p:grpSpPr>
      <p:sp>
        <p:nvSpPr>
          <p:cNvPr id="217" name="Google Shape;217;g259903e842a_0_10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200"/>
              <a:t>Body Panel Repair Precautions</a:t>
            </a:r>
            <a:endParaRPr sz="3200"/>
          </a:p>
        </p:txBody>
      </p:sp>
      <p:sp>
        <p:nvSpPr>
          <p:cNvPr id="218" name="Google Shape;218;g259903e842a_0_102"/>
          <p:cNvSpPr txBox="1"/>
          <p:nvPr/>
        </p:nvSpPr>
        <p:spPr>
          <a:xfrm>
            <a:off x="204725" y="1144550"/>
            <a:ext cx="8886300" cy="373530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Clr>
                <a:schemeClr val="dk1"/>
              </a:buClr>
              <a:buSzPts val="2000"/>
              <a:buFont typeface="Arial"/>
              <a:buChar char="●"/>
            </a:pPr>
            <a:r>
              <a:rPr lang="en" sz="2000">
                <a:solidFill>
                  <a:schemeClr val="dk1"/>
                </a:solidFill>
                <a:highlight>
                  <a:srgbClr val="FFFFFF"/>
                </a:highlight>
              </a:rPr>
              <a:t>The vehicle cannot be towed or moved on its road wheels to prevent possible HV system damage and to reduce the potential shock hazard.</a:t>
            </a:r>
            <a:endParaRPr sz="2000">
              <a:solidFill>
                <a:schemeClr val="dk1"/>
              </a:solidFill>
              <a:highlight>
                <a:srgbClr val="FFFFFF"/>
              </a:highlight>
            </a:endParaRPr>
          </a:p>
          <a:p>
            <a:pPr marL="457200" lvl="0" indent="-355600" algn="l" rtl="0">
              <a:lnSpc>
                <a:spcPct val="115000"/>
              </a:lnSpc>
              <a:spcBef>
                <a:spcPts val="0"/>
              </a:spcBef>
              <a:spcAft>
                <a:spcPts val="0"/>
              </a:spcAft>
              <a:buClr>
                <a:schemeClr val="dk1"/>
              </a:buClr>
              <a:buSzPts val="2000"/>
              <a:buFont typeface="Arial"/>
              <a:buChar char="●"/>
            </a:pPr>
            <a:r>
              <a:rPr lang="en" sz="2000">
                <a:solidFill>
                  <a:schemeClr val="dk1"/>
                </a:solidFill>
                <a:highlight>
                  <a:srgbClr val="FFFFFF"/>
                </a:highlight>
              </a:rPr>
              <a:t>All HV system components must be initially located and inspected for signs of damage.</a:t>
            </a:r>
            <a:endParaRPr sz="2000">
              <a:solidFill>
                <a:schemeClr val="dk1"/>
              </a:solidFill>
              <a:highlight>
                <a:srgbClr val="FFFFFF"/>
              </a:highlight>
            </a:endParaRPr>
          </a:p>
          <a:p>
            <a:pPr marL="457200" lvl="0" indent="-355600" algn="l" rtl="0">
              <a:lnSpc>
                <a:spcPct val="115000"/>
              </a:lnSpc>
              <a:spcBef>
                <a:spcPts val="0"/>
              </a:spcBef>
              <a:spcAft>
                <a:spcPts val="0"/>
              </a:spcAft>
              <a:buClr>
                <a:schemeClr val="dk1"/>
              </a:buClr>
              <a:buSzPts val="2000"/>
              <a:buFont typeface="Arial"/>
              <a:buChar char="●"/>
            </a:pPr>
            <a:r>
              <a:rPr lang="en" sz="2000">
                <a:solidFill>
                  <a:schemeClr val="dk1"/>
                </a:solidFill>
                <a:highlight>
                  <a:srgbClr val="FFFFFF"/>
                </a:highlight>
              </a:rPr>
              <a:t>All service requirements for the various systems must first be fully understood, for example the engine cooling system.</a:t>
            </a:r>
            <a:endParaRPr sz="2000">
              <a:solidFill>
                <a:schemeClr val="dk1"/>
              </a:solidFill>
              <a:highlight>
                <a:srgbClr val="FFFFFF"/>
              </a:highlight>
            </a:endParaRPr>
          </a:p>
          <a:p>
            <a:pPr marL="457200" lvl="0" indent="-355600" algn="l" rtl="0">
              <a:lnSpc>
                <a:spcPct val="115000"/>
              </a:lnSpc>
              <a:spcBef>
                <a:spcPts val="0"/>
              </a:spcBef>
              <a:spcAft>
                <a:spcPts val="0"/>
              </a:spcAft>
              <a:buClr>
                <a:schemeClr val="dk1"/>
              </a:buClr>
              <a:buSzPts val="2000"/>
              <a:buFont typeface="Arial"/>
              <a:buChar char="●"/>
            </a:pPr>
            <a:r>
              <a:rPr lang="en" sz="2000">
                <a:solidFill>
                  <a:schemeClr val="dk1"/>
                </a:solidFill>
                <a:highlight>
                  <a:srgbClr val="FFFFFF"/>
                </a:highlight>
              </a:rPr>
              <a:t>Damaged body panel(s) must be checked behind for any HV system wires, connectors, modules or batteries that might have also sustained damage.</a:t>
            </a:r>
            <a:endParaRPr sz="2000">
              <a:solidFill>
                <a:schemeClr val="dk1"/>
              </a:solidFill>
              <a:highlight>
                <a:srgbClr val="FFFFFF"/>
              </a:highlight>
            </a:endParaRPr>
          </a:p>
          <a:p>
            <a:pPr marL="457200" lvl="0" indent="0" algn="l" rtl="0">
              <a:lnSpc>
                <a:spcPct val="115000"/>
              </a:lnSpc>
              <a:spcBef>
                <a:spcPts val="800"/>
              </a:spcBef>
              <a:spcAft>
                <a:spcPts val="800"/>
              </a:spcAft>
              <a:buNone/>
            </a:pPr>
            <a:endParaRPr sz="1700">
              <a:solidFill>
                <a:schemeClr val="dk1"/>
              </a:solidFill>
              <a:highlight>
                <a:srgbClr val="FFFFFF"/>
              </a:highlight>
              <a:latin typeface="Century Gothic"/>
              <a:ea typeface="Century Gothic"/>
              <a:cs typeface="Century Gothic"/>
              <a:sym typeface="Century Gothic"/>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2"/>
        <p:cNvGrpSpPr/>
        <p:nvPr/>
      </p:nvGrpSpPr>
      <p:grpSpPr>
        <a:xfrm>
          <a:off x="0" y="0"/>
          <a:ext cx="0" cy="0"/>
          <a:chOff x="0" y="0"/>
          <a:chExt cx="0" cy="0"/>
        </a:xfrm>
      </p:grpSpPr>
      <p:sp>
        <p:nvSpPr>
          <p:cNvPr id="223" name="Google Shape;223;g259903e842a_0_1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 sz="3200"/>
              <a:t>Body Panel Repair, Welding Precautions</a:t>
            </a:r>
            <a:endParaRPr sz="3200"/>
          </a:p>
        </p:txBody>
      </p:sp>
      <p:sp>
        <p:nvSpPr>
          <p:cNvPr id="224" name="Google Shape;224;g259903e842a_0_148"/>
          <p:cNvSpPr txBox="1"/>
          <p:nvPr/>
        </p:nvSpPr>
        <p:spPr>
          <a:xfrm>
            <a:off x="204725" y="1264675"/>
            <a:ext cx="8886300" cy="3242100"/>
          </a:xfrm>
          <a:prstGeom prst="rect">
            <a:avLst/>
          </a:prstGeom>
          <a:noFill/>
          <a:ln>
            <a:noFill/>
          </a:ln>
        </p:spPr>
        <p:txBody>
          <a:bodyPr spcFirstLastPara="1" wrap="square" lIns="91425" tIns="91425" rIns="91425" bIns="91425" anchor="t" anchorCtr="0">
            <a:spAutoFit/>
          </a:bodyPr>
          <a:lstStyle/>
          <a:p>
            <a:pPr marL="457200" marR="146304" lvl="0" indent="-339725" algn="l" rtl="0">
              <a:lnSpc>
                <a:spcPct val="115000"/>
              </a:lnSpc>
              <a:spcBef>
                <a:spcPts val="0"/>
              </a:spcBef>
              <a:spcAft>
                <a:spcPts val="0"/>
              </a:spcAft>
              <a:buClr>
                <a:srgbClr val="212529"/>
              </a:buClr>
              <a:buSzPts val="1750"/>
              <a:buChar char="●"/>
            </a:pPr>
            <a:r>
              <a:rPr lang="en" sz="1750">
                <a:solidFill>
                  <a:srgbClr val="212529"/>
                </a:solidFill>
                <a:highlight>
                  <a:srgbClr val="FFFFFF"/>
                </a:highlight>
              </a:rPr>
              <a:t>When welding on a HEV or EV, follow the same precautions with the 12-volt system as when welding on a conventional vehicle. In addition, there are precautions to take with the high-voltage battery. </a:t>
            </a:r>
            <a:endParaRPr sz="1750">
              <a:solidFill>
                <a:srgbClr val="212529"/>
              </a:solidFill>
              <a:highlight>
                <a:srgbClr val="FFFFFF"/>
              </a:highlight>
            </a:endParaRPr>
          </a:p>
          <a:p>
            <a:pPr marL="457200" marR="146304" lvl="0" indent="-339725" algn="l" rtl="0">
              <a:lnSpc>
                <a:spcPct val="115000"/>
              </a:lnSpc>
              <a:spcBef>
                <a:spcPts val="0"/>
              </a:spcBef>
              <a:spcAft>
                <a:spcPts val="0"/>
              </a:spcAft>
              <a:buClr>
                <a:srgbClr val="212529"/>
              </a:buClr>
              <a:buSzPts val="1750"/>
              <a:buChar char="●"/>
            </a:pPr>
            <a:r>
              <a:rPr lang="en" sz="1750">
                <a:solidFill>
                  <a:srgbClr val="212529"/>
                </a:solidFill>
                <a:highlight>
                  <a:srgbClr val="FFFFFF"/>
                </a:highlight>
              </a:rPr>
              <a:t>Disconnect both the 12-volt battery and the high-voltage battery service disconnect. (Note: always disable the high-voltage battery following the automaker’s repair information and follow all safety precautions.)</a:t>
            </a:r>
            <a:endParaRPr sz="1750">
              <a:solidFill>
                <a:srgbClr val="212529"/>
              </a:solidFill>
              <a:highlight>
                <a:srgbClr val="FFFFFF"/>
              </a:highlight>
            </a:endParaRPr>
          </a:p>
          <a:p>
            <a:pPr marL="457200" marR="146304" lvl="0" indent="-339725" algn="l" rtl="0">
              <a:lnSpc>
                <a:spcPct val="115000"/>
              </a:lnSpc>
              <a:spcBef>
                <a:spcPts val="0"/>
              </a:spcBef>
              <a:spcAft>
                <a:spcPts val="0"/>
              </a:spcAft>
              <a:buClr>
                <a:srgbClr val="212529"/>
              </a:buClr>
              <a:buSzPts val="1750"/>
              <a:buChar char="●"/>
            </a:pPr>
            <a:r>
              <a:rPr lang="en" sz="1750">
                <a:solidFill>
                  <a:srgbClr val="212529"/>
                </a:solidFill>
                <a:highlight>
                  <a:srgbClr val="FFFFFF"/>
                </a:highlight>
              </a:rPr>
              <a:t>Keep in mind that there is typically more than one method available for disabling the high-voltage system</a:t>
            </a:r>
            <a:endParaRPr sz="1750">
              <a:solidFill>
                <a:srgbClr val="212529"/>
              </a:solidFill>
              <a:highlight>
                <a:srgbClr val="FFFFFF"/>
              </a:highlight>
            </a:endParaRPr>
          </a:p>
          <a:p>
            <a:pPr marL="457200" marR="146304" lvl="0" indent="-339725" algn="l" rtl="0">
              <a:lnSpc>
                <a:spcPct val="115000"/>
              </a:lnSpc>
              <a:spcBef>
                <a:spcPts val="0"/>
              </a:spcBef>
              <a:spcAft>
                <a:spcPts val="0"/>
              </a:spcAft>
              <a:buClr>
                <a:srgbClr val="212529"/>
              </a:buClr>
              <a:buSzPts val="1750"/>
              <a:buChar char="●"/>
            </a:pPr>
            <a:r>
              <a:rPr lang="en" sz="1750">
                <a:solidFill>
                  <a:srgbClr val="212529"/>
                </a:solidFill>
                <a:highlight>
                  <a:srgbClr val="FFFFFF"/>
                </a:highlight>
              </a:rPr>
              <a:t>The preferred disabling method for technicians would be to remove the hybrid battery service disconnect</a:t>
            </a:r>
            <a:endParaRPr sz="1750">
              <a:solidFill>
                <a:srgbClr val="212529"/>
              </a:solidFill>
              <a:highlight>
                <a:srgbClr val="FFFFFF"/>
              </a:high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8"/>
        <p:cNvGrpSpPr/>
        <p:nvPr/>
      </p:nvGrpSpPr>
      <p:grpSpPr>
        <a:xfrm>
          <a:off x="0" y="0"/>
          <a:ext cx="0" cy="0"/>
          <a:chOff x="0" y="0"/>
          <a:chExt cx="0" cy="0"/>
        </a:xfrm>
      </p:grpSpPr>
      <p:sp>
        <p:nvSpPr>
          <p:cNvPr id="229" name="Google Shape;229;p7"/>
          <p:cNvSpPr txBox="1">
            <a:spLocks noGrp="1"/>
          </p:cNvSpPr>
          <p:nvPr>
            <p:ph type="title"/>
          </p:nvPr>
        </p:nvSpPr>
        <p:spPr>
          <a:xfrm>
            <a:off x="229625"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111"/>
              <a:buNone/>
            </a:pPr>
            <a:r>
              <a:rPr lang="en" sz="3200"/>
              <a:t>Required Tools and Materials</a:t>
            </a:r>
            <a:endParaRPr sz="3200"/>
          </a:p>
        </p:txBody>
      </p:sp>
      <p:sp>
        <p:nvSpPr>
          <p:cNvPr id="230" name="Google Shape;230;p7"/>
          <p:cNvSpPr txBox="1"/>
          <p:nvPr/>
        </p:nvSpPr>
        <p:spPr>
          <a:xfrm>
            <a:off x="0" y="0"/>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Engine service</a:t>
            </a:r>
            <a:endParaRPr/>
          </a:p>
        </p:txBody>
      </p:sp>
      <p:pic>
        <p:nvPicPr>
          <p:cNvPr id="231" name="Google Shape;231;p7"/>
          <p:cNvPicPr preferRelativeResize="0"/>
          <p:nvPr/>
        </p:nvPicPr>
        <p:blipFill>
          <a:blip r:embed="rId4">
            <a:alphaModFix/>
          </a:blip>
          <a:stretch>
            <a:fillRect/>
          </a:stretch>
        </p:blipFill>
        <p:spPr>
          <a:xfrm>
            <a:off x="7005244" y="4039481"/>
            <a:ext cx="1711256" cy="750945"/>
          </a:xfrm>
          <a:prstGeom prst="rect">
            <a:avLst/>
          </a:prstGeom>
          <a:noFill/>
          <a:ln>
            <a:noFill/>
          </a:ln>
        </p:spPr>
      </p:pic>
      <p:sp>
        <p:nvSpPr>
          <p:cNvPr id="232" name="Google Shape;232;p7"/>
          <p:cNvSpPr txBox="1"/>
          <p:nvPr/>
        </p:nvSpPr>
        <p:spPr>
          <a:xfrm>
            <a:off x="3581875" y="1713800"/>
            <a:ext cx="5251200" cy="2339700"/>
          </a:xfrm>
          <a:prstGeom prst="rect">
            <a:avLst/>
          </a:prstGeom>
          <a:noFill/>
          <a:ln>
            <a:noFill/>
          </a:ln>
        </p:spPr>
        <p:txBody>
          <a:bodyPr spcFirstLastPara="1" wrap="square" lIns="91425" tIns="91425" rIns="91425" bIns="91425" anchor="t" anchorCtr="0">
            <a:spAutoFit/>
          </a:bodyPr>
          <a:lstStyle/>
          <a:p>
            <a:pPr marL="457200" lvl="0" indent="-412750" algn="l" rtl="0">
              <a:spcBef>
                <a:spcPts val="0"/>
              </a:spcBef>
              <a:spcAft>
                <a:spcPts val="0"/>
              </a:spcAft>
              <a:buSzPts val="2900"/>
              <a:buChar char="-"/>
            </a:pPr>
            <a:r>
              <a:rPr lang="en" sz="2900"/>
              <a:t>Certified Lineman's rubber gloves with no path through your heart (hand in pocket) </a:t>
            </a:r>
            <a:endParaRPr sz="2900"/>
          </a:p>
          <a:p>
            <a:pPr marL="457200" lvl="0" indent="-412750" algn="l" rtl="0">
              <a:spcBef>
                <a:spcPts val="0"/>
              </a:spcBef>
              <a:spcAft>
                <a:spcPts val="0"/>
              </a:spcAft>
              <a:buSzPts val="2900"/>
              <a:buChar char="-"/>
            </a:pPr>
            <a:r>
              <a:rPr lang="en" sz="2900"/>
              <a:t>60 v at 1 amp is lethal</a:t>
            </a:r>
            <a:endParaRPr sz="2900"/>
          </a:p>
          <a:p>
            <a:pPr marL="0" lvl="0" indent="0" algn="l" rtl="0">
              <a:spcBef>
                <a:spcPts val="0"/>
              </a:spcBef>
              <a:spcAft>
                <a:spcPts val="0"/>
              </a:spcAft>
              <a:buNone/>
            </a:pPr>
            <a:endParaRPr sz="2400"/>
          </a:p>
        </p:txBody>
      </p:sp>
      <p:pic>
        <p:nvPicPr>
          <p:cNvPr id="233" name="Google Shape;233;p7"/>
          <p:cNvPicPr preferRelativeResize="0"/>
          <p:nvPr/>
        </p:nvPicPr>
        <p:blipFill>
          <a:blip r:embed="rId5">
            <a:alphaModFix/>
          </a:blip>
          <a:stretch>
            <a:fillRect/>
          </a:stretch>
        </p:blipFill>
        <p:spPr>
          <a:xfrm>
            <a:off x="89200" y="1713798"/>
            <a:ext cx="2849850" cy="2325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Related OVIN Sectors (remove those that don’t apply)</a:t>
            </a:r>
            <a:endParaRPr/>
          </a:p>
        </p:txBody>
      </p:sp>
      <p:sp>
        <p:nvSpPr>
          <p:cNvPr id="67" name="Google Shape;67;p4"/>
          <p:cNvSpPr txBox="1">
            <a:spLocks noGrp="1"/>
          </p:cNvSpPr>
          <p:nvPr>
            <p:ph type="body" idx="1"/>
          </p:nvPr>
        </p:nvSpPr>
        <p:spPr>
          <a:xfrm>
            <a:off x="311700" y="1776150"/>
            <a:ext cx="8520600" cy="2792700"/>
          </a:xfrm>
          <a:prstGeom prst="rect">
            <a:avLst/>
          </a:prstGeom>
          <a:noFill/>
          <a:ln>
            <a:noFill/>
          </a:ln>
        </p:spPr>
        <p:txBody>
          <a:bodyPr spcFirstLastPara="1" wrap="square" lIns="91425" tIns="91425" rIns="91425" bIns="91425" anchor="t" anchorCtr="0">
            <a:normAutofit/>
          </a:bodyPr>
          <a:lstStyle/>
          <a:p>
            <a:pPr marL="457200" lvl="0" indent="-387350" algn="l" rtl="0">
              <a:lnSpc>
                <a:spcPct val="150000"/>
              </a:lnSpc>
              <a:spcBef>
                <a:spcPts val="0"/>
              </a:spcBef>
              <a:spcAft>
                <a:spcPts val="0"/>
              </a:spcAft>
              <a:buClr>
                <a:schemeClr val="dk1"/>
              </a:buClr>
              <a:buSzPts val="2500"/>
              <a:buChar char="●"/>
            </a:pPr>
            <a:r>
              <a:rPr lang="en" sz="2500">
                <a:solidFill>
                  <a:schemeClr val="dk1"/>
                </a:solidFill>
              </a:rPr>
              <a:t>Connected &amp; Autonomous Vehicles (C/AV)</a:t>
            </a:r>
            <a:endParaRPr sz="2500">
              <a:solidFill>
                <a:schemeClr val="dk1"/>
              </a:solidFill>
            </a:endParaRPr>
          </a:p>
          <a:p>
            <a:pPr marL="457200" lvl="0" indent="-387350" algn="l" rtl="0">
              <a:lnSpc>
                <a:spcPct val="150000"/>
              </a:lnSpc>
              <a:spcBef>
                <a:spcPts val="0"/>
              </a:spcBef>
              <a:spcAft>
                <a:spcPts val="0"/>
              </a:spcAft>
              <a:buClr>
                <a:schemeClr val="dk1"/>
              </a:buClr>
              <a:buSzPts val="2500"/>
              <a:buChar char="●"/>
            </a:pPr>
            <a:r>
              <a:rPr lang="en" sz="2500">
                <a:solidFill>
                  <a:schemeClr val="dk1"/>
                </a:solidFill>
              </a:rPr>
              <a:t>Auto &amp; Parts Manufacturing</a:t>
            </a:r>
            <a:endParaRPr sz="2500">
              <a:solidFill>
                <a:schemeClr val="dk1"/>
              </a:solidFill>
            </a:endParaRPr>
          </a:p>
          <a:p>
            <a:pPr marL="457200" lvl="0" indent="-387350" algn="l" rtl="0">
              <a:lnSpc>
                <a:spcPct val="150000"/>
              </a:lnSpc>
              <a:spcBef>
                <a:spcPts val="0"/>
              </a:spcBef>
              <a:spcAft>
                <a:spcPts val="0"/>
              </a:spcAft>
              <a:buClr>
                <a:schemeClr val="dk1"/>
              </a:buClr>
              <a:buSzPts val="2500"/>
              <a:buChar char="●"/>
            </a:pPr>
            <a:r>
              <a:rPr lang="en" sz="2500">
                <a:solidFill>
                  <a:schemeClr val="dk1"/>
                </a:solidFill>
              </a:rPr>
              <a:t>Aftermarket, Maintenance &amp; Repair</a:t>
            </a:r>
            <a:endParaRPr sz="2500">
              <a:solidFill>
                <a:schemeClr val="dk1"/>
              </a:solidFill>
            </a:endParaRPr>
          </a:p>
          <a:p>
            <a:pPr marL="457200" lvl="0" indent="0" algn="l" rtl="0">
              <a:lnSpc>
                <a:spcPct val="150000"/>
              </a:lnSpc>
              <a:spcBef>
                <a:spcPts val="0"/>
              </a:spcBef>
              <a:spcAft>
                <a:spcPts val="0"/>
              </a:spcAft>
              <a:buNone/>
            </a:pPr>
            <a:endParaRPr>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7"/>
        <p:cNvGrpSpPr/>
        <p:nvPr/>
      </p:nvGrpSpPr>
      <p:grpSpPr>
        <a:xfrm>
          <a:off x="0" y="0"/>
          <a:ext cx="0" cy="0"/>
          <a:chOff x="0" y="0"/>
          <a:chExt cx="0" cy="0"/>
        </a:xfrm>
      </p:grpSpPr>
      <p:sp>
        <p:nvSpPr>
          <p:cNvPr id="238" name="Google Shape;238;g259903e842a_0_202"/>
          <p:cNvSpPr txBox="1">
            <a:spLocks noGrp="1"/>
          </p:cNvSpPr>
          <p:nvPr>
            <p:ph type="title"/>
          </p:nvPr>
        </p:nvSpPr>
        <p:spPr>
          <a:xfrm>
            <a:off x="229625"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111"/>
              <a:buNone/>
            </a:pPr>
            <a:r>
              <a:rPr lang="en" sz="3200"/>
              <a:t>Required Tools and Materials</a:t>
            </a:r>
            <a:endParaRPr sz="3200"/>
          </a:p>
        </p:txBody>
      </p:sp>
      <p:sp>
        <p:nvSpPr>
          <p:cNvPr id="239" name="Google Shape;239;g259903e842a_0_202"/>
          <p:cNvSpPr txBox="1"/>
          <p:nvPr/>
        </p:nvSpPr>
        <p:spPr>
          <a:xfrm>
            <a:off x="0" y="0"/>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Engine service</a:t>
            </a:r>
            <a:endParaRPr/>
          </a:p>
        </p:txBody>
      </p:sp>
      <p:pic>
        <p:nvPicPr>
          <p:cNvPr id="240" name="Google Shape;240;g259903e842a_0_202"/>
          <p:cNvPicPr preferRelativeResize="0"/>
          <p:nvPr/>
        </p:nvPicPr>
        <p:blipFill>
          <a:blip r:embed="rId4">
            <a:alphaModFix/>
          </a:blip>
          <a:stretch>
            <a:fillRect/>
          </a:stretch>
        </p:blipFill>
        <p:spPr>
          <a:xfrm>
            <a:off x="7005244" y="4039481"/>
            <a:ext cx="1711256" cy="750945"/>
          </a:xfrm>
          <a:prstGeom prst="rect">
            <a:avLst/>
          </a:prstGeom>
          <a:noFill/>
          <a:ln>
            <a:noFill/>
          </a:ln>
        </p:spPr>
      </p:pic>
      <p:sp>
        <p:nvSpPr>
          <p:cNvPr id="241" name="Google Shape;241;g259903e842a_0_202"/>
          <p:cNvSpPr txBox="1"/>
          <p:nvPr/>
        </p:nvSpPr>
        <p:spPr>
          <a:xfrm>
            <a:off x="3581875" y="1713800"/>
            <a:ext cx="5251200" cy="1893300"/>
          </a:xfrm>
          <a:prstGeom prst="rect">
            <a:avLst/>
          </a:prstGeom>
          <a:noFill/>
          <a:ln>
            <a:noFill/>
          </a:ln>
        </p:spPr>
        <p:txBody>
          <a:bodyPr spcFirstLastPara="1" wrap="square" lIns="91425" tIns="91425" rIns="91425" bIns="91425" anchor="t" anchorCtr="0">
            <a:spAutoFit/>
          </a:bodyPr>
          <a:lstStyle/>
          <a:p>
            <a:pPr marL="457200" lvl="0" indent="-412750" algn="l" rtl="0">
              <a:spcBef>
                <a:spcPts val="0"/>
              </a:spcBef>
              <a:spcAft>
                <a:spcPts val="0"/>
              </a:spcAft>
              <a:buSzPts val="2900"/>
              <a:buChar char="-"/>
            </a:pPr>
            <a:r>
              <a:rPr lang="en" sz="2900"/>
              <a:t>Leather over gloves to protect rubber gloves from being damaged</a:t>
            </a:r>
            <a:endParaRPr sz="2900"/>
          </a:p>
          <a:p>
            <a:pPr marL="0" lvl="0" indent="0" algn="l" rtl="0">
              <a:spcBef>
                <a:spcPts val="0"/>
              </a:spcBef>
              <a:spcAft>
                <a:spcPts val="0"/>
              </a:spcAft>
              <a:buNone/>
            </a:pPr>
            <a:endParaRPr sz="2400"/>
          </a:p>
        </p:txBody>
      </p:sp>
      <p:pic>
        <p:nvPicPr>
          <p:cNvPr id="242" name="Google Shape;242;g259903e842a_0_202"/>
          <p:cNvPicPr preferRelativeResize="0"/>
          <p:nvPr/>
        </p:nvPicPr>
        <p:blipFill>
          <a:blip r:embed="rId5">
            <a:alphaModFix/>
          </a:blip>
          <a:stretch>
            <a:fillRect/>
          </a:stretch>
        </p:blipFill>
        <p:spPr>
          <a:xfrm>
            <a:off x="152400" y="1170125"/>
            <a:ext cx="3277076" cy="327707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6"/>
        <p:cNvGrpSpPr/>
        <p:nvPr/>
      </p:nvGrpSpPr>
      <p:grpSpPr>
        <a:xfrm>
          <a:off x="0" y="0"/>
          <a:ext cx="0" cy="0"/>
          <a:chOff x="0" y="0"/>
          <a:chExt cx="0" cy="0"/>
        </a:xfrm>
      </p:grpSpPr>
      <p:sp>
        <p:nvSpPr>
          <p:cNvPr id="247" name="Google Shape;247;g259903e842a_0_210"/>
          <p:cNvSpPr txBox="1">
            <a:spLocks noGrp="1"/>
          </p:cNvSpPr>
          <p:nvPr>
            <p:ph type="title"/>
          </p:nvPr>
        </p:nvSpPr>
        <p:spPr>
          <a:xfrm>
            <a:off x="229625"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Required Tools and Materials</a:t>
            </a:r>
            <a:endParaRPr/>
          </a:p>
        </p:txBody>
      </p:sp>
      <p:sp>
        <p:nvSpPr>
          <p:cNvPr id="248" name="Google Shape;248;g259903e842a_0_210"/>
          <p:cNvSpPr txBox="1"/>
          <p:nvPr/>
        </p:nvSpPr>
        <p:spPr>
          <a:xfrm>
            <a:off x="0" y="0"/>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Engine service</a:t>
            </a:r>
            <a:endParaRPr/>
          </a:p>
        </p:txBody>
      </p:sp>
      <p:pic>
        <p:nvPicPr>
          <p:cNvPr id="249" name="Google Shape;249;g259903e842a_0_210"/>
          <p:cNvPicPr preferRelativeResize="0"/>
          <p:nvPr/>
        </p:nvPicPr>
        <p:blipFill>
          <a:blip r:embed="rId4">
            <a:alphaModFix/>
          </a:blip>
          <a:stretch>
            <a:fillRect/>
          </a:stretch>
        </p:blipFill>
        <p:spPr>
          <a:xfrm>
            <a:off x="7005244" y="4039481"/>
            <a:ext cx="1711256" cy="750945"/>
          </a:xfrm>
          <a:prstGeom prst="rect">
            <a:avLst/>
          </a:prstGeom>
          <a:noFill/>
          <a:ln>
            <a:noFill/>
          </a:ln>
        </p:spPr>
      </p:pic>
      <p:sp>
        <p:nvSpPr>
          <p:cNvPr id="250" name="Google Shape;250;g259903e842a_0_210"/>
          <p:cNvSpPr txBox="1"/>
          <p:nvPr/>
        </p:nvSpPr>
        <p:spPr>
          <a:xfrm>
            <a:off x="3581875" y="1713800"/>
            <a:ext cx="52512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a:p>
        </p:txBody>
      </p:sp>
      <p:sp>
        <p:nvSpPr>
          <p:cNvPr id="251" name="Google Shape;251;g259903e842a_0_210"/>
          <p:cNvSpPr txBox="1"/>
          <p:nvPr/>
        </p:nvSpPr>
        <p:spPr>
          <a:xfrm>
            <a:off x="1073300" y="1251950"/>
            <a:ext cx="7597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t>EV and Hybrid lifting adapters must be used to prevent battery damage. Below is an example used by Tesla</a:t>
            </a:r>
            <a:endParaRPr sz="1800"/>
          </a:p>
        </p:txBody>
      </p:sp>
      <p:pic>
        <p:nvPicPr>
          <p:cNvPr id="252" name="Google Shape;252;g259903e842a_0_210"/>
          <p:cNvPicPr preferRelativeResize="0"/>
          <p:nvPr/>
        </p:nvPicPr>
        <p:blipFill>
          <a:blip r:embed="rId5">
            <a:alphaModFix/>
          </a:blip>
          <a:stretch>
            <a:fillRect/>
          </a:stretch>
        </p:blipFill>
        <p:spPr>
          <a:xfrm>
            <a:off x="1250375" y="2225075"/>
            <a:ext cx="2160049" cy="21600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6"/>
        <p:cNvGrpSpPr/>
        <p:nvPr/>
      </p:nvGrpSpPr>
      <p:grpSpPr>
        <a:xfrm>
          <a:off x="0" y="0"/>
          <a:ext cx="0" cy="0"/>
          <a:chOff x="0" y="0"/>
          <a:chExt cx="0" cy="0"/>
        </a:xfrm>
      </p:grpSpPr>
      <p:sp>
        <p:nvSpPr>
          <p:cNvPr id="257" name="Google Shape;257;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Safety Concerns (including PPE if required)</a:t>
            </a:r>
            <a:endParaRPr/>
          </a:p>
        </p:txBody>
      </p:sp>
      <p:sp>
        <p:nvSpPr>
          <p:cNvPr id="258" name="Google Shape;258;p8"/>
          <p:cNvSpPr txBox="1">
            <a:spLocks noGrp="1"/>
          </p:cNvSpPr>
          <p:nvPr>
            <p:ph type="body" idx="1"/>
          </p:nvPr>
        </p:nvSpPr>
        <p:spPr>
          <a:xfrm>
            <a:off x="311700" y="1342950"/>
            <a:ext cx="8520600" cy="3225900"/>
          </a:xfrm>
          <a:prstGeom prst="rect">
            <a:avLst/>
          </a:prstGeom>
          <a:noFill/>
          <a:ln>
            <a:noFill/>
          </a:ln>
        </p:spPr>
        <p:txBody>
          <a:bodyPr spcFirstLastPara="1" wrap="square" lIns="91425" tIns="91425" rIns="91425" bIns="91425" anchor="t" anchorCtr="0">
            <a:noAutofit/>
          </a:bodyPr>
          <a:lstStyle/>
          <a:p>
            <a:pPr marL="457200" lvl="0" indent="-361950" algn="l" rtl="0">
              <a:lnSpc>
                <a:spcPct val="105000"/>
              </a:lnSpc>
              <a:spcBef>
                <a:spcPts val="0"/>
              </a:spcBef>
              <a:spcAft>
                <a:spcPts val="0"/>
              </a:spcAft>
              <a:buClr>
                <a:schemeClr val="dk1"/>
              </a:buClr>
              <a:buSzPts val="2100"/>
              <a:buChar char="●"/>
            </a:pPr>
            <a:r>
              <a:rPr lang="en" sz="2100">
                <a:solidFill>
                  <a:schemeClr val="dk1"/>
                </a:solidFill>
              </a:rPr>
              <a:t>The high voltage battery may be damaged by lifting the vehicle incorrectly. Always follow manufacturers lifting instructions</a:t>
            </a:r>
            <a:endParaRPr sz="2100">
              <a:solidFill>
                <a:schemeClr val="dk1"/>
              </a:solidFill>
            </a:endParaRPr>
          </a:p>
          <a:p>
            <a:pPr marL="457200" lvl="0" indent="-361950" algn="l" rtl="0">
              <a:lnSpc>
                <a:spcPct val="105000"/>
              </a:lnSpc>
              <a:spcBef>
                <a:spcPts val="0"/>
              </a:spcBef>
              <a:spcAft>
                <a:spcPts val="0"/>
              </a:spcAft>
              <a:buClr>
                <a:schemeClr val="dk1"/>
              </a:buClr>
              <a:buSzPts val="2100"/>
              <a:buChar char="●"/>
            </a:pPr>
            <a:r>
              <a:rPr lang="en" sz="2100">
                <a:solidFill>
                  <a:schemeClr val="dk1"/>
                </a:solidFill>
              </a:rPr>
              <a:t>Always refer to manufacturers instructions whenever performing any task on a EV or HEV</a:t>
            </a:r>
            <a:endParaRPr sz="2100">
              <a:solidFill>
                <a:schemeClr val="dk1"/>
              </a:solidFill>
            </a:endParaRPr>
          </a:p>
          <a:p>
            <a:pPr marL="457200" lvl="0" indent="-361950" algn="l" rtl="0">
              <a:lnSpc>
                <a:spcPct val="105000"/>
              </a:lnSpc>
              <a:spcBef>
                <a:spcPts val="0"/>
              </a:spcBef>
              <a:spcAft>
                <a:spcPts val="0"/>
              </a:spcAft>
              <a:buClr>
                <a:schemeClr val="dk1"/>
              </a:buClr>
              <a:buSzPts val="2100"/>
              <a:buChar char="●"/>
            </a:pPr>
            <a:r>
              <a:rPr lang="en" sz="2100">
                <a:solidFill>
                  <a:schemeClr val="dk1"/>
                </a:solidFill>
              </a:rPr>
              <a:t>All orange wires are high voltage. Never perform any tasks on any component of the high voltage system</a:t>
            </a:r>
            <a:endParaRPr sz="2100">
              <a:solidFill>
                <a:schemeClr val="dk1"/>
              </a:solidFill>
            </a:endParaRPr>
          </a:p>
          <a:p>
            <a:pPr marL="457200" lvl="0" indent="-361950" algn="l" rtl="0">
              <a:lnSpc>
                <a:spcPct val="105000"/>
              </a:lnSpc>
              <a:spcBef>
                <a:spcPts val="0"/>
              </a:spcBef>
              <a:spcAft>
                <a:spcPts val="0"/>
              </a:spcAft>
              <a:buClr>
                <a:schemeClr val="dk1"/>
              </a:buClr>
              <a:buSzPts val="2100"/>
              <a:buChar char="●"/>
            </a:pPr>
            <a:r>
              <a:rPr lang="en" sz="2100">
                <a:solidFill>
                  <a:schemeClr val="dk1"/>
                </a:solidFill>
              </a:rPr>
              <a:t>HEVs engine may start at any time. Ensure the ignition is off and key is not within range to connect with the vehicle</a:t>
            </a:r>
            <a:endParaRPr sz="2100">
              <a:solidFill>
                <a:schemeClr val="dk1"/>
              </a:solidFill>
            </a:endParaRPr>
          </a:p>
          <a:p>
            <a:pPr marL="457200" lvl="0" indent="-361950" algn="l" rtl="0">
              <a:lnSpc>
                <a:spcPct val="105000"/>
              </a:lnSpc>
              <a:spcBef>
                <a:spcPts val="0"/>
              </a:spcBef>
              <a:spcAft>
                <a:spcPts val="0"/>
              </a:spcAft>
              <a:buClr>
                <a:schemeClr val="dk1"/>
              </a:buClr>
              <a:buSzPts val="2100"/>
              <a:buChar char="●"/>
            </a:pPr>
            <a:r>
              <a:rPr lang="en" sz="2100">
                <a:solidFill>
                  <a:schemeClr val="dk1"/>
                </a:solidFill>
              </a:rPr>
              <a:t>Always wear the appropriate PPE </a:t>
            </a:r>
            <a:endParaRPr sz="2100">
              <a:solidFill>
                <a:schemeClr val="dk1"/>
              </a:solidFill>
            </a:endParaRPr>
          </a:p>
          <a:p>
            <a:pPr marL="457200" lvl="0" indent="0" algn="l" rtl="0">
              <a:lnSpc>
                <a:spcPct val="105000"/>
              </a:lnSpc>
              <a:spcBef>
                <a:spcPts val="1200"/>
              </a:spcBef>
              <a:spcAft>
                <a:spcPts val="1200"/>
              </a:spcAft>
              <a:buNone/>
            </a:pPr>
            <a:endParaRPr sz="2100">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2"/>
        <p:cNvGrpSpPr/>
        <p:nvPr/>
      </p:nvGrpSpPr>
      <p:grpSpPr>
        <a:xfrm>
          <a:off x="0" y="0"/>
          <a:ext cx="0" cy="0"/>
          <a:chOff x="0" y="0"/>
          <a:chExt cx="0" cy="0"/>
        </a:xfrm>
      </p:grpSpPr>
      <p:sp>
        <p:nvSpPr>
          <p:cNvPr id="263" name="Google Shape;263;g28d7b90a0a4_0_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Safety Quiz</a:t>
            </a:r>
            <a:endParaRPr/>
          </a:p>
        </p:txBody>
      </p:sp>
      <p:sp>
        <p:nvSpPr>
          <p:cNvPr id="264" name="Google Shape;264;g28d7b90a0a4_0_1"/>
          <p:cNvSpPr txBox="1">
            <a:spLocks noGrp="1"/>
          </p:cNvSpPr>
          <p:nvPr>
            <p:ph type="body" idx="1"/>
          </p:nvPr>
        </p:nvSpPr>
        <p:spPr>
          <a:xfrm>
            <a:off x="311700" y="1017725"/>
            <a:ext cx="8520600" cy="3551100"/>
          </a:xfrm>
          <a:prstGeom prst="rect">
            <a:avLst/>
          </a:prstGeom>
          <a:noFill/>
          <a:ln>
            <a:noFill/>
          </a:ln>
        </p:spPr>
        <p:txBody>
          <a:bodyPr spcFirstLastPara="1" wrap="square" lIns="91425" tIns="91425" rIns="91425" bIns="91425" anchor="t" anchorCtr="0">
            <a:noAutofit/>
          </a:bodyPr>
          <a:lstStyle/>
          <a:p>
            <a:pPr marL="457200" lvl="0" indent="-317500" algn="l" rtl="0">
              <a:lnSpc>
                <a:spcPct val="105000"/>
              </a:lnSpc>
              <a:spcBef>
                <a:spcPts val="0"/>
              </a:spcBef>
              <a:spcAft>
                <a:spcPts val="0"/>
              </a:spcAft>
              <a:buClr>
                <a:schemeClr val="dk1"/>
              </a:buClr>
              <a:buSzPts val="1400"/>
              <a:buAutoNum type="arabicPeriod"/>
            </a:pPr>
            <a:r>
              <a:rPr lang="en" sz="1400">
                <a:solidFill>
                  <a:schemeClr val="dk1"/>
                </a:solidFill>
              </a:rPr>
              <a:t>What colour wires indicate high voltage?                                                            _________________</a:t>
            </a:r>
            <a:endParaRPr sz="1400">
              <a:solidFill>
                <a:schemeClr val="dk1"/>
              </a:solidFill>
            </a:endParaRPr>
          </a:p>
          <a:p>
            <a:pPr marL="457200" lvl="0" indent="-317500" algn="l" rtl="0">
              <a:lnSpc>
                <a:spcPct val="105000"/>
              </a:lnSpc>
              <a:spcBef>
                <a:spcPts val="0"/>
              </a:spcBef>
              <a:spcAft>
                <a:spcPts val="0"/>
              </a:spcAft>
              <a:buClr>
                <a:schemeClr val="dk1"/>
              </a:buClr>
              <a:buSzPts val="1400"/>
              <a:buAutoNum type="arabicPeriod"/>
            </a:pPr>
            <a:r>
              <a:rPr lang="en" sz="1400">
                <a:solidFill>
                  <a:schemeClr val="dk1"/>
                </a:solidFill>
              </a:rPr>
              <a:t>What is the maximum voltage is safe without special protection?                       _________________</a:t>
            </a:r>
            <a:endParaRPr sz="1400">
              <a:solidFill>
                <a:schemeClr val="dk1"/>
              </a:solidFill>
            </a:endParaRPr>
          </a:p>
          <a:p>
            <a:pPr marL="457200" lvl="0" indent="-317500" algn="l" rtl="0">
              <a:lnSpc>
                <a:spcPct val="105000"/>
              </a:lnSpc>
              <a:spcBef>
                <a:spcPts val="0"/>
              </a:spcBef>
              <a:spcAft>
                <a:spcPts val="0"/>
              </a:spcAft>
              <a:buClr>
                <a:schemeClr val="dk1"/>
              </a:buClr>
              <a:buSzPts val="1400"/>
              <a:buAutoNum type="arabicPeriod"/>
            </a:pPr>
            <a:r>
              <a:rPr lang="en" sz="1400">
                <a:solidFill>
                  <a:schemeClr val="dk1"/>
                </a:solidFill>
              </a:rPr>
              <a:t>Where should the ignition keys be when performing any work on an EV/HEV?  _______________________________________________________________________________</a:t>
            </a:r>
            <a:endParaRPr sz="1400">
              <a:solidFill>
                <a:schemeClr val="dk1"/>
              </a:solidFill>
            </a:endParaRPr>
          </a:p>
          <a:p>
            <a:pPr marL="457200" lvl="0" indent="-317500" algn="l" rtl="0">
              <a:lnSpc>
                <a:spcPct val="105000"/>
              </a:lnSpc>
              <a:spcBef>
                <a:spcPts val="0"/>
              </a:spcBef>
              <a:spcAft>
                <a:spcPts val="0"/>
              </a:spcAft>
              <a:buClr>
                <a:schemeClr val="dk1"/>
              </a:buClr>
              <a:buSzPts val="1400"/>
              <a:buAutoNum type="arabicPeriod"/>
            </a:pPr>
            <a:r>
              <a:rPr lang="en" sz="1400">
                <a:solidFill>
                  <a:schemeClr val="dk1"/>
                </a:solidFill>
              </a:rPr>
              <a:t>How would you identify an EV or HEV in the shop? _______________________________________________________________________________</a:t>
            </a:r>
            <a:endParaRPr sz="1400">
              <a:solidFill>
                <a:schemeClr val="dk1"/>
              </a:solidFill>
            </a:endParaRPr>
          </a:p>
          <a:p>
            <a:pPr marL="457200" lvl="0" indent="-317500" algn="l" rtl="0">
              <a:lnSpc>
                <a:spcPct val="105000"/>
              </a:lnSpc>
              <a:spcBef>
                <a:spcPts val="0"/>
              </a:spcBef>
              <a:spcAft>
                <a:spcPts val="0"/>
              </a:spcAft>
              <a:buClr>
                <a:schemeClr val="dk1"/>
              </a:buClr>
              <a:buSzPts val="1400"/>
              <a:buAutoNum type="arabicPeriod"/>
            </a:pPr>
            <a:r>
              <a:rPr lang="en" sz="1400">
                <a:solidFill>
                  <a:schemeClr val="dk1"/>
                </a:solidFill>
              </a:rPr>
              <a:t>What 2 precautions should you take when lifting an EV or HEV? ______________________________________________________________________________</a:t>
            </a:r>
            <a:endParaRPr sz="1400">
              <a:solidFill>
                <a:schemeClr val="dk1"/>
              </a:solidFill>
            </a:endParaRPr>
          </a:p>
          <a:p>
            <a:pPr marL="457200" lvl="0" indent="-317500" algn="l" rtl="0">
              <a:lnSpc>
                <a:spcPct val="105000"/>
              </a:lnSpc>
              <a:spcBef>
                <a:spcPts val="0"/>
              </a:spcBef>
              <a:spcAft>
                <a:spcPts val="0"/>
              </a:spcAft>
              <a:buClr>
                <a:schemeClr val="dk1"/>
              </a:buClr>
              <a:buSzPts val="1400"/>
              <a:buAutoNum type="arabicPeriod"/>
            </a:pPr>
            <a:r>
              <a:rPr lang="en" sz="1400">
                <a:solidFill>
                  <a:schemeClr val="dk1"/>
                </a:solidFill>
              </a:rPr>
              <a:t>What PPE should be worn when working near high voltage wires or batteries? _______________________________________________________________________________</a:t>
            </a:r>
            <a:endParaRPr sz="1400">
              <a:solidFill>
                <a:schemeClr val="dk1"/>
              </a:solidFill>
            </a:endParaRPr>
          </a:p>
          <a:p>
            <a:pPr marL="457200" lvl="0" indent="-317500" algn="l" rtl="0">
              <a:lnSpc>
                <a:spcPct val="105000"/>
              </a:lnSpc>
              <a:spcBef>
                <a:spcPts val="0"/>
              </a:spcBef>
              <a:spcAft>
                <a:spcPts val="0"/>
              </a:spcAft>
              <a:buClr>
                <a:schemeClr val="dk1"/>
              </a:buClr>
              <a:buSzPts val="1400"/>
              <a:buAutoNum type="arabicPeriod"/>
            </a:pPr>
            <a:r>
              <a:rPr lang="en" sz="1400">
                <a:solidFill>
                  <a:schemeClr val="dk1"/>
                </a:solidFill>
              </a:rPr>
              <a:t>What does ICE ___________________________________________________________________</a:t>
            </a:r>
            <a:endParaRPr sz="1400">
              <a:solidFill>
                <a:schemeClr val="dk1"/>
              </a:solidFill>
            </a:endParaRPr>
          </a:p>
          <a:p>
            <a:pPr marL="457200" lvl="0" indent="-317500" algn="l" rtl="0">
              <a:lnSpc>
                <a:spcPct val="105000"/>
              </a:lnSpc>
              <a:spcBef>
                <a:spcPts val="0"/>
              </a:spcBef>
              <a:spcAft>
                <a:spcPts val="0"/>
              </a:spcAft>
              <a:buClr>
                <a:schemeClr val="dk1"/>
              </a:buClr>
              <a:buSzPts val="1400"/>
              <a:buAutoNum type="arabicPeriod"/>
            </a:pPr>
            <a:r>
              <a:rPr lang="en" sz="1400">
                <a:solidFill>
                  <a:schemeClr val="dk1"/>
                </a:solidFill>
              </a:rPr>
              <a:t>How should all electrical parts be treated on an EV or HEV until tested with a DVOM? _______________________________________________________________________________</a:t>
            </a:r>
            <a:endParaRPr sz="1400">
              <a:solidFill>
                <a:schemeClr val="dk1"/>
              </a:solidFill>
            </a:endParaRPr>
          </a:p>
          <a:p>
            <a:pPr marL="457200" lvl="0" indent="-317500" algn="l" rtl="0">
              <a:lnSpc>
                <a:spcPct val="105000"/>
              </a:lnSpc>
              <a:spcBef>
                <a:spcPts val="0"/>
              </a:spcBef>
              <a:spcAft>
                <a:spcPts val="0"/>
              </a:spcAft>
              <a:buClr>
                <a:schemeClr val="dk1"/>
              </a:buClr>
              <a:buSzPts val="1400"/>
              <a:buAutoNum type="arabicPeriod"/>
            </a:pPr>
            <a:r>
              <a:rPr lang="en" sz="1400">
                <a:solidFill>
                  <a:schemeClr val="dk1"/>
                </a:solidFill>
              </a:rPr>
              <a:t>Any non conductive gloves can be used while working on HEV and EVs.                True      False</a:t>
            </a:r>
            <a:endParaRPr sz="1400">
              <a:solidFill>
                <a:schemeClr val="dk1"/>
              </a:solidFill>
            </a:endParaRPr>
          </a:p>
          <a:p>
            <a:pPr marL="457200" lvl="0" indent="-317500" algn="l" rtl="0">
              <a:lnSpc>
                <a:spcPct val="105000"/>
              </a:lnSpc>
              <a:spcBef>
                <a:spcPts val="0"/>
              </a:spcBef>
              <a:spcAft>
                <a:spcPts val="0"/>
              </a:spcAft>
              <a:buClr>
                <a:schemeClr val="dk1"/>
              </a:buClr>
              <a:buSzPts val="1400"/>
              <a:buAutoNum type="arabicPeriod"/>
            </a:pPr>
            <a:r>
              <a:rPr lang="en" sz="1400">
                <a:solidFill>
                  <a:schemeClr val="dk1"/>
                </a:solidFill>
              </a:rPr>
              <a:t>There are no special precautions when an EV or HEV is placed on a drive on lift.   True      False</a:t>
            </a:r>
            <a:endParaRPr sz="1400">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8"/>
        <p:cNvGrpSpPr/>
        <p:nvPr/>
      </p:nvGrpSpPr>
      <p:grpSpPr>
        <a:xfrm>
          <a:off x="0" y="0"/>
          <a:ext cx="0" cy="0"/>
          <a:chOff x="0" y="0"/>
          <a:chExt cx="0" cy="0"/>
        </a:xfrm>
      </p:grpSpPr>
      <p:sp>
        <p:nvSpPr>
          <p:cNvPr id="269" name="Google Shape;269;g28d7b90a0a4_0_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Safety Quiz Answers</a:t>
            </a:r>
            <a:endParaRPr/>
          </a:p>
        </p:txBody>
      </p:sp>
      <p:sp>
        <p:nvSpPr>
          <p:cNvPr id="270" name="Google Shape;270;g28d7b90a0a4_0_6"/>
          <p:cNvSpPr txBox="1">
            <a:spLocks noGrp="1"/>
          </p:cNvSpPr>
          <p:nvPr>
            <p:ph type="body" idx="1"/>
          </p:nvPr>
        </p:nvSpPr>
        <p:spPr>
          <a:xfrm>
            <a:off x="311700" y="887650"/>
            <a:ext cx="8520600" cy="3681300"/>
          </a:xfrm>
          <a:prstGeom prst="rect">
            <a:avLst/>
          </a:prstGeom>
          <a:noFill/>
          <a:ln>
            <a:noFill/>
          </a:ln>
        </p:spPr>
        <p:txBody>
          <a:bodyPr spcFirstLastPara="1" wrap="square" lIns="91425" tIns="91425" rIns="91425" bIns="91425" anchor="t" anchorCtr="0">
            <a:noAutofit/>
          </a:bodyPr>
          <a:lstStyle/>
          <a:p>
            <a:pPr marL="457200" lvl="0" indent="-311150" algn="l" rtl="0">
              <a:lnSpc>
                <a:spcPct val="105000"/>
              </a:lnSpc>
              <a:spcBef>
                <a:spcPts val="0"/>
              </a:spcBef>
              <a:spcAft>
                <a:spcPts val="0"/>
              </a:spcAft>
              <a:buClr>
                <a:schemeClr val="dk1"/>
              </a:buClr>
              <a:buSzPts val="1300"/>
              <a:buAutoNum type="arabicPeriod"/>
            </a:pPr>
            <a:r>
              <a:rPr lang="en" sz="1300">
                <a:solidFill>
                  <a:schemeClr val="dk1"/>
                </a:solidFill>
              </a:rPr>
              <a:t>What colour wires indicate high voltage?                                                            </a:t>
            </a:r>
            <a:r>
              <a:rPr lang="en" sz="1300">
                <a:solidFill>
                  <a:srgbClr val="FF0000"/>
                </a:solidFill>
              </a:rPr>
              <a:t>Orange</a:t>
            </a:r>
            <a:endParaRPr sz="1300">
              <a:solidFill>
                <a:schemeClr val="dk1"/>
              </a:solidFill>
            </a:endParaRPr>
          </a:p>
          <a:p>
            <a:pPr marL="457200" lvl="0" indent="-311150" algn="l" rtl="0">
              <a:lnSpc>
                <a:spcPct val="105000"/>
              </a:lnSpc>
              <a:spcBef>
                <a:spcPts val="0"/>
              </a:spcBef>
              <a:spcAft>
                <a:spcPts val="0"/>
              </a:spcAft>
              <a:buClr>
                <a:schemeClr val="dk1"/>
              </a:buClr>
              <a:buSzPts val="1300"/>
              <a:buAutoNum type="arabicPeriod"/>
            </a:pPr>
            <a:r>
              <a:rPr lang="en" sz="1300">
                <a:solidFill>
                  <a:schemeClr val="dk1"/>
                </a:solidFill>
              </a:rPr>
              <a:t>What is the maximum voltage is safe without special protection?                       </a:t>
            </a:r>
            <a:r>
              <a:rPr lang="en" sz="1300">
                <a:solidFill>
                  <a:srgbClr val="FF0000"/>
                </a:solidFill>
              </a:rPr>
              <a:t>60 Volts</a:t>
            </a:r>
            <a:endParaRPr sz="1300">
              <a:solidFill>
                <a:srgbClr val="FF0000"/>
              </a:solidFill>
            </a:endParaRPr>
          </a:p>
          <a:p>
            <a:pPr marL="457200" lvl="0" indent="-311150" algn="l" rtl="0">
              <a:lnSpc>
                <a:spcPct val="105000"/>
              </a:lnSpc>
              <a:spcBef>
                <a:spcPts val="0"/>
              </a:spcBef>
              <a:spcAft>
                <a:spcPts val="0"/>
              </a:spcAft>
              <a:buClr>
                <a:schemeClr val="dk1"/>
              </a:buClr>
              <a:buSzPts val="1300"/>
              <a:buAutoNum type="arabicPeriod"/>
            </a:pPr>
            <a:r>
              <a:rPr lang="en" sz="1300">
                <a:solidFill>
                  <a:schemeClr val="dk1"/>
                </a:solidFill>
              </a:rPr>
              <a:t>Where should the ignition keys be when performing any work on an EV/HEV?  </a:t>
            </a:r>
            <a:r>
              <a:rPr lang="en" sz="1300">
                <a:solidFill>
                  <a:srgbClr val="FF0000"/>
                </a:solidFill>
              </a:rPr>
              <a:t>Outside of the communication range of the vehicle</a:t>
            </a:r>
            <a:endParaRPr sz="1300">
              <a:solidFill>
                <a:srgbClr val="FF0000"/>
              </a:solidFill>
            </a:endParaRPr>
          </a:p>
          <a:p>
            <a:pPr marL="457200" lvl="0" indent="-311150" algn="l" rtl="0">
              <a:lnSpc>
                <a:spcPct val="105000"/>
              </a:lnSpc>
              <a:spcBef>
                <a:spcPts val="0"/>
              </a:spcBef>
              <a:spcAft>
                <a:spcPts val="0"/>
              </a:spcAft>
              <a:buClr>
                <a:schemeClr val="dk1"/>
              </a:buClr>
              <a:buSzPts val="1300"/>
              <a:buAutoNum type="arabicPeriod"/>
            </a:pPr>
            <a:r>
              <a:rPr lang="en" sz="1300">
                <a:solidFill>
                  <a:schemeClr val="dk1"/>
                </a:solidFill>
              </a:rPr>
              <a:t>How would you identify an EV or HEV in the shop? </a:t>
            </a:r>
            <a:r>
              <a:rPr lang="en" sz="1300">
                <a:solidFill>
                  <a:srgbClr val="FF0000"/>
                </a:solidFill>
              </a:rPr>
              <a:t>The</a:t>
            </a:r>
            <a:r>
              <a:rPr lang="en" sz="1300">
                <a:solidFill>
                  <a:schemeClr val="dk1"/>
                </a:solidFill>
              </a:rPr>
              <a:t> </a:t>
            </a:r>
            <a:r>
              <a:rPr lang="en" sz="1300">
                <a:solidFill>
                  <a:srgbClr val="FF0000"/>
                </a:solidFill>
              </a:rPr>
              <a:t>model name or badging on the exterior of the vehicle (E or H suffix following standard model designation) and the presence of an exterior vehicle charging port</a:t>
            </a:r>
            <a:endParaRPr sz="1300">
              <a:solidFill>
                <a:srgbClr val="FF0000"/>
              </a:solidFill>
            </a:endParaRPr>
          </a:p>
          <a:p>
            <a:pPr marL="457200" lvl="0" indent="-311150" algn="l" rtl="0">
              <a:lnSpc>
                <a:spcPct val="105000"/>
              </a:lnSpc>
              <a:spcBef>
                <a:spcPts val="0"/>
              </a:spcBef>
              <a:spcAft>
                <a:spcPts val="0"/>
              </a:spcAft>
              <a:buClr>
                <a:schemeClr val="dk1"/>
              </a:buClr>
              <a:buSzPts val="1300"/>
              <a:buAutoNum type="arabicPeriod"/>
            </a:pPr>
            <a:r>
              <a:rPr lang="en" sz="1300">
                <a:solidFill>
                  <a:schemeClr val="dk1"/>
                </a:solidFill>
              </a:rPr>
              <a:t>What 2 precautions should you take when lifting an EV or HEV? </a:t>
            </a:r>
            <a:r>
              <a:rPr lang="en" sz="1300">
                <a:solidFill>
                  <a:srgbClr val="FF0000"/>
                </a:solidFill>
              </a:rPr>
              <a:t>Caution must be taken to prevent battery damage using proper lift points and pads. The centre of gravity changes depending on battery placement.</a:t>
            </a:r>
            <a:endParaRPr sz="1300">
              <a:solidFill>
                <a:schemeClr val="dk1"/>
              </a:solidFill>
            </a:endParaRPr>
          </a:p>
          <a:p>
            <a:pPr marL="457200" lvl="0" indent="-311150" algn="l" rtl="0">
              <a:lnSpc>
                <a:spcPct val="105000"/>
              </a:lnSpc>
              <a:spcBef>
                <a:spcPts val="0"/>
              </a:spcBef>
              <a:spcAft>
                <a:spcPts val="0"/>
              </a:spcAft>
              <a:buClr>
                <a:schemeClr val="dk1"/>
              </a:buClr>
              <a:buSzPts val="1300"/>
              <a:buAutoNum type="arabicPeriod"/>
            </a:pPr>
            <a:r>
              <a:rPr lang="en" sz="1300">
                <a:solidFill>
                  <a:schemeClr val="dk1"/>
                </a:solidFill>
              </a:rPr>
              <a:t>What PPE should be worn when working near high voltage wires or batteries? </a:t>
            </a:r>
            <a:r>
              <a:rPr lang="en" sz="1300">
                <a:solidFill>
                  <a:srgbClr val="FF0000"/>
                </a:solidFill>
              </a:rPr>
              <a:t>Safety glasses, Safety boots, Certified Lineman's Gloves, Leather gloves</a:t>
            </a:r>
            <a:endParaRPr sz="1300">
              <a:solidFill>
                <a:srgbClr val="FF0000"/>
              </a:solidFill>
            </a:endParaRPr>
          </a:p>
          <a:p>
            <a:pPr marL="457200" lvl="0" indent="-311150" algn="l" rtl="0">
              <a:lnSpc>
                <a:spcPct val="105000"/>
              </a:lnSpc>
              <a:spcBef>
                <a:spcPts val="0"/>
              </a:spcBef>
              <a:spcAft>
                <a:spcPts val="0"/>
              </a:spcAft>
              <a:buClr>
                <a:schemeClr val="dk1"/>
              </a:buClr>
              <a:buSzPts val="1300"/>
              <a:buAutoNum type="arabicPeriod"/>
            </a:pPr>
            <a:r>
              <a:rPr lang="en" sz="1300">
                <a:solidFill>
                  <a:schemeClr val="dk1"/>
                </a:solidFill>
              </a:rPr>
              <a:t>What does ICE </a:t>
            </a:r>
            <a:r>
              <a:rPr lang="en" sz="1300">
                <a:solidFill>
                  <a:srgbClr val="FF0000"/>
                </a:solidFill>
              </a:rPr>
              <a:t>Internal Combustion Engine</a:t>
            </a:r>
            <a:endParaRPr sz="1300">
              <a:solidFill>
                <a:srgbClr val="FF0000"/>
              </a:solidFill>
            </a:endParaRPr>
          </a:p>
          <a:p>
            <a:pPr marL="457200" lvl="0" indent="-311150" algn="l" rtl="0">
              <a:lnSpc>
                <a:spcPct val="105000"/>
              </a:lnSpc>
              <a:spcBef>
                <a:spcPts val="0"/>
              </a:spcBef>
              <a:spcAft>
                <a:spcPts val="0"/>
              </a:spcAft>
              <a:buClr>
                <a:schemeClr val="dk1"/>
              </a:buClr>
              <a:buSzPts val="1300"/>
              <a:buAutoNum type="arabicPeriod"/>
            </a:pPr>
            <a:r>
              <a:rPr lang="en" sz="1300">
                <a:solidFill>
                  <a:schemeClr val="dk1"/>
                </a:solidFill>
              </a:rPr>
              <a:t>How should all electrical parts be treated on an EV or HEV until tested with a DVOM? </a:t>
            </a:r>
            <a:r>
              <a:rPr lang="en" sz="1300">
                <a:solidFill>
                  <a:srgbClr val="FF0000"/>
                </a:solidFill>
              </a:rPr>
              <a:t>Treat all parts as high voltage until tested.</a:t>
            </a:r>
            <a:endParaRPr sz="1300">
              <a:solidFill>
                <a:srgbClr val="FF0000"/>
              </a:solidFill>
            </a:endParaRPr>
          </a:p>
          <a:p>
            <a:pPr marL="457200" lvl="0" indent="-311150" algn="l" rtl="0">
              <a:lnSpc>
                <a:spcPct val="105000"/>
              </a:lnSpc>
              <a:spcBef>
                <a:spcPts val="0"/>
              </a:spcBef>
              <a:spcAft>
                <a:spcPts val="0"/>
              </a:spcAft>
              <a:buClr>
                <a:schemeClr val="dk1"/>
              </a:buClr>
              <a:buSzPts val="1300"/>
              <a:buAutoNum type="arabicPeriod"/>
            </a:pPr>
            <a:r>
              <a:rPr lang="en" sz="1300">
                <a:solidFill>
                  <a:schemeClr val="dk1"/>
                </a:solidFill>
              </a:rPr>
              <a:t>Any non conductive gloves can be used while working on HEV and EVs.                True      </a:t>
            </a:r>
            <a:r>
              <a:rPr lang="en" sz="1300">
                <a:solidFill>
                  <a:srgbClr val="FF0000"/>
                </a:solidFill>
              </a:rPr>
              <a:t>False</a:t>
            </a:r>
            <a:endParaRPr sz="1300">
              <a:solidFill>
                <a:srgbClr val="FF0000"/>
              </a:solidFill>
            </a:endParaRPr>
          </a:p>
          <a:p>
            <a:pPr marL="457200" lvl="0" indent="-311150" algn="l" rtl="0">
              <a:lnSpc>
                <a:spcPct val="105000"/>
              </a:lnSpc>
              <a:spcBef>
                <a:spcPts val="0"/>
              </a:spcBef>
              <a:spcAft>
                <a:spcPts val="0"/>
              </a:spcAft>
              <a:buClr>
                <a:schemeClr val="dk1"/>
              </a:buClr>
              <a:buSzPts val="1300"/>
              <a:buAutoNum type="arabicPeriod"/>
            </a:pPr>
            <a:r>
              <a:rPr lang="en" sz="1300">
                <a:solidFill>
                  <a:schemeClr val="dk1"/>
                </a:solidFill>
              </a:rPr>
              <a:t>There are no special precautions when an EV or HEV is placed on a drive on lift.   True     </a:t>
            </a:r>
            <a:r>
              <a:rPr lang="en" sz="1300">
                <a:solidFill>
                  <a:srgbClr val="FF0000"/>
                </a:solidFill>
              </a:rPr>
              <a:t> False</a:t>
            </a:r>
            <a:endParaRPr sz="1300">
              <a:solidFill>
                <a:srgbClr val="FF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4"/>
        <p:cNvGrpSpPr/>
        <p:nvPr/>
      </p:nvGrpSpPr>
      <p:grpSpPr>
        <a:xfrm>
          <a:off x="0" y="0"/>
          <a:ext cx="0" cy="0"/>
          <a:chOff x="0" y="0"/>
          <a:chExt cx="0" cy="0"/>
        </a:xfrm>
      </p:grpSpPr>
      <p:sp>
        <p:nvSpPr>
          <p:cNvPr id="275" name="Google Shape;275;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Outside Resources and References</a:t>
            </a:r>
            <a:endParaRPr/>
          </a:p>
        </p:txBody>
      </p:sp>
      <p:sp>
        <p:nvSpPr>
          <p:cNvPr id="276" name="Google Shape;276;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61950" algn="l" rtl="0">
              <a:lnSpc>
                <a:spcPct val="115000"/>
              </a:lnSpc>
              <a:spcBef>
                <a:spcPts val="0"/>
              </a:spcBef>
              <a:spcAft>
                <a:spcPts val="0"/>
              </a:spcAft>
              <a:buSzPts val="2100"/>
              <a:buChar char="●"/>
            </a:pPr>
            <a:r>
              <a:rPr lang="en" sz="2100" u="sng">
                <a:solidFill>
                  <a:schemeClr val="hlink"/>
                </a:solidFill>
                <a:hlinkClick r:id="rId4"/>
              </a:rPr>
              <a:t>Tech Garage</a:t>
            </a:r>
            <a:endParaRPr sz="2100">
              <a:solidFill>
                <a:schemeClr val="dk1"/>
              </a:solidFill>
            </a:endParaRPr>
          </a:p>
          <a:p>
            <a:pPr marL="457200" lvl="0" indent="-361950" algn="l" rtl="0">
              <a:lnSpc>
                <a:spcPct val="115000"/>
              </a:lnSpc>
              <a:spcBef>
                <a:spcPts val="0"/>
              </a:spcBef>
              <a:spcAft>
                <a:spcPts val="0"/>
              </a:spcAft>
              <a:buClr>
                <a:schemeClr val="dk1"/>
              </a:buClr>
              <a:buSzPts val="2100"/>
              <a:buChar char="●"/>
            </a:pPr>
            <a:r>
              <a:rPr lang="en" sz="2100" u="sng">
                <a:solidFill>
                  <a:schemeClr val="hlink"/>
                </a:solidFill>
                <a:hlinkClick r:id="rId5"/>
              </a:rPr>
              <a:t>Garage Gurus</a:t>
            </a:r>
            <a:endParaRPr sz="2100">
              <a:solidFill>
                <a:schemeClr val="dk1"/>
              </a:solidFill>
            </a:endParaRPr>
          </a:p>
          <a:p>
            <a:pPr marL="457200" lvl="0" indent="-361950" algn="l" rtl="0">
              <a:lnSpc>
                <a:spcPct val="115000"/>
              </a:lnSpc>
              <a:spcBef>
                <a:spcPts val="0"/>
              </a:spcBef>
              <a:spcAft>
                <a:spcPts val="0"/>
              </a:spcAft>
              <a:buClr>
                <a:schemeClr val="dk1"/>
              </a:buClr>
              <a:buSzPts val="2100"/>
              <a:buChar char="●"/>
            </a:pPr>
            <a:r>
              <a:rPr lang="en" sz="2100" u="sng">
                <a:solidFill>
                  <a:schemeClr val="hlink"/>
                </a:solidFill>
                <a:hlinkClick r:id="rId6"/>
              </a:rPr>
              <a:t>OVIN</a:t>
            </a:r>
            <a:endParaRPr sz="2100">
              <a:solidFill>
                <a:schemeClr val="dk1"/>
              </a:solidFill>
            </a:endParaRPr>
          </a:p>
          <a:p>
            <a:pPr marL="457200" lvl="0" indent="-361950" algn="l" rtl="0">
              <a:lnSpc>
                <a:spcPct val="115000"/>
              </a:lnSpc>
              <a:spcBef>
                <a:spcPts val="0"/>
              </a:spcBef>
              <a:spcAft>
                <a:spcPts val="0"/>
              </a:spcAft>
              <a:buClr>
                <a:schemeClr val="dk1"/>
              </a:buClr>
              <a:buSzPts val="2100"/>
              <a:buChar char="●"/>
            </a:pPr>
            <a:r>
              <a:rPr lang="en" sz="2100" u="sng">
                <a:solidFill>
                  <a:schemeClr val="hlink"/>
                </a:solidFill>
                <a:hlinkClick r:id="rId7"/>
              </a:rPr>
              <a:t>Plug &amp; Drive</a:t>
            </a:r>
            <a:endParaRPr sz="2100">
              <a:solidFill>
                <a:schemeClr val="dk1"/>
              </a:solidFill>
            </a:endParaRPr>
          </a:p>
          <a:p>
            <a:pPr marL="457200" lvl="0" indent="-361950" algn="l" rtl="0">
              <a:lnSpc>
                <a:spcPct val="115000"/>
              </a:lnSpc>
              <a:spcBef>
                <a:spcPts val="0"/>
              </a:spcBef>
              <a:spcAft>
                <a:spcPts val="0"/>
              </a:spcAft>
              <a:buClr>
                <a:schemeClr val="dk1"/>
              </a:buClr>
              <a:buSzPts val="2100"/>
              <a:buChar char="●"/>
            </a:pPr>
            <a:r>
              <a:rPr lang="en" sz="2100" u="sng">
                <a:solidFill>
                  <a:schemeClr val="hlink"/>
                </a:solidFill>
                <a:hlinkClick r:id="rId8"/>
              </a:rPr>
              <a:t>Underhood Service/EV Lifting</a:t>
            </a:r>
            <a:endParaRPr sz="2100">
              <a:solidFill>
                <a:schemeClr val="dk1"/>
              </a:solidFill>
            </a:endParaRPr>
          </a:p>
          <a:p>
            <a:pPr marL="457200" lvl="0" indent="-361950" algn="l" rtl="0">
              <a:lnSpc>
                <a:spcPct val="115000"/>
              </a:lnSpc>
              <a:spcBef>
                <a:spcPts val="0"/>
              </a:spcBef>
              <a:spcAft>
                <a:spcPts val="0"/>
              </a:spcAft>
              <a:buClr>
                <a:schemeClr val="dk1"/>
              </a:buClr>
              <a:buSzPts val="2100"/>
              <a:buChar char="●"/>
            </a:pPr>
            <a:r>
              <a:rPr lang="en" sz="2100" u="sng">
                <a:solidFill>
                  <a:schemeClr val="hlink"/>
                </a:solidFill>
                <a:hlinkClick r:id="rId9"/>
              </a:rPr>
              <a:t>Vehicle Service Pros</a:t>
            </a:r>
            <a:endParaRPr sz="2100">
              <a:solidFill>
                <a:schemeClr val="dk1"/>
              </a:solidFill>
            </a:endParaRPr>
          </a:p>
          <a:p>
            <a:pPr marL="457200" lvl="0" indent="-361950" algn="l" rtl="0">
              <a:lnSpc>
                <a:spcPct val="115000"/>
              </a:lnSpc>
              <a:spcBef>
                <a:spcPts val="0"/>
              </a:spcBef>
              <a:spcAft>
                <a:spcPts val="0"/>
              </a:spcAft>
              <a:buClr>
                <a:schemeClr val="dk1"/>
              </a:buClr>
              <a:buSzPts val="2100"/>
              <a:buChar char="●"/>
            </a:pPr>
            <a:r>
              <a:rPr lang="en" sz="2100" u="sng">
                <a:solidFill>
                  <a:schemeClr val="hlink"/>
                </a:solidFill>
                <a:hlinkClick r:id="rId10"/>
              </a:rPr>
              <a:t>Department of Energy</a:t>
            </a:r>
            <a:endParaRPr sz="2100">
              <a:solidFill>
                <a:schemeClr val="dk1"/>
              </a:solidFill>
            </a:endParaRPr>
          </a:p>
        </p:txBody>
      </p:sp>
      <p:sp>
        <p:nvSpPr>
          <p:cNvPr id="277" name="Google Shape;277;p11"/>
          <p:cNvSpPr txBox="1"/>
          <p:nvPr/>
        </p:nvSpPr>
        <p:spPr>
          <a:xfrm>
            <a:off x="9215775" y="976725"/>
            <a:ext cx="4536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8" name="Google Shape;278;p11"/>
          <p:cNvPicPr preferRelativeResize="0"/>
          <p:nvPr/>
        </p:nvPicPr>
        <p:blipFill>
          <a:blip r:embed="rId11">
            <a:alphaModFix/>
          </a:blip>
          <a:stretch>
            <a:fillRect/>
          </a:stretch>
        </p:blipFill>
        <p:spPr>
          <a:xfrm>
            <a:off x="4679225" y="1152475"/>
            <a:ext cx="4185801" cy="2989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Prior Knowledge and Related Resources</a:t>
            </a:r>
            <a:endParaRPr/>
          </a:p>
        </p:txBody>
      </p:sp>
      <p:sp>
        <p:nvSpPr>
          <p:cNvPr id="73" name="Google Shape;73;p5"/>
          <p:cNvSpPr txBox="1">
            <a:spLocks noGrp="1"/>
          </p:cNvSpPr>
          <p:nvPr>
            <p:ph type="body" idx="1"/>
          </p:nvPr>
        </p:nvSpPr>
        <p:spPr>
          <a:xfrm>
            <a:off x="311700" y="1129525"/>
            <a:ext cx="8520600" cy="3439500"/>
          </a:xfrm>
          <a:prstGeom prst="rect">
            <a:avLst/>
          </a:prstGeom>
          <a:noFill/>
          <a:ln>
            <a:noFill/>
          </a:ln>
        </p:spPr>
        <p:txBody>
          <a:bodyPr spcFirstLastPara="1" wrap="square" lIns="91425" tIns="91425" rIns="91425" bIns="91425" anchor="t" anchorCtr="0">
            <a:normAutofit/>
          </a:bodyPr>
          <a:lstStyle/>
          <a:p>
            <a:pPr marL="457200" lvl="0" indent="-361950" algn="l" rtl="0">
              <a:lnSpc>
                <a:spcPct val="115000"/>
              </a:lnSpc>
              <a:spcBef>
                <a:spcPts val="0"/>
              </a:spcBef>
              <a:spcAft>
                <a:spcPts val="0"/>
              </a:spcAft>
              <a:buClr>
                <a:schemeClr val="dk1"/>
              </a:buClr>
              <a:buSzPts val="2100"/>
              <a:buChar char="●"/>
            </a:pPr>
            <a:r>
              <a:rPr lang="en" sz="2100">
                <a:solidFill>
                  <a:schemeClr val="dk1"/>
                </a:solidFill>
              </a:rPr>
              <a:t>Students should understand and identify the differences between electric, hybrid and internal combustion engine driven vehicles</a:t>
            </a:r>
            <a:endParaRPr sz="2100">
              <a:solidFill>
                <a:schemeClr val="dk1"/>
              </a:solidFill>
            </a:endParaRPr>
          </a:p>
          <a:p>
            <a:pPr marL="457200" lvl="0" indent="-361950" algn="l" rtl="0">
              <a:lnSpc>
                <a:spcPct val="115000"/>
              </a:lnSpc>
              <a:spcBef>
                <a:spcPts val="0"/>
              </a:spcBef>
              <a:spcAft>
                <a:spcPts val="0"/>
              </a:spcAft>
              <a:buClr>
                <a:schemeClr val="dk1"/>
              </a:buClr>
              <a:buSzPts val="2100"/>
              <a:buChar char="●"/>
            </a:pPr>
            <a:r>
              <a:rPr lang="en" sz="2100">
                <a:solidFill>
                  <a:schemeClr val="dk1"/>
                </a:solidFill>
              </a:rPr>
              <a:t> Resources in this lesson will assist in identifying vehicles and safety precautions related to different repairs</a:t>
            </a:r>
            <a:endParaRPr sz="2100">
              <a:solidFill>
                <a:schemeClr val="dk1"/>
              </a:solidFill>
            </a:endParaRPr>
          </a:p>
          <a:p>
            <a:pPr marL="457200" lvl="0" indent="-361950" algn="l" rtl="0">
              <a:lnSpc>
                <a:spcPct val="115000"/>
              </a:lnSpc>
              <a:spcBef>
                <a:spcPts val="0"/>
              </a:spcBef>
              <a:spcAft>
                <a:spcPts val="0"/>
              </a:spcAft>
              <a:buClr>
                <a:schemeClr val="dk1"/>
              </a:buClr>
              <a:buSzPts val="2100"/>
              <a:buChar char="●"/>
            </a:pPr>
            <a:r>
              <a:rPr lang="en" sz="2100">
                <a:solidFill>
                  <a:schemeClr val="dk1"/>
                </a:solidFill>
              </a:rPr>
              <a:t>The safety precautions identified are related to regular maintenance and repair</a:t>
            </a:r>
            <a:endParaRPr sz="2100">
              <a:solidFill>
                <a:schemeClr val="dk1"/>
              </a:solidFill>
            </a:endParaRPr>
          </a:p>
          <a:p>
            <a:pPr marL="457200" lvl="0" indent="-361950" algn="l" rtl="0">
              <a:lnSpc>
                <a:spcPct val="115000"/>
              </a:lnSpc>
              <a:spcBef>
                <a:spcPts val="0"/>
              </a:spcBef>
              <a:spcAft>
                <a:spcPts val="0"/>
              </a:spcAft>
              <a:buClr>
                <a:schemeClr val="dk1"/>
              </a:buClr>
              <a:buSzPts val="2100"/>
              <a:buChar char="●"/>
            </a:pPr>
            <a:r>
              <a:rPr lang="en" sz="2100">
                <a:solidFill>
                  <a:schemeClr val="dk1"/>
                </a:solidFill>
              </a:rPr>
              <a:t>In a high school classroom, the high voltage systems should never be serviced or repaired without manufacturers’ specific training.   </a:t>
            </a:r>
            <a:endParaRPr sz="21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Google Shape;78;p6"/>
          <p:cNvSpPr txBox="1"/>
          <p:nvPr/>
        </p:nvSpPr>
        <p:spPr>
          <a:xfrm>
            <a:off x="2819875" y="1371400"/>
            <a:ext cx="6220800" cy="287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t>What is the main difference between an EV and a Hybrid? </a:t>
            </a:r>
            <a:endParaRPr sz="2500" b="1"/>
          </a:p>
          <a:p>
            <a:pPr marL="0" lvl="0" indent="0" algn="l" rtl="0">
              <a:spcBef>
                <a:spcPts val="0"/>
              </a:spcBef>
              <a:spcAft>
                <a:spcPts val="0"/>
              </a:spcAft>
              <a:buNone/>
            </a:pPr>
            <a:endParaRPr sz="2500" b="1"/>
          </a:p>
          <a:p>
            <a:pPr marL="457200" lvl="0" indent="-387350" algn="l" rtl="0">
              <a:spcBef>
                <a:spcPts val="0"/>
              </a:spcBef>
              <a:spcAft>
                <a:spcPts val="0"/>
              </a:spcAft>
              <a:buSzPts val="2500"/>
              <a:buChar char="●"/>
            </a:pPr>
            <a:r>
              <a:rPr lang="en" sz="2500"/>
              <a:t>A Electric Vehicle (EV) is battery powered</a:t>
            </a:r>
            <a:endParaRPr sz="2500"/>
          </a:p>
          <a:p>
            <a:pPr marL="457200" lvl="0" indent="-387350" algn="l" rtl="0">
              <a:spcBef>
                <a:spcPts val="0"/>
              </a:spcBef>
              <a:spcAft>
                <a:spcPts val="0"/>
              </a:spcAft>
              <a:buSzPts val="2500"/>
              <a:buChar char="●"/>
            </a:pPr>
            <a:r>
              <a:rPr lang="en" sz="2500"/>
              <a:t>A Hybrid (HEV) has an internal combustion engine (ICE) and a battery.</a:t>
            </a:r>
            <a:endParaRPr sz="2600"/>
          </a:p>
        </p:txBody>
      </p:sp>
      <p:sp>
        <p:nvSpPr>
          <p:cNvPr id="79" name="Google Shape;79;p6"/>
          <p:cNvSpPr txBox="1"/>
          <p:nvPr/>
        </p:nvSpPr>
        <p:spPr>
          <a:xfrm>
            <a:off x="1054225" y="380950"/>
            <a:ext cx="7488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SzPts val="1100"/>
              <a:buFont typeface="Arial"/>
              <a:buNone/>
            </a:pPr>
            <a:r>
              <a:rPr lang="en" sz="3200"/>
              <a:t>What is an EV?</a:t>
            </a:r>
            <a:endParaRPr/>
          </a:p>
        </p:txBody>
      </p:sp>
      <p:pic>
        <p:nvPicPr>
          <p:cNvPr id="80" name="Google Shape;80;p6"/>
          <p:cNvPicPr preferRelativeResize="0"/>
          <p:nvPr/>
        </p:nvPicPr>
        <p:blipFill>
          <a:blip r:embed="rId4">
            <a:alphaModFix/>
          </a:blip>
          <a:stretch>
            <a:fillRect/>
          </a:stretch>
        </p:blipFill>
        <p:spPr>
          <a:xfrm>
            <a:off x="299675" y="1146250"/>
            <a:ext cx="2434850" cy="2074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pic>
        <p:nvPicPr>
          <p:cNvPr id="85" name="Google Shape;85;g259903e842a_0_25" descr="Electric Vehicles how they work. Hybrid drive trains / Types of hybrids.  How do electric Cars Work? It’s driven by an electric motor and powered by a lithium Ion battery.   From the AC powered induction engine to the DC charged battery, we go over How the electric cars work!  It’s Science!&#10;Here’s an in-depth look inside a car’s hybrid system and how it works!&#10;A hybrid system comprises of an internal combustion engine and electric motor fed by a battery pack to propel the transmission in a vehicle." title="Electric Vehicle   How It Works &amp; Keeping It Cool">
            <a:hlinkClick r:id="rId4"/>
          </p:cNvPr>
          <p:cNvPicPr preferRelativeResize="0"/>
          <p:nvPr/>
        </p:nvPicPr>
        <p:blipFill>
          <a:blip r:embed="rId5">
            <a:alphaModFix/>
          </a:blip>
          <a:stretch>
            <a:fillRect/>
          </a:stretch>
        </p:blipFill>
        <p:spPr>
          <a:xfrm>
            <a:off x="517238" y="0"/>
            <a:ext cx="8109531" cy="4561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pic>
        <p:nvPicPr>
          <p:cNvPr id="90" name="Google Shape;90;g259903e842a_0_5"/>
          <p:cNvPicPr preferRelativeResize="0"/>
          <p:nvPr/>
        </p:nvPicPr>
        <p:blipFill>
          <a:blip r:embed="rId4">
            <a:alphaModFix/>
          </a:blip>
          <a:stretch>
            <a:fillRect/>
          </a:stretch>
        </p:blipFill>
        <p:spPr>
          <a:xfrm>
            <a:off x="0" y="4728075"/>
            <a:ext cx="9143999" cy="415422"/>
          </a:xfrm>
          <a:prstGeom prst="rect">
            <a:avLst/>
          </a:prstGeom>
          <a:noFill/>
          <a:ln>
            <a:noFill/>
          </a:ln>
        </p:spPr>
      </p:pic>
      <p:sp>
        <p:nvSpPr>
          <p:cNvPr id="91" name="Google Shape;91;g259903e842a_0_5"/>
          <p:cNvSpPr txBox="1"/>
          <p:nvPr/>
        </p:nvSpPr>
        <p:spPr>
          <a:xfrm>
            <a:off x="190525" y="1179325"/>
            <a:ext cx="5325600" cy="28938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Char char="●"/>
            </a:pPr>
            <a:r>
              <a:rPr lang="en" sz="2200"/>
              <a:t>The easiest way is by the model name or badging on the exterior of the vehicle (E or H suffix following standard model designation) and the presence of an exterior vehicle charging port</a:t>
            </a:r>
            <a:endParaRPr sz="2200"/>
          </a:p>
          <a:p>
            <a:pPr marL="457200" lvl="0" indent="-368300" algn="l" rtl="0">
              <a:spcBef>
                <a:spcPts val="0"/>
              </a:spcBef>
              <a:spcAft>
                <a:spcPts val="0"/>
              </a:spcAft>
              <a:buSzPts val="2200"/>
              <a:buChar char="●"/>
            </a:pPr>
            <a:r>
              <a:rPr lang="en" sz="2200"/>
              <a:t>Not all EVs and HEVs have </a:t>
            </a:r>
            <a:r>
              <a:rPr lang="en" sz="2200">
                <a:solidFill>
                  <a:schemeClr val="dk1"/>
                </a:solidFill>
              </a:rPr>
              <a:t>identifying </a:t>
            </a:r>
            <a:r>
              <a:rPr lang="en" sz="2200"/>
              <a:t>badging</a:t>
            </a:r>
            <a:endParaRPr sz="2200"/>
          </a:p>
        </p:txBody>
      </p:sp>
      <p:sp>
        <p:nvSpPr>
          <p:cNvPr id="92" name="Google Shape;92;g259903e842a_0_5"/>
          <p:cNvSpPr txBox="1"/>
          <p:nvPr/>
        </p:nvSpPr>
        <p:spPr>
          <a:xfrm>
            <a:off x="253525" y="264725"/>
            <a:ext cx="81816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SzPts val="1100"/>
              <a:buFont typeface="Arial"/>
              <a:buNone/>
            </a:pPr>
            <a:r>
              <a:rPr lang="en" sz="3200"/>
              <a:t>How to tell if a vehicle is an EV or HEV</a:t>
            </a:r>
            <a:endParaRPr/>
          </a:p>
        </p:txBody>
      </p:sp>
      <p:pic>
        <p:nvPicPr>
          <p:cNvPr id="93" name="Google Shape;93;g259903e842a_0_5"/>
          <p:cNvPicPr preferRelativeResize="0"/>
          <p:nvPr/>
        </p:nvPicPr>
        <p:blipFill>
          <a:blip r:embed="rId5">
            <a:alphaModFix/>
          </a:blip>
          <a:stretch>
            <a:fillRect/>
          </a:stretch>
        </p:blipFill>
        <p:spPr>
          <a:xfrm>
            <a:off x="5610325" y="941825"/>
            <a:ext cx="3230675" cy="2691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
        <p:cNvGrpSpPr/>
        <p:nvPr/>
      </p:nvGrpSpPr>
      <p:grpSpPr>
        <a:xfrm>
          <a:off x="0" y="0"/>
          <a:ext cx="0" cy="0"/>
          <a:chOff x="0" y="0"/>
          <a:chExt cx="0" cy="0"/>
        </a:xfrm>
      </p:grpSpPr>
      <p:sp>
        <p:nvSpPr>
          <p:cNvPr id="98" name="Google Shape;98;g259903e842a_0_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111"/>
              <a:buNone/>
            </a:pPr>
            <a:r>
              <a:rPr lang="en" sz="3200"/>
              <a:t>What is High Voltage?</a:t>
            </a:r>
            <a:endParaRPr sz="3200"/>
          </a:p>
        </p:txBody>
      </p:sp>
      <p:sp>
        <p:nvSpPr>
          <p:cNvPr id="99" name="Google Shape;99;g259903e842a_0_45"/>
          <p:cNvSpPr txBox="1"/>
          <p:nvPr/>
        </p:nvSpPr>
        <p:spPr>
          <a:xfrm>
            <a:off x="650825" y="1202175"/>
            <a:ext cx="7964100" cy="3223200"/>
          </a:xfrm>
          <a:prstGeom prst="rect">
            <a:avLst/>
          </a:prstGeom>
          <a:noFill/>
          <a:ln>
            <a:noFill/>
          </a:ln>
        </p:spPr>
        <p:txBody>
          <a:bodyPr spcFirstLastPara="1" wrap="square" lIns="91425" tIns="91425" rIns="91425" bIns="91425" anchor="t" anchorCtr="0">
            <a:spAutoFit/>
          </a:bodyPr>
          <a:lstStyle/>
          <a:p>
            <a:pPr marL="457200" lvl="0" indent="-361950" algn="l" rtl="0">
              <a:lnSpc>
                <a:spcPct val="115000"/>
              </a:lnSpc>
              <a:spcBef>
                <a:spcPts val="0"/>
              </a:spcBef>
              <a:spcAft>
                <a:spcPts val="0"/>
              </a:spcAft>
              <a:buSzPts val="2100"/>
              <a:buChar char="●"/>
            </a:pPr>
            <a:r>
              <a:rPr lang="en" sz="2100"/>
              <a:t>High voltage is any part of the vehicle system that is greater than 60 Volts</a:t>
            </a:r>
            <a:endParaRPr sz="2100"/>
          </a:p>
          <a:p>
            <a:pPr marL="457200" lvl="0" indent="0" algn="l" rtl="0">
              <a:lnSpc>
                <a:spcPct val="150000"/>
              </a:lnSpc>
              <a:spcBef>
                <a:spcPts val="0"/>
              </a:spcBef>
              <a:spcAft>
                <a:spcPts val="0"/>
              </a:spcAft>
              <a:buNone/>
            </a:pPr>
            <a:endParaRPr sz="2100"/>
          </a:p>
          <a:p>
            <a:pPr marL="457200" lvl="0" indent="-361950" algn="l" rtl="0">
              <a:lnSpc>
                <a:spcPct val="115000"/>
              </a:lnSpc>
              <a:spcBef>
                <a:spcPts val="0"/>
              </a:spcBef>
              <a:spcAft>
                <a:spcPts val="0"/>
              </a:spcAft>
              <a:buSzPts val="2100"/>
              <a:buChar char="●"/>
            </a:pPr>
            <a:r>
              <a:rPr lang="en" sz="2100"/>
              <a:t>Low voltage is any part of the vehicle system lower than 60 volts</a:t>
            </a:r>
            <a:endParaRPr sz="2100"/>
          </a:p>
          <a:p>
            <a:pPr marL="457200" lvl="0" indent="0" algn="l" rtl="0">
              <a:lnSpc>
                <a:spcPct val="115000"/>
              </a:lnSpc>
              <a:spcBef>
                <a:spcPts val="0"/>
              </a:spcBef>
              <a:spcAft>
                <a:spcPts val="0"/>
              </a:spcAft>
              <a:buNone/>
            </a:pPr>
            <a:endParaRPr sz="2100"/>
          </a:p>
          <a:p>
            <a:pPr marL="457200" lvl="0" indent="-361950" algn="l" rtl="0">
              <a:lnSpc>
                <a:spcPct val="115000"/>
              </a:lnSpc>
              <a:spcBef>
                <a:spcPts val="0"/>
              </a:spcBef>
              <a:spcAft>
                <a:spcPts val="0"/>
              </a:spcAft>
              <a:buSzPts val="2100"/>
              <a:buChar char="●"/>
            </a:pPr>
            <a:r>
              <a:rPr lang="en" sz="2100"/>
              <a:t>Most components of a vehicle are 12.6 Volts to 14.9 Volts and safe to repair</a:t>
            </a:r>
            <a:endParaRPr sz="2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g259903e842a_0_49"/>
          <p:cNvSpPr txBox="1"/>
          <p:nvPr/>
        </p:nvSpPr>
        <p:spPr>
          <a:xfrm>
            <a:off x="52000" y="1328700"/>
            <a:ext cx="4218900" cy="366330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SzPts val="2000"/>
              <a:buChar char="●"/>
            </a:pPr>
            <a:r>
              <a:rPr lang="en" sz="2000"/>
              <a:t>Orange colored cables and wires identify the high voltage system (HV)</a:t>
            </a:r>
            <a:endParaRPr sz="2000"/>
          </a:p>
          <a:p>
            <a:pPr marL="457200" lvl="0" indent="-355600" algn="l" rtl="0">
              <a:lnSpc>
                <a:spcPct val="115000"/>
              </a:lnSpc>
              <a:spcBef>
                <a:spcPts val="0"/>
              </a:spcBef>
              <a:spcAft>
                <a:spcPts val="0"/>
              </a:spcAft>
              <a:buSzPts val="2000"/>
              <a:buChar char="●"/>
            </a:pPr>
            <a:r>
              <a:rPr lang="en" sz="2000"/>
              <a:t>Never perform any tasks where orange wires are indicated.</a:t>
            </a:r>
            <a:endParaRPr sz="2000"/>
          </a:p>
          <a:p>
            <a:pPr marL="457200" lvl="0" indent="-355600" algn="l" rtl="0">
              <a:lnSpc>
                <a:spcPct val="115000"/>
              </a:lnSpc>
              <a:spcBef>
                <a:spcPts val="0"/>
              </a:spcBef>
              <a:spcAft>
                <a:spcPts val="0"/>
              </a:spcAft>
              <a:buClr>
                <a:schemeClr val="dk1"/>
              </a:buClr>
              <a:buSzPts val="2000"/>
              <a:buChar char="●"/>
            </a:pPr>
            <a:r>
              <a:rPr lang="en" sz="2000">
                <a:solidFill>
                  <a:schemeClr val="dk1"/>
                </a:solidFill>
              </a:rPr>
              <a:t>Treat all parts as if they are HV parts until they are confirmed to be low voltage</a:t>
            </a:r>
            <a:endParaRPr sz="2000"/>
          </a:p>
          <a:p>
            <a:pPr marL="457200" lvl="0" indent="0" algn="l" rtl="0">
              <a:lnSpc>
                <a:spcPct val="115000"/>
              </a:lnSpc>
              <a:spcBef>
                <a:spcPts val="0"/>
              </a:spcBef>
              <a:spcAft>
                <a:spcPts val="0"/>
              </a:spcAft>
              <a:buNone/>
            </a:pPr>
            <a:endParaRPr sz="2000">
              <a:latin typeface="Century Gothic"/>
              <a:ea typeface="Century Gothic"/>
              <a:cs typeface="Century Gothic"/>
              <a:sym typeface="Century Gothic"/>
            </a:endParaRPr>
          </a:p>
          <a:p>
            <a:pPr marL="457200" lvl="0" indent="0" algn="l" rtl="0">
              <a:spcBef>
                <a:spcPts val="0"/>
              </a:spcBef>
              <a:spcAft>
                <a:spcPts val="0"/>
              </a:spcAft>
              <a:buNone/>
            </a:pPr>
            <a:endParaRPr sz="1900">
              <a:latin typeface="Century Gothic"/>
              <a:ea typeface="Century Gothic"/>
              <a:cs typeface="Century Gothic"/>
              <a:sym typeface="Century Gothic"/>
            </a:endParaRPr>
          </a:p>
        </p:txBody>
      </p:sp>
      <p:sp>
        <p:nvSpPr>
          <p:cNvPr id="105" name="Google Shape;105;g259903e842a_0_49"/>
          <p:cNvSpPr txBox="1"/>
          <p:nvPr/>
        </p:nvSpPr>
        <p:spPr>
          <a:xfrm>
            <a:off x="906550" y="449975"/>
            <a:ext cx="73191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SzPts val="1100"/>
              <a:buFont typeface="Arial"/>
              <a:buNone/>
            </a:pPr>
            <a:r>
              <a:rPr lang="en" sz="3200"/>
              <a:t>Hazards while working on an EV</a:t>
            </a:r>
            <a:endParaRPr/>
          </a:p>
        </p:txBody>
      </p:sp>
      <p:pic>
        <p:nvPicPr>
          <p:cNvPr id="106" name="Google Shape;106;g259903e842a_0_49"/>
          <p:cNvPicPr preferRelativeResize="0"/>
          <p:nvPr/>
        </p:nvPicPr>
        <p:blipFill>
          <a:blip r:embed="rId4">
            <a:alphaModFix/>
          </a:blip>
          <a:stretch>
            <a:fillRect/>
          </a:stretch>
        </p:blipFill>
        <p:spPr>
          <a:xfrm>
            <a:off x="4383025" y="1240000"/>
            <a:ext cx="4552950" cy="30352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2570</Words>
  <Application>Microsoft Office PowerPoint</Application>
  <PresentationFormat>On-screen Show (16:9)</PresentationFormat>
  <Paragraphs>159</Paragraphs>
  <Slides>35</Slides>
  <Notes>35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Century Gothic</vt:lpstr>
      <vt:lpstr>Simple Light</vt:lpstr>
      <vt:lpstr>EV Safety</vt:lpstr>
      <vt:lpstr>Project Outline</vt:lpstr>
      <vt:lpstr>Related OVIN Sectors (remove those that don’t apply)</vt:lpstr>
      <vt:lpstr>Prior Knowledge and Related Resources</vt:lpstr>
      <vt:lpstr>PowerPoint Presentation</vt:lpstr>
      <vt:lpstr>PowerPoint Presentation</vt:lpstr>
      <vt:lpstr>PowerPoint Presentation</vt:lpstr>
      <vt:lpstr>What is High Voltage?</vt:lpstr>
      <vt:lpstr>PowerPoint Presentation</vt:lpstr>
      <vt:lpstr>PowerPoint Presentation</vt:lpstr>
      <vt:lpstr>PowerPoint Presentation</vt:lpstr>
      <vt:lpstr>PowerPoint Presentation</vt:lpstr>
      <vt:lpstr>PowerPoint Presentation</vt:lpstr>
      <vt:lpstr>    General Safety Rules</vt:lpstr>
      <vt:lpstr> Battery Disconnect Procedures  </vt:lpstr>
      <vt:lpstr>PowerPoint Presentation</vt:lpstr>
      <vt:lpstr>General - Lifting an EV-HEV</vt:lpstr>
      <vt:lpstr>Lifting using a 2 post hoist</vt:lpstr>
      <vt:lpstr>Lifting with a 2 post hoist - Center of Gravity</vt:lpstr>
      <vt:lpstr>Lifting with a 2 Post Hoist - Considerations</vt:lpstr>
      <vt:lpstr>Lifting with a 2 Post Hoist - Considerations</vt:lpstr>
      <vt:lpstr>Lifting using a floor jack</vt:lpstr>
      <vt:lpstr>Drive on Automotive Lift</vt:lpstr>
      <vt:lpstr>Drive on Automotive Lift</vt:lpstr>
      <vt:lpstr>Engine Service</vt:lpstr>
      <vt:lpstr>Engine Service</vt:lpstr>
      <vt:lpstr>Body Panel Repair Precautions</vt:lpstr>
      <vt:lpstr>Body Panel Repair, Welding Precautions</vt:lpstr>
      <vt:lpstr>Required Tools and Materials</vt:lpstr>
      <vt:lpstr>Required Tools and Materials</vt:lpstr>
      <vt:lpstr>Required Tools and Materials</vt:lpstr>
      <vt:lpstr>Safety Concerns (including PPE if required)</vt:lpstr>
      <vt:lpstr>Safety Quiz</vt:lpstr>
      <vt:lpstr>Safety Quiz Answers</vt:lpstr>
      <vt:lpstr>Outside Resources and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 Safety</dc:title>
  <dc:creator>socialmedia</dc:creator>
  <cp:lastModifiedBy>socialmedia</cp:lastModifiedBy>
  <cp:revision>1</cp:revision>
  <dcterms:modified xsi:type="dcterms:W3CDTF">2023-09-12T18:54:29Z</dcterms:modified>
</cp:coreProperties>
</file>