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6" r:id="rId5"/>
    <p:sldId id="257" r:id="rId6"/>
    <p:sldId id="275" r:id="rId7"/>
    <p:sldId id="266" r:id="rId8"/>
    <p:sldId id="276" r:id="rId9"/>
    <p:sldId id="277" r:id="rId10"/>
    <p:sldId id="278" r:id="rId11"/>
    <p:sldId id="279" r:id="rId12"/>
    <p:sldId id="280" r:id="rId13"/>
    <p:sldId id="281" r:id="rId14"/>
    <p:sldId id="282"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712" autoAdjust="0"/>
  </p:normalViewPr>
  <p:slideViewPr>
    <p:cSldViewPr snapToGrid="0">
      <p:cViewPr varScale="1">
        <p:scale>
          <a:sx n="82" d="100"/>
          <a:sy n="82" d="100"/>
        </p:scale>
        <p:origin x="629" y="58"/>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a:solidFill>
                <a:schemeClr val="bg1"/>
              </a:solidFill>
            </a:rPr>
            <a:t>Activity 1 – Explore the role of a Graphic Designer</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a:solidFill>
                <a:schemeClr val="bg1"/>
              </a:solidFill>
            </a:rPr>
            <a:t>Activity 2 – Elements of Graphic Design</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a:solidFill>
                <a:schemeClr val="bg1"/>
              </a:solidFill>
            </a:rPr>
            <a:t>Activity 3 – Exploring Colour</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a:solidFill>
                <a:schemeClr val="bg1"/>
              </a:solidFill>
            </a:rPr>
            <a:t>Activity 4 – Create a simple vector image</a:t>
          </a: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a:solidFill>
                <a:schemeClr val="bg1"/>
              </a:solidFill>
            </a:rPr>
            <a:t>Assignment – Create a sticker</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tyle>
          <a:lnRef idx="0">
            <a:scrgbClr r="0" g="0" b="0"/>
          </a:lnRef>
          <a:fillRef idx="0">
            <a:scrgbClr r="0" g="0" b="0"/>
          </a:fillRef>
          <a:effectRef idx="0">
            <a:scrgbClr r="0" g="0" b="0"/>
          </a:effectRef>
          <a:fontRef idx="minor">
            <a:schemeClr val="lt1"/>
          </a:fontRef>
        </dgm:style>
      </dgm:prSet>
      <dgm:spPr>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tyle>
          <a:lnRef idx="0">
            <a:scrgbClr r="0" g="0" b="0"/>
          </a:lnRef>
          <a:fillRef idx="0">
            <a:scrgbClr r="0" g="0" b="0"/>
          </a:fillRef>
          <a:effectRef idx="0">
            <a:scrgbClr r="0" g="0" b="0"/>
          </a:effectRef>
          <a:fontRef idx="minor">
            <a:schemeClr val="lt1"/>
          </a:fontRef>
        </dgm:style>
      </dgm:prSet>
      <dgm: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FADE9C4E-BFE3-4374-BE2C-676ED238ACF2}" type="pres">
      <dgm:prSet presAssocID="{2B87ECDB-C552-42F6-9B52-6548A18B206B}" presName="iconRect" presStyleLbl="node1" presStyleIdx="1"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tyle>
          <a:lnRef idx="2">
            <a:schemeClr val="accent2">
              <a:shade val="50000"/>
            </a:schemeClr>
          </a:lnRef>
          <a:fillRef idx="1">
            <a:schemeClr val="accent2"/>
          </a:fillRef>
          <a:effectRef idx="0">
            <a:schemeClr val="accent2"/>
          </a:effectRef>
          <a:fontRef idx="minor">
            <a:schemeClr val="lt1"/>
          </a:fontRef>
        </dgm:style>
      </dgm:prSet>
      <dgm:spPr>
        <a:xfrm>
          <a:off x="0" y="2494477"/>
          <a:ext cx="6791323" cy="995920"/>
        </a:xfrm>
        <a:prstGeom prst="rect">
          <a:avLst/>
        </a:prstGeom>
        <a:ln/>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1 – Explore the role of a Graphic Designer</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FADE9C4E-BFE3-4374-BE2C-676ED238ACF2}">
      <dsp:nvSpPr>
        <dsp:cNvPr id="0" name=""/>
        <dsp:cNvSpPr/>
      </dsp:nvSpPr>
      <dsp:spPr>
        <a:xfrm>
          <a:off x="301265" y="1473658"/>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2 – Elements of Graphic Design</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3 – Exploring Colour</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4 – Create a simple vector image</a:t>
          </a: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Assignment – Create a sticker</a:t>
          </a: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4/24/2023</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4/24/2023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03539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12788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226594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err="1"/>
              <a:t>Unsplash</a:t>
            </a:r>
            <a:r>
              <a:rPr lang="en-CA"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87468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43944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192738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275671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223825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190618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354487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150094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3.jp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oberlo.com/blog/color-psychology-color-meanings"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edu.gcfglobal.org/en/beginning-graphic-design/color/1/" TargetMode="External"/><Relationship Id="rId5" Type="http://schemas.openxmlformats.org/officeDocument/2006/relationships/hyperlink" Target="https://www.youtube.com/watch?v=QkCVrNoqcBU" TargetMode="External"/><Relationship Id="rId10" Type="http://schemas.openxmlformats.org/officeDocument/2006/relationships/image" Target="../media/image14.svg"/><Relationship Id="rId4" Type="http://schemas.openxmlformats.org/officeDocument/2006/relationships/hyperlink" Target="https://www.youtube.com/watch?v=_2LLXnUdUIc&amp;list=PLpQQipWcxwt9U7qgyYkvNH3Mp8XHXCMmQ&amp;index=6" TargetMode="Externa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aW9jj0gs0w"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youtube.com/watch?v=nkYqX1diJl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0smq5ljlf4" TargetMode="External"/><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hyperlink" Target="https://www.youtube.com/watch?v=AvgCkHrcj9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dirty="0"/>
              <a:t>Graphic Design</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lstStyle/>
          <a:p>
            <a:r>
              <a:rPr lang="en-US" dirty="0"/>
              <a:t>Lesson and Activity 3</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7" name="Picture Placeholder 6" descr="A large brick building&#10;&#10;Description automatically generated">
            <a:extLst>
              <a:ext uri="{FF2B5EF4-FFF2-40B4-BE49-F238E27FC236}">
                <a16:creationId xmlns:a16="http://schemas.microsoft.com/office/drawing/2014/main" id="{E2B43DF0-1743-487E-B19B-A4DEC22887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790" r="12790"/>
          <a:stretch>
            <a:fillRect/>
          </a:stretch>
        </p:blipFill>
        <p:spPr/>
      </p:pic>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water, dark, sun, large&#10;&#10;Description automatically generated">
            <a:extLst>
              <a:ext uri="{FF2B5EF4-FFF2-40B4-BE49-F238E27FC236}">
                <a16:creationId xmlns:a16="http://schemas.microsoft.com/office/drawing/2014/main" id="{1C08A8E7-01E5-4C9E-B2D5-C1B086A825DC}"/>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8884" r="8884"/>
          <a:stretch>
            <a:fillRect/>
          </a:stretch>
        </p:blipFill>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Orange</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Courage</a:t>
            </a:r>
          </a:p>
          <a:p>
            <a:pPr marL="457200" lvl="1" indent="0">
              <a:buNone/>
            </a:pPr>
            <a:r>
              <a:rPr lang="en-US" sz="1300" noProof="1">
                <a:solidFill>
                  <a:schemeClr val="accent2">
                    <a:lumMod val="40000"/>
                    <a:lumOff val="60000"/>
                  </a:schemeClr>
                </a:solidFill>
              </a:rPr>
              <a:t>Confidence</a:t>
            </a:r>
          </a:p>
          <a:p>
            <a:pPr marL="457200" lvl="1" indent="0">
              <a:buNone/>
            </a:pPr>
            <a:r>
              <a:rPr lang="en-US" sz="1300" noProof="1">
                <a:solidFill>
                  <a:schemeClr val="accent2">
                    <a:lumMod val="40000"/>
                    <a:lumOff val="60000"/>
                  </a:schemeClr>
                </a:solidFill>
              </a:rPr>
              <a:t>Warmth</a:t>
            </a:r>
          </a:p>
          <a:p>
            <a:pPr marL="457200" lvl="1" indent="0">
              <a:buNone/>
            </a:pPr>
            <a:r>
              <a:rPr lang="en-US" sz="1300" noProof="1">
                <a:solidFill>
                  <a:schemeClr val="accent2">
                    <a:lumMod val="40000"/>
                    <a:lumOff val="60000"/>
                  </a:schemeClr>
                </a:solidFill>
              </a:rPr>
              <a:t>Innovation</a:t>
            </a:r>
          </a:p>
          <a:p>
            <a:pPr marL="457200" lvl="1" indent="0">
              <a:buNone/>
            </a:pPr>
            <a:r>
              <a:rPr lang="en-US" sz="1300" noProof="1">
                <a:solidFill>
                  <a:schemeClr val="accent2">
                    <a:lumMod val="40000"/>
                    <a:lumOff val="60000"/>
                  </a:schemeClr>
                </a:solidFill>
              </a:rPr>
              <a:t>Friendliness</a:t>
            </a:r>
          </a:p>
          <a:p>
            <a:pPr marL="457200" lvl="1" indent="0">
              <a:buNone/>
            </a:pPr>
            <a:r>
              <a:rPr lang="en-US" sz="1300" noProof="1">
                <a:solidFill>
                  <a:schemeClr val="accent2">
                    <a:lumMod val="40000"/>
                    <a:lumOff val="60000"/>
                  </a:schemeClr>
                </a:solidFill>
              </a:rPr>
              <a:t>Energy</a:t>
            </a:r>
            <a:endParaRPr lang="en-US" sz="1300" b="1" noProof="1">
              <a:solidFill>
                <a:schemeClr val="accent2">
                  <a:lumMod val="40000"/>
                  <a:lumOff val="60000"/>
                </a:schemeClr>
              </a:solidFill>
            </a:endParaRPr>
          </a:p>
          <a:p>
            <a:pPr marL="0" indent="0">
              <a:buNone/>
            </a:pPr>
            <a:r>
              <a:rPr lang="en-US" sz="1700" b="1" noProof="1">
                <a:solidFill>
                  <a:schemeClr val="accent2">
                    <a:lumMod val="40000"/>
                    <a:lumOff val="60000"/>
                  </a:schemeClr>
                </a:solidFill>
              </a:rPr>
              <a:t>Negative Colour Association</a:t>
            </a:r>
          </a:p>
          <a:p>
            <a:pPr marL="457200" lvl="1" indent="0">
              <a:buNone/>
            </a:pPr>
            <a:r>
              <a:rPr lang="en-US" sz="1300" noProof="1">
                <a:solidFill>
                  <a:schemeClr val="accent2">
                    <a:lumMod val="40000"/>
                    <a:lumOff val="60000"/>
                  </a:schemeClr>
                </a:solidFill>
              </a:rPr>
              <a:t>Deprivation</a:t>
            </a:r>
          </a:p>
          <a:p>
            <a:pPr marL="457200" lvl="1" indent="0">
              <a:buNone/>
            </a:pPr>
            <a:r>
              <a:rPr lang="en-US" sz="1300" noProof="1">
                <a:solidFill>
                  <a:schemeClr val="accent2">
                    <a:lumMod val="40000"/>
                    <a:lumOff val="60000"/>
                  </a:schemeClr>
                </a:solidFill>
              </a:rPr>
              <a:t>Frustration</a:t>
            </a:r>
          </a:p>
          <a:p>
            <a:pPr marL="457200" lvl="1" indent="0">
              <a:buNone/>
            </a:pPr>
            <a:r>
              <a:rPr lang="en-US" sz="1300" noProof="1">
                <a:solidFill>
                  <a:schemeClr val="accent2">
                    <a:lumMod val="40000"/>
                    <a:lumOff val="60000"/>
                  </a:schemeClr>
                </a:solidFill>
              </a:rPr>
              <a:t>Frivolity</a:t>
            </a:r>
          </a:p>
          <a:p>
            <a:pPr marL="457200" lvl="1" indent="0">
              <a:buNone/>
            </a:pPr>
            <a:r>
              <a:rPr lang="en-US" sz="1300" noProof="1">
                <a:solidFill>
                  <a:schemeClr val="accent2">
                    <a:lumMod val="40000"/>
                    <a:lumOff val="60000"/>
                  </a:schemeClr>
                </a:solidFill>
              </a:rPr>
              <a:t>Immaturity</a:t>
            </a:r>
          </a:p>
          <a:p>
            <a:pPr marL="457200" lvl="1" indent="0">
              <a:buNone/>
            </a:pPr>
            <a:r>
              <a:rPr lang="en-US" sz="1300" noProof="1">
                <a:solidFill>
                  <a:schemeClr val="accent2">
                    <a:lumMod val="40000"/>
                    <a:lumOff val="60000"/>
                  </a:schemeClr>
                </a:solidFill>
              </a:rPr>
              <a:t>Ignorance</a:t>
            </a:r>
          </a:p>
          <a:p>
            <a:pPr marL="457200" lvl="1" indent="0">
              <a:buNone/>
            </a:pPr>
            <a:r>
              <a:rPr lang="en-US" sz="1300" noProof="1">
                <a:solidFill>
                  <a:schemeClr val="accent2">
                    <a:lumMod val="40000"/>
                    <a:lumOff val="60000"/>
                  </a:schemeClr>
                </a:solidFill>
              </a:rPr>
              <a:t>Sluggishness</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10</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598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tree&#10;&#10;Description automatically generated">
            <a:extLst>
              <a:ext uri="{FF2B5EF4-FFF2-40B4-BE49-F238E27FC236}">
                <a16:creationId xmlns:a16="http://schemas.microsoft.com/office/drawing/2014/main" id="{C7626622-18EA-48CE-94A6-0173D74C591B}"/>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37531" r="-47"/>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Green</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Health</a:t>
            </a:r>
          </a:p>
          <a:p>
            <a:pPr marL="457200" lvl="1" indent="0">
              <a:buNone/>
            </a:pPr>
            <a:r>
              <a:rPr lang="en-US" sz="1300" noProof="1">
                <a:solidFill>
                  <a:schemeClr val="accent2">
                    <a:lumMod val="40000"/>
                    <a:lumOff val="60000"/>
                  </a:schemeClr>
                </a:solidFill>
              </a:rPr>
              <a:t>Hope</a:t>
            </a:r>
          </a:p>
          <a:p>
            <a:pPr marL="457200" lvl="1" indent="0">
              <a:buNone/>
            </a:pPr>
            <a:r>
              <a:rPr lang="en-US" sz="1300" noProof="1">
                <a:solidFill>
                  <a:schemeClr val="accent2">
                    <a:lumMod val="40000"/>
                    <a:lumOff val="60000"/>
                  </a:schemeClr>
                </a:solidFill>
              </a:rPr>
              <a:t>Freshness</a:t>
            </a:r>
          </a:p>
          <a:p>
            <a:pPr marL="457200" lvl="1" indent="0">
              <a:buNone/>
            </a:pPr>
            <a:r>
              <a:rPr lang="en-US" sz="1300" noProof="1">
                <a:solidFill>
                  <a:schemeClr val="accent2">
                    <a:lumMod val="40000"/>
                    <a:lumOff val="60000"/>
                  </a:schemeClr>
                </a:solidFill>
              </a:rPr>
              <a:t>Nature</a:t>
            </a:r>
          </a:p>
          <a:p>
            <a:pPr marL="457200" lvl="1" indent="0">
              <a:buNone/>
            </a:pPr>
            <a:r>
              <a:rPr lang="en-US" sz="1300" noProof="1">
                <a:solidFill>
                  <a:schemeClr val="accent2">
                    <a:lumMod val="40000"/>
                    <a:lumOff val="60000"/>
                  </a:schemeClr>
                </a:solidFill>
              </a:rPr>
              <a:t>Growth</a:t>
            </a:r>
          </a:p>
          <a:p>
            <a:pPr marL="457200" lvl="1" indent="0">
              <a:buNone/>
            </a:pPr>
            <a:r>
              <a:rPr lang="en-US" sz="1300" noProof="1">
                <a:solidFill>
                  <a:schemeClr val="accent2">
                    <a:lumMod val="40000"/>
                    <a:lumOff val="60000"/>
                  </a:schemeClr>
                </a:solidFill>
              </a:rPr>
              <a:t>Prosperity</a:t>
            </a:r>
            <a:endParaRPr lang="en-US" sz="1700" b="1" noProof="1">
              <a:solidFill>
                <a:schemeClr val="accent2">
                  <a:lumMod val="40000"/>
                  <a:lumOff val="60000"/>
                </a:schemeClr>
              </a:solidFill>
            </a:endParaRPr>
          </a:p>
          <a:p>
            <a:pPr marL="0" indent="0">
              <a:buNone/>
            </a:pPr>
            <a:r>
              <a:rPr lang="en-US" sz="1500" b="1" noProof="1">
                <a:solidFill>
                  <a:schemeClr val="accent2">
                    <a:lumMod val="40000"/>
                    <a:lumOff val="60000"/>
                  </a:schemeClr>
                </a:solidFill>
              </a:rPr>
              <a:t>Negative</a:t>
            </a:r>
            <a:r>
              <a:rPr lang="en-US" sz="1700" b="1" noProof="1">
                <a:solidFill>
                  <a:schemeClr val="accent2">
                    <a:lumMod val="40000"/>
                    <a:lumOff val="60000"/>
                  </a:schemeClr>
                </a:solidFill>
              </a:rPr>
              <a:t> Colour Association</a:t>
            </a:r>
          </a:p>
          <a:p>
            <a:pPr marL="457200" lvl="1" indent="0">
              <a:buNone/>
            </a:pPr>
            <a:r>
              <a:rPr lang="en-US" sz="1300" noProof="1">
                <a:solidFill>
                  <a:schemeClr val="accent2">
                    <a:lumMod val="40000"/>
                    <a:lumOff val="60000"/>
                  </a:schemeClr>
                </a:solidFill>
              </a:rPr>
              <a:t>Boredom</a:t>
            </a:r>
          </a:p>
          <a:p>
            <a:pPr marL="457200" lvl="1" indent="0">
              <a:buNone/>
            </a:pPr>
            <a:r>
              <a:rPr lang="en-US" sz="1300" noProof="1">
                <a:solidFill>
                  <a:schemeClr val="accent2">
                    <a:lumMod val="40000"/>
                    <a:lumOff val="60000"/>
                  </a:schemeClr>
                </a:solidFill>
              </a:rPr>
              <a:t>Stagnation</a:t>
            </a:r>
          </a:p>
          <a:p>
            <a:pPr marL="457200" lvl="1" indent="0">
              <a:buNone/>
            </a:pPr>
            <a:r>
              <a:rPr lang="en-US" sz="1300" noProof="1">
                <a:solidFill>
                  <a:schemeClr val="accent2">
                    <a:lumMod val="40000"/>
                    <a:lumOff val="60000"/>
                  </a:schemeClr>
                </a:solidFill>
              </a:rPr>
              <a:t>Envy</a:t>
            </a:r>
          </a:p>
          <a:p>
            <a:pPr marL="457200" lvl="1" indent="0">
              <a:buNone/>
            </a:pPr>
            <a:r>
              <a:rPr lang="en-US" sz="1300" noProof="1">
                <a:solidFill>
                  <a:schemeClr val="accent2">
                    <a:lumMod val="40000"/>
                    <a:lumOff val="60000"/>
                  </a:schemeClr>
                </a:solidFill>
              </a:rPr>
              <a:t>Blandness</a:t>
            </a:r>
          </a:p>
          <a:p>
            <a:pPr marL="457200" lvl="1" indent="0">
              <a:buNone/>
            </a:pPr>
            <a:r>
              <a:rPr lang="en-US" sz="1300" noProof="1">
                <a:solidFill>
                  <a:schemeClr val="accent2">
                    <a:lumMod val="40000"/>
                    <a:lumOff val="60000"/>
                  </a:schemeClr>
                </a:solidFill>
              </a:rPr>
              <a:t>Enervation</a:t>
            </a:r>
          </a:p>
          <a:p>
            <a:pPr marL="457200" lvl="1" indent="0">
              <a:buNone/>
            </a:pPr>
            <a:r>
              <a:rPr lang="en-US" sz="1300" noProof="1">
                <a:solidFill>
                  <a:schemeClr val="accent2">
                    <a:lumMod val="40000"/>
                    <a:lumOff val="60000"/>
                  </a:schemeClr>
                </a:solidFill>
              </a:rPr>
              <a:t>Sickness</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11</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413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indoor, bed, coffee, cup&#10;&#10;Description automatically generated">
            <a:extLst>
              <a:ext uri="{FF2B5EF4-FFF2-40B4-BE49-F238E27FC236}">
                <a16:creationId xmlns:a16="http://schemas.microsoft.com/office/drawing/2014/main" id="{53665E20-7362-4B10-92B1-F5A9345FC66E}"/>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8742" r="18742"/>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White (Yes, I know, some people do not consider what I colour)</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Cleanness</a:t>
            </a:r>
          </a:p>
          <a:p>
            <a:pPr marL="457200" lvl="1" indent="0">
              <a:buNone/>
            </a:pPr>
            <a:r>
              <a:rPr lang="en-US" sz="1300" noProof="1">
                <a:solidFill>
                  <a:schemeClr val="accent2">
                    <a:lumMod val="40000"/>
                    <a:lumOff val="60000"/>
                  </a:schemeClr>
                </a:solidFill>
              </a:rPr>
              <a:t>Clarity</a:t>
            </a:r>
          </a:p>
          <a:p>
            <a:pPr marL="457200" lvl="1" indent="0">
              <a:buNone/>
            </a:pPr>
            <a:r>
              <a:rPr lang="en-US" sz="1300" noProof="1">
                <a:solidFill>
                  <a:schemeClr val="accent2">
                    <a:lumMod val="40000"/>
                    <a:lumOff val="60000"/>
                  </a:schemeClr>
                </a:solidFill>
              </a:rPr>
              <a:t>Purity</a:t>
            </a:r>
          </a:p>
          <a:p>
            <a:pPr marL="457200" lvl="1" indent="0">
              <a:buNone/>
            </a:pPr>
            <a:r>
              <a:rPr lang="en-US" sz="1300" noProof="1">
                <a:solidFill>
                  <a:schemeClr val="accent2">
                    <a:lumMod val="40000"/>
                    <a:lumOff val="60000"/>
                  </a:schemeClr>
                </a:solidFill>
              </a:rPr>
              <a:t>Simplicity</a:t>
            </a:r>
          </a:p>
          <a:p>
            <a:pPr marL="457200" lvl="1" indent="0">
              <a:buNone/>
            </a:pPr>
            <a:r>
              <a:rPr lang="en-US" sz="1300" noProof="1">
                <a:solidFill>
                  <a:schemeClr val="accent2">
                    <a:lumMod val="40000"/>
                    <a:lumOff val="60000"/>
                  </a:schemeClr>
                </a:solidFill>
              </a:rPr>
              <a:t>Sophistication</a:t>
            </a:r>
          </a:p>
          <a:p>
            <a:pPr marL="457200" lvl="1" indent="0">
              <a:buNone/>
            </a:pPr>
            <a:r>
              <a:rPr lang="en-US" sz="1300" noProof="1">
                <a:solidFill>
                  <a:schemeClr val="accent2">
                    <a:lumMod val="40000"/>
                    <a:lumOff val="60000"/>
                  </a:schemeClr>
                </a:solidFill>
              </a:rPr>
              <a:t>Freshness</a:t>
            </a:r>
          </a:p>
          <a:p>
            <a:pPr marL="0" indent="0">
              <a:buNone/>
            </a:pPr>
            <a:r>
              <a:rPr lang="en-US" sz="1500" b="1" noProof="1">
                <a:solidFill>
                  <a:schemeClr val="accent2">
                    <a:lumMod val="40000"/>
                    <a:lumOff val="60000"/>
                  </a:schemeClr>
                </a:solidFill>
              </a:rPr>
              <a:t>Negative Colour Association</a:t>
            </a:r>
          </a:p>
          <a:p>
            <a:pPr marL="457200" lvl="1" indent="0">
              <a:buNone/>
            </a:pPr>
            <a:r>
              <a:rPr lang="en-US" sz="1300" noProof="1">
                <a:solidFill>
                  <a:schemeClr val="accent2">
                    <a:lumMod val="40000"/>
                    <a:lumOff val="60000"/>
                  </a:schemeClr>
                </a:solidFill>
              </a:rPr>
              <a:t>Sterility</a:t>
            </a:r>
          </a:p>
          <a:p>
            <a:pPr marL="457200" lvl="1" indent="0">
              <a:buNone/>
            </a:pPr>
            <a:r>
              <a:rPr lang="en-US" sz="1300" noProof="1">
                <a:solidFill>
                  <a:schemeClr val="accent2">
                    <a:lumMod val="40000"/>
                    <a:lumOff val="60000"/>
                  </a:schemeClr>
                </a:solidFill>
              </a:rPr>
              <a:t>Coldness</a:t>
            </a:r>
          </a:p>
          <a:p>
            <a:pPr marL="457200" lvl="1" indent="0">
              <a:buNone/>
            </a:pPr>
            <a:r>
              <a:rPr lang="en-US" sz="1300" noProof="1">
                <a:solidFill>
                  <a:schemeClr val="accent2">
                    <a:lumMod val="40000"/>
                    <a:lumOff val="60000"/>
                  </a:schemeClr>
                </a:solidFill>
              </a:rPr>
              <a:t>Unfriendliness</a:t>
            </a:r>
          </a:p>
          <a:p>
            <a:pPr marL="457200" lvl="1" indent="0">
              <a:buNone/>
            </a:pPr>
            <a:r>
              <a:rPr lang="en-US" sz="1300" noProof="1">
                <a:solidFill>
                  <a:schemeClr val="accent2">
                    <a:lumMod val="40000"/>
                    <a:lumOff val="60000"/>
                  </a:schemeClr>
                </a:solidFill>
              </a:rPr>
              <a:t>Elitism</a:t>
            </a:r>
          </a:p>
          <a:p>
            <a:pPr marL="457200" lvl="1" indent="0">
              <a:buNone/>
            </a:pPr>
            <a:r>
              <a:rPr lang="en-US" sz="1300" noProof="1">
                <a:solidFill>
                  <a:schemeClr val="accent2">
                    <a:lumMod val="40000"/>
                    <a:lumOff val="60000"/>
                  </a:schemeClr>
                </a:solidFill>
              </a:rPr>
              <a:t>Isolation</a:t>
            </a:r>
          </a:p>
          <a:p>
            <a:pPr marL="457200" lvl="1" indent="0">
              <a:buNone/>
            </a:pPr>
            <a:r>
              <a:rPr lang="en-US" sz="1300" noProof="1">
                <a:solidFill>
                  <a:schemeClr val="accent2">
                    <a:lumMod val="40000"/>
                    <a:lumOff val="60000"/>
                  </a:schemeClr>
                </a:solidFill>
              </a:rPr>
              <a:t>Emptiness</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12</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039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view of a building&#10;&#10;Description automatically generated">
            <a:extLst>
              <a:ext uri="{FF2B5EF4-FFF2-40B4-BE49-F238E27FC236}">
                <a16:creationId xmlns:a16="http://schemas.microsoft.com/office/drawing/2014/main" id="{3B20662E-9D7D-41AB-8C8F-748B3D6513E3}"/>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8815" r="18815"/>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457200" lvl="1" indent="0">
              <a:buNone/>
            </a:pPr>
            <a:endParaRPr lang="en-US" dirty="0"/>
          </a:p>
          <a:p>
            <a:pPr marL="457200" lvl="1" indent="0">
              <a:buNone/>
            </a:pPr>
            <a:r>
              <a:rPr lang="en-US" dirty="0"/>
              <a:t>Read @ Learn – Colour Psychology</a:t>
            </a:r>
          </a:p>
          <a:p>
            <a:pPr lvl="1"/>
            <a:r>
              <a:rPr lang="en-US" dirty="0">
                <a:hlinkClick r:id="rId4"/>
              </a:rPr>
              <a:t>How Colour Meaning Affect Your Brand</a:t>
            </a:r>
            <a:endParaRPr lang="en-US" dirty="0"/>
          </a:p>
          <a:p>
            <a:pPr marL="0" indent="0">
              <a:buNone/>
            </a:pPr>
            <a:endParaRPr lang="en-US" b="1"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13</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Idea">
            <a:extLst>
              <a:ext uri="{FF2B5EF4-FFF2-40B4-BE49-F238E27FC236}">
                <a16:creationId xmlns:a16="http://schemas.microsoft.com/office/drawing/2014/main" id="{69F74BB4-4A6B-4AE0-8098-D7036AA3E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6889295" y="3273794"/>
            <a:ext cx="295941" cy="310412"/>
          </a:xfrm>
          <a:prstGeom prst="rect">
            <a:avLst/>
          </a:prstGeom>
        </p:spPr>
      </p:pic>
      <p:pic>
        <p:nvPicPr>
          <p:cNvPr id="6" name="Graphic 5" descr="Storytelling">
            <a:extLst>
              <a:ext uri="{FF2B5EF4-FFF2-40B4-BE49-F238E27FC236}">
                <a16:creationId xmlns:a16="http://schemas.microsoft.com/office/drawing/2014/main" id="{D4F45C24-4E8B-41D7-B107-76282030CA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1099" y="2052857"/>
            <a:ext cx="400943" cy="400943"/>
          </a:xfrm>
          <a:prstGeom prst="rect">
            <a:avLst/>
          </a:prstGeom>
        </p:spPr>
      </p:pic>
      <p:sp>
        <p:nvSpPr>
          <p:cNvPr id="7" name="Rectangle 6">
            <a:extLst>
              <a:ext uri="{FF2B5EF4-FFF2-40B4-BE49-F238E27FC236}">
                <a16:creationId xmlns:a16="http://schemas.microsoft.com/office/drawing/2014/main" id="{6774AC7F-15E1-47C1-B56A-7330A20A6C83}"/>
              </a:ext>
            </a:extLst>
          </p:cNvPr>
          <p:cNvSpPr/>
          <p:nvPr/>
        </p:nvSpPr>
        <p:spPr>
          <a:xfrm>
            <a:off x="7152042" y="3273793"/>
            <a:ext cx="5044843" cy="923330"/>
          </a:xfrm>
          <a:prstGeom prst="rect">
            <a:avLst/>
          </a:prstGeom>
        </p:spPr>
        <p:txBody>
          <a:bodyPr wrap="none">
            <a:spAutoFit/>
          </a:bodyPr>
          <a:lstStyle/>
          <a:p>
            <a:r>
              <a:rPr lang="en-US" noProof="1">
                <a:solidFill>
                  <a:schemeClr val="accent2">
                    <a:lumMod val="40000"/>
                    <a:lumOff val="60000"/>
                  </a:schemeClr>
                </a:solidFill>
              </a:rPr>
              <a:t>Think About It:  What do other colours </a:t>
            </a:r>
          </a:p>
          <a:p>
            <a:r>
              <a:rPr lang="en-US" noProof="1">
                <a:solidFill>
                  <a:schemeClr val="accent2">
                    <a:lumMod val="40000"/>
                    <a:lumOff val="60000"/>
                  </a:schemeClr>
                </a:solidFill>
              </a:rPr>
              <a:t>communicate to the viewer?  How can you</a:t>
            </a:r>
          </a:p>
          <a:p>
            <a:r>
              <a:rPr lang="en-US" noProof="1">
                <a:solidFill>
                  <a:schemeClr val="accent2">
                    <a:lumMod val="40000"/>
                    <a:lumOff val="60000"/>
                  </a:schemeClr>
                </a:solidFill>
              </a:rPr>
              <a:t>use different colours to convey your message? </a:t>
            </a:r>
            <a:r>
              <a:rPr lang="en-US" sz="1400" noProof="1">
                <a:solidFill>
                  <a:schemeClr val="bg1"/>
                </a:solidFill>
              </a:rPr>
              <a:t>(Q3.4</a:t>
            </a:r>
            <a:r>
              <a:rPr lang="en-US" noProof="1">
                <a:solidFill>
                  <a:schemeClr val="bg1"/>
                </a:solidFill>
              </a:rPr>
              <a:t>)</a:t>
            </a:r>
            <a:endParaRPr lang="en-CA" dirty="0">
              <a:solidFill>
                <a:schemeClr val="bg1"/>
              </a:solidFill>
            </a:endParaRPr>
          </a:p>
        </p:txBody>
      </p:sp>
    </p:spTree>
    <p:extLst>
      <p:ext uri="{BB962C8B-B14F-4D97-AF65-F5344CB8AC3E}">
        <p14:creationId xmlns:p14="http://schemas.microsoft.com/office/powerpoint/2010/main" val="67329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Activities &amp;</a:t>
            </a:r>
            <a:br>
              <a:rPr lang="en-US" dirty="0">
                <a:solidFill>
                  <a:schemeClr val="bg1"/>
                </a:solidFill>
              </a:rPr>
            </a:br>
            <a:r>
              <a:rPr lang="en-US" dirty="0">
                <a:solidFill>
                  <a:schemeClr val="bg1"/>
                </a:solidFill>
              </a:rPr>
              <a:t>Assignment</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86239114"/>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colorful, colored, outdoor, row&#10;&#10;Description automatically generated">
            <a:extLst>
              <a:ext uri="{FF2B5EF4-FFF2-40B4-BE49-F238E27FC236}">
                <a16:creationId xmlns:a16="http://schemas.microsoft.com/office/drawing/2014/main" id="{8083EC51-40A4-4B36-9852-3999C9251038}"/>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6433" r="16433"/>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fontScale="92500" lnSpcReduction="10000"/>
          </a:bodyPr>
          <a:lstStyle/>
          <a:p>
            <a:pPr marL="0" indent="0">
              <a:buNone/>
            </a:pPr>
            <a:r>
              <a:rPr lang="en-US" b="1" dirty="0"/>
              <a:t>Question:  </a:t>
            </a:r>
            <a:r>
              <a:rPr lang="en-US" dirty="0"/>
              <a:t>How do you know what colours 	    look good together?</a:t>
            </a:r>
          </a:p>
          <a:p>
            <a:pPr marL="0" indent="0">
              <a:buNone/>
            </a:pPr>
            <a:r>
              <a:rPr lang="en-US" b="1" dirty="0"/>
              <a:t>Answer:     </a:t>
            </a:r>
            <a:r>
              <a:rPr lang="en-US" dirty="0"/>
              <a:t>Colour Theory</a:t>
            </a:r>
          </a:p>
          <a:p>
            <a:pPr marL="0" indent="0">
              <a:buNone/>
            </a:pPr>
            <a:endParaRPr lang="en-US" dirty="0"/>
          </a:p>
          <a:p>
            <a:pPr marL="0" indent="0">
              <a:buNone/>
            </a:pPr>
            <a:r>
              <a:rPr lang="en-US" dirty="0"/>
              <a:t>Graphic Designers and Artists have used Colour Theory forever, and in this activity, you will learn more about it.  Knowing about Colour Theory can help you feel more confident in creating a design or even just matching your clothes together </a:t>
            </a:r>
            <a:r>
              <a:rPr lang="en-US" dirty="0">
                <a:sym typeface="Wingdings" panose="05000000000000000000" pitchFamily="2" charset="2"/>
              </a:rPr>
              <a:t></a:t>
            </a:r>
            <a:r>
              <a:rPr lang="en-US" noProof="1">
                <a:solidFill>
                  <a:schemeClr val="accent2">
                    <a:lumMod val="40000"/>
                    <a:lumOff val="60000"/>
                  </a:schemeClr>
                </a:solidFill>
              </a:rPr>
              <a:t>	</a:t>
            </a:r>
          </a:p>
          <a:p>
            <a:pPr marL="0" indent="0">
              <a:buNone/>
            </a:pPr>
            <a:endParaRPr lang="en-US" noProof="1">
              <a:solidFill>
                <a:schemeClr val="accent2">
                  <a:lumMod val="40000"/>
                  <a:lumOff val="60000"/>
                </a:schemeClr>
              </a:solidFill>
            </a:endParaRPr>
          </a:p>
          <a:p>
            <a:pPr marL="0" indent="0">
              <a:buNone/>
            </a:pPr>
            <a:r>
              <a:rPr lang="en-US" noProof="1">
                <a:solidFill>
                  <a:schemeClr val="accent2">
                    <a:lumMod val="40000"/>
                    <a:lumOff val="60000"/>
                  </a:schemeClr>
                </a:solidFill>
              </a:rPr>
              <a:t>	Think About It:  How does your 	school use colour to communicate 	ideas to you?  Cafeteria, Gym, 	Technology shops… </a:t>
            </a:r>
            <a:r>
              <a:rPr lang="en-US" sz="1500" noProof="1"/>
              <a:t>(Q3.1)</a:t>
            </a: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Idea">
            <a:extLst>
              <a:ext uri="{FF2B5EF4-FFF2-40B4-BE49-F238E27FC236}">
                <a16:creationId xmlns:a16="http://schemas.microsoft.com/office/drawing/2014/main" id="{05A538DE-3ACF-4ADB-A87F-5C68281842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flipH="1">
            <a:off x="7362079" y="5011220"/>
            <a:ext cx="254544" cy="266991"/>
          </a:xfrm>
          <a:prstGeom prst="rect">
            <a:avLst/>
          </a:prstGeom>
        </p:spPr>
      </p:pic>
    </p:spTree>
    <p:extLst>
      <p:ext uri="{BB962C8B-B14F-4D97-AF65-F5344CB8AC3E}">
        <p14:creationId xmlns:p14="http://schemas.microsoft.com/office/powerpoint/2010/main" val="415407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oat in the water&#10;&#10;Description automatically generated">
            <a:extLst>
              <a:ext uri="{FF2B5EF4-FFF2-40B4-BE49-F238E27FC236}">
                <a16:creationId xmlns:a16="http://schemas.microsoft.com/office/drawing/2014/main" id="{77CD8EBD-A0F9-443E-BB9D-C905A767AC5B}"/>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9043" r="19043"/>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59743"/>
          </a:xfrm>
        </p:spPr>
        <p:txBody>
          <a:bodyPr>
            <a:normAutofit/>
          </a:bodyPr>
          <a:lstStyle/>
          <a:p>
            <a:pPr marL="0" indent="0">
              <a:buNone/>
            </a:pPr>
            <a:r>
              <a:rPr lang="en-US" dirty="0"/>
              <a:t>Watch @ Learn – Beginning Graphic Design</a:t>
            </a:r>
          </a:p>
          <a:p>
            <a:pPr lvl="1"/>
            <a:r>
              <a:rPr lang="en-US" noProof="1">
                <a:hlinkClick r:id="rId4"/>
              </a:rPr>
              <a:t>Colour</a:t>
            </a:r>
            <a:endParaRPr lang="en-US" dirty="0"/>
          </a:p>
          <a:p>
            <a:pPr marL="0" indent="0">
              <a:buNone/>
            </a:pPr>
            <a:r>
              <a:rPr lang="en-US" dirty="0"/>
              <a:t>Watch @ Learn – How to Use Colour</a:t>
            </a:r>
          </a:p>
          <a:p>
            <a:pPr lvl="1"/>
            <a:r>
              <a:rPr lang="en-US" dirty="0"/>
              <a:t> </a:t>
            </a:r>
            <a:r>
              <a:rPr lang="en-US" dirty="0">
                <a:hlinkClick r:id="rId5"/>
              </a:rPr>
              <a:t>Colour Basics</a:t>
            </a:r>
            <a:endParaRPr lang="en-US" dirty="0"/>
          </a:p>
          <a:p>
            <a:pPr marL="457200" lvl="1" indent="0">
              <a:buNone/>
            </a:pPr>
            <a:endParaRPr lang="en-US" noProof="1">
              <a:solidFill>
                <a:schemeClr val="accent2">
                  <a:lumMod val="40000"/>
                  <a:lumOff val="60000"/>
                </a:schemeClr>
              </a:solidFill>
            </a:endParaRPr>
          </a:p>
          <a:p>
            <a:pPr marL="457200" lvl="1" indent="0">
              <a:buNone/>
            </a:pPr>
            <a:r>
              <a:rPr lang="en-US" dirty="0"/>
              <a:t>Read @ Learn – Beginning Graphic Design</a:t>
            </a:r>
          </a:p>
          <a:p>
            <a:pPr lvl="1"/>
            <a:r>
              <a:rPr lang="en-US" dirty="0">
                <a:hlinkClick r:id="rId6"/>
              </a:rPr>
              <a:t>Colour A Closer Look</a:t>
            </a:r>
            <a:endParaRPr lang="en-US" dirty="0"/>
          </a:p>
          <a:p>
            <a:pPr marL="457200" lvl="1" indent="0">
              <a:buNone/>
            </a:pPr>
            <a:endParaRPr lang="en-US" noProof="1">
              <a:solidFill>
                <a:schemeClr val="accent2">
                  <a:lumMod val="40000"/>
                  <a:lumOff val="60000"/>
                </a:schemeClr>
              </a:solidFill>
            </a:endParaRPr>
          </a:p>
          <a:p>
            <a:pPr marL="457200" lvl="1" indent="0">
              <a:buNone/>
            </a:pPr>
            <a:endParaRPr lang="en-US" noProof="1">
              <a:solidFill>
                <a:schemeClr val="accent2">
                  <a:lumMod val="40000"/>
                  <a:lumOff val="60000"/>
                </a:schemeClr>
              </a:solidFill>
            </a:endParaRPr>
          </a:p>
          <a:p>
            <a:pPr marL="457200" lvl="1" indent="0">
              <a:buNone/>
            </a:pPr>
            <a:r>
              <a:rPr lang="en-US" noProof="1">
                <a:solidFill>
                  <a:schemeClr val="accent2">
                    <a:lumMod val="40000"/>
                    <a:lumOff val="60000"/>
                  </a:schemeClr>
                </a:solidFill>
              </a:rPr>
              <a:t>	Think About It: How can you tell if an 	image uses too many colours </a:t>
            </a:r>
            <a:r>
              <a:rPr lang="en-US" sz="1200" noProof="1"/>
              <a:t>(Q3.2)</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38547" y="6185368"/>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Idea">
            <a:extLst>
              <a:ext uri="{FF2B5EF4-FFF2-40B4-BE49-F238E27FC236}">
                <a16:creationId xmlns:a16="http://schemas.microsoft.com/office/drawing/2014/main" id="{9B687DCB-C76F-41E9-8276-5B098A1899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7326850" y="4772679"/>
            <a:ext cx="254544" cy="266991"/>
          </a:xfrm>
          <a:prstGeom prst="rect">
            <a:avLst/>
          </a:prstGeom>
        </p:spPr>
      </p:pic>
      <p:pic>
        <p:nvPicPr>
          <p:cNvPr id="17" name="Graphic 16" descr="Storytelling">
            <a:extLst>
              <a:ext uri="{FF2B5EF4-FFF2-40B4-BE49-F238E27FC236}">
                <a16:creationId xmlns:a16="http://schemas.microsoft.com/office/drawing/2014/main" id="{D6927A66-BA40-4918-B47E-6934515B8C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3011" y="3360737"/>
            <a:ext cx="400943" cy="400943"/>
          </a:xfrm>
          <a:prstGeom prst="rect">
            <a:avLst/>
          </a:prstGeom>
        </p:spPr>
      </p:pic>
    </p:spTree>
    <p:extLst>
      <p:ext uri="{BB962C8B-B14F-4D97-AF65-F5344CB8AC3E}">
        <p14:creationId xmlns:p14="http://schemas.microsoft.com/office/powerpoint/2010/main" val="328083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fontScale="92500" lnSpcReduction="20000"/>
          </a:bodyPr>
          <a:lstStyle/>
          <a:p>
            <a:pPr marL="0" indent="0">
              <a:buNone/>
            </a:pPr>
            <a:r>
              <a:rPr lang="en-US" b="1" dirty="0"/>
              <a:t>What do I need to know about Colour?</a:t>
            </a:r>
          </a:p>
          <a:p>
            <a:r>
              <a:rPr lang="en-US" dirty="0"/>
              <a:t>RGB – Primary Colours - Additive</a:t>
            </a:r>
          </a:p>
          <a:p>
            <a:pPr lvl="1"/>
            <a:r>
              <a:rPr lang="en-US" dirty="0"/>
              <a:t>Red</a:t>
            </a:r>
          </a:p>
          <a:p>
            <a:pPr lvl="1"/>
            <a:r>
              <a:rPr lang="en-US" dirty="0"/>
              <a:t>Green</a:t>
            </a:r>
          </a:p>
          <a:p>
            <a:pPr lvl="1"/>
            <a:r>
              <a:rPr lang="en-US" dirty="0"/>
              <a:t>Blue</a:t>
            </a:r>
          </a:p>
          <a:p>
            <a:pPr lvl="1"/>
            <a:endParaRPr lang="en-US" dirty="0"/>
          </a:p>
          <a:p>
            <a:r>
              <a:rPr lang="en-US" dirty="0"/>
              <a:t>As you can see to the left, the combinations of red, green, and blue light will cause us to perceive different colors. </a:t>
            </a:r>
          </a:p>
          <a:p>
            <a:pPr lvl="1"/>
            <a:r>
              <a:rPr lang="en-US" dirty="0"/>
              <a:t>The combination of red and green light will appear to be yellow, while blue and green light will appear to be cyan. Red and blue light will appear magenta, and the combination of all three will appear to be white.</a:t>
            </a:r>
          </a:p>
          <a:p>
            <a:pPr marL="0" indent="0">
              <a:buNone/>
            </a:pPr>
            <a:r>
              <a:rPr lang="en-US" dirty="0"/>
              <a:t>Watch @ Learn – Photoshop</a:t>
            </a:r>
          </a:p>
          <a:p>
            <a:pPr lvl="1"/>
            <a:r>
              <a:rPr lang="en-US" noProof="1">
                <a:hlinkClick r:id="rId3"/>
              </a:rPr>
              <a:t>How to Change the Colour of Anything</a:t>
            </a:r>
            <a:endParaRPr lang="en-US" dirty="0"/>
          </a:p>
          <a:p>
            <a:pPr marL="0" indent="0">
              <a:buNone/>
            </a:pPr>
            <a:endParaRPr lang="en-US" dirty="0"/>
          </a:p>
          <a:p>
            <a:pPr marL="0" indent="0">
              <a:buNone/>
            </a:pPr>
            <a:endParaRPr lang="en-US"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Placeholder 26" descr="A picture containing transport, balloon, aircraft&#10;&#10;Description automatically generated">
            <a:extLst>
              <a:ext uri="{FF2B5EF4-FFF2-40B4-BE49-F238E27FC236}">
                <a16:creationId xmlns:a16="http://schemas.microsoft.com/office/drawing/2014/main" id="{49A91E0C-290C-4EB5-83F8-FEA78466BA4B}"/>
              </a:ext>
            </a:extLst>
          </p:cNvPr>
          <p:cNvPicPr>
            <a:picLocks noGrp="1" noChangeAspect="1"/>
          </p:cNvPicPr>
          <p:nvPr>
            <p:ph type="pic" idx="11"/>
          </p:nvPr>
        </p:nvPicPr>
        <p:blipFill>
          <a:blip r:embed="rId4">
            <a:extLst>
              <a:ext uri="{28A0092B-C50C-407E-A947-70E740481C1C}">
                <a14:useLocalDpi xmlns:a14="http://schemas.microsoft.com/office/drawing/2010/main" val="0"/>
              </a:ext>
            </a:extLst>
          </a:blip>
          <a:srcRect l="2137" r="2137"/>
          <a:stretch>
            <a:fillRect/>
          </a:stretch>
        </p:blipFill>
        <p:spPr/>
      </p:pic>
    </p:spTree>
    <p:extLst>
      <p:ext uri="{BB962C8B-B14F-4D97-AF65-F5344CB8AC3E}">
        <p14:creationId xmlns:p14="http://schemas.microsoft.com/office/powerpoint/2010/main" val="167112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speaker, drawing&#10;&#10;Description automatically generated">
            <a:extLst>
              <a:ext uri="{FF2B5EF4-FFF2-40B4-BE49-F238E27FC236}">
                <a16:creationId xmlns:a16="http://schemas.microsoft.com/office/drawing/2014/main" id="{40E9F81C-EED0-452E-9A92-4F0F32202EC6}"/>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10034" t="-1016" r="11836" b="1016"/>
          <a:stretch/>
        </p:blipFill>
        <p:spPr>
          <a:xfrm>
            <a:off x="-31804" y="0"/>
            <a:ext cx="6281359"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fontScale="85000" lnSpcReduction="20000"/>
          </a:bodyPr>
          <a:lstStyle/>
          <a:p>
            <a:pPr marL="0" indent="0">
              <a:buNone/>
            </a:pPr>
            <a:r>
              <a:rPr lang="en-US" b="1" dirty="0"/>
              <a:t>What do I need to know about Colour?</a:t>
            </a:r>
          </a:p>
          <a:p>
            <a:r>
              <a:rPr lang="en-US" dirty="0"/>
              <a:t>CMYK – Printing Colours - Subtractive</a:t>
            </a:r>
          </a:p>
          <a:p>
            <a:pPr lvl="1"/>
            <a:r>
              <a:rPr lang="en-US" dirty="0"/>
              <a:t>C = Cyan</a:t>
            </a:r>
          </a:p>
          <a:p>
            <a:pPr lvl="1"/>
            <a:r>
              <a:rPr lang="en-US" dirty="0"/>
              <a:t>M = Magenta</a:t>
            </a:r>
          </a:p>
          <a:p>
            <a:pPr lvl="1"/>
            <a:r>
              <a:rPr lang="en-US" dirty="0"/>
              <a:t>Y = Yellow</a:t>
            </a:r>
          </a:p>
          <a:p>
            <a:pPr lvl="1"/>
            <a:r>
              <a:rPr lang="en-US" dirty="0"/>
              <a:t>K = Black (the K stands for Key)</a:t>
            </a:r>
          </a:p>
          <a:p>
            <a:pPr lvl="1"/>
            <a:endParaRPr lang="en-US" dirty="0"/>
          </a:p>
          <a:p>
            <a:r>
              <a:rPr lang="en-US" dirty="0"/>
              <a:t>Unlike RGB color, used in digital displays and screens, CMYK color is for work that will be printed. RGB color has three channels for red, green, and blue, CMYK color has four channels for cyan, magenta, yellow, and key (black). Each of these channels is calculated from 0% to 100% and will tell the printer the relative density of each ink that is required.</a:t>
            </a:r>
          </a:p>
          <a:p>
            <a:pPr marL="0" indent="0">
              <a:buNone/>
            </a:pPr>
            <a:endParaRPr lang="en-US" dirty="0"/>
          </a:p>
          <a:p>
            <a:pPr marL="0" indent="0">
              <a:buNone/>
            </a:pPr>
            <a:r>
              <a:rPr lang="en-US" dirty="0"/>
              <a:t>Watch @ Learn – Understanding Colour Profiles</a:t>
            </a:r>
          </a:p>
          <a:p>
            <a:pPr lvl="1"/>
            <a:r>
              <a:rPr lang="en-US" noProof="1">
                <a:hlinkClick r:id="rId4"/>
              </a:rPr>
              <a:t>RGB vs CMYK</a:t>
            </a:r>
            <a:endParaRPr lang="en-US" dirty="0"/>
          </a:p>
          <a:p>
            <a:pPr marL="0" indent="0">
              <a:buNone/>
            </a:pPr>
            <a:endParaRPr lang="en-US"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462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How does colour impact me?</a:t>
            </a:r>
          </a:p>
          <a:p>
            <a:r>
              <a:rPr lang="en-US" dirty="0"/>
              <a:t>Individuals have studied how colours influence human behavior this is known as Colour Psychology</a:t>
            </a:r>
          </a:p>
          <a:p>
            <a:pPr marL="0" indent="0">
              <a:buNone/>
            </a:pPr>
            <a:r>
              <a:rPr lang="en-US" dirty="0"/>
              <a:t>Watch @ Learn – Colour Psychology</a:t>
            </a:r>
          </a:p>
          <a:p>
            <a:pPr lvl="1"/>
            <a:r>
              <a:rPr lang="en-US" noProof="1">
                <a:hlinkClick r:id="rId3"/>
              </a:rPr>
              <a:t>What Do Colors Mean and How Do They Affect Consumers?</a:t>
            </a:r>
            <a:endParaRPr lang="en-US" noProof="1">
              <a:solidFill>
                <a:schemeClr val="accent2">
                  <a:lumMod val="40000"/>
                  <a:lumOff val="60000"/>
                </a:schemeClr>
              </a:solidFill>
            </a:endParaRPr>
          </a:p>
          <a:p>
            <a:pPr marL="0" indent="0">
              <a:buNone/>
            </a:pPr>
            <a:r>
              <a:rPr lang="en-US" dirty="0"/>
              <a:t>Watch @ Learn – Colour Beginner Guide</a:t>
            </a:r>
          </a:p>
          <a:p>
            <a:pPr lvl="1"/>
            <a:r>
              <a:rPr lang="en-US" noProof="1">
                <a:hlinkClick r:id="rId4"/>
              </a:rPr>
              <a:t>Colour Theory for Noobs</a:t>
            </a:r>
            <a:endParaRPr lang="en-US" noProof="1"/>
          </a:p>
          <a:p>
            <a:pPr lvl="1"/>
            <a:endParaRPr lang="en-US" noProof="1">
              <a:solidFill>
                <a:schemeClr val="accent2">
                  <a:lumMod val="40000"/>
                  <a:lumOff val="60000"/>
                </a:schemeClr>
              </a:solidFill>
            </a:endParaRPr>
          </a:p>
          <a:p>
            <a:pPr marL="457200" lvl="1" indent="0">
              <a:buNone/>
            </a:pPr>
            <a:r>
              <a:rPr lang="en-US" noProof="1">
                <a:solidFill>
                  <a:schemeClr val="accent2">
                    <a:lumMod val="40000"/>
                    <a:lumOff val="60000"/>
                  </a:schemeClr>
                </a:solidFill>
              </a:rPr>
              <a:t>Think About It: What are some Canadian brands that use colour to convey their message? </a:t>
            </a:r>
            <a:r>
              <a:rPr lang="en-US" sz="1400" noProof="1"/>
              <a:t>(Q3.3)</a:t>
            </a:r>
            <a:endParaRPr lang="en-US" sz="1400"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7</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descr="A close up of text on a white background&#10;&#10;Description automatically generated">
            <a:extLst>
              <a:ext uri="{FF2B5EF4-FFF2-40B4-BE49-F238E27FC236}">
                <a16:creationId xmlns:a16="http://schemas.microsoft.com/office/drawing/2014/main" id="{46BD18BE-438B-4574-905B-C8AB037C0970}"/>
              </a:ext>
            </a:extLst>
          </p:cNvPr>
          <p:cNvPicPr>
            <a:picLocks noGrp="1" noChangeAspect="1"/>
          </p:cNvPicPr>
          <p:nvPr>
            <p:ph type="pic" idx="11"/>
          </p:nvPr>
        </p:nvPicPr>
        <p:blipFill rotWithShape="1">
          <a:blip r:embed="rId5">
            <a:extLst>
              <a:ext uri="{28A0092B-C50C-407E-A947-70E740481C1C}">
                <a14:useLocalDpi xmlns:a14="http://schemas.microsoft.com/office/drawing/2010/main" val="0"/>
              </a:ext>
            </a:extLst>
          </a:blip>
          <a:srcRect t="-11666" b="-11666"/>
          <a:stretch/>
        </p:blipFill>
        <p:spPr/>
      </p:pic>
      <p:pic>
        <p:nvPicPr>
          <p:cNvPr id="19" name="Graphic 18" descr="Idea">
            <a:extLst>
              <a:ext uri="{FF2B5EF4-FFF2-40B4-BE49-F238E27FC236}">
                <a16:creationId xmlns:a16="http://schemas.microsoft.com/office/drawing/2014/main" id="{EE4B15AF-8F93-4E19-95FD-89EE01540B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6889295" y="5074313"/>
            <a:ext cx="295941" cy="310412"/>
          </a:xfrm>
          <a:prstGeom prst="rect">
            <a:avLst/>
          </a:prstGeom>
        </p:spPr>
      </p:pic>
    </p:spTree>
    <p:extLst>
      <p:ext uri="{BB962C8B-B14F-4D97-AF65-F5344CB8AC3E}">
        <p14:creationId xmlns:p14="http://schemas.microsoft.com/office/powerpoint/2010/main" val="171814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holding a microphone&#10;&#10;Description automatically generated">
            <a:extLst>
              <a:ext uri="{FF2B5EF4-FFF2-40B4-BE49-F238E27FC236}">
                <a16:creationId xmlns:a16="http://schemas.microsoft.com/office/drawing/2014/main" id="{B2ABC77E-7AC3-4835-A072-EAB69A16E560}"/>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t="7779" b="21156"/>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Red</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Power</a:t>
            </a:r>
          </a:p>
          <a:p>
            <a:pPr marL="457200" lvl="1" indent="0">
              <a:buNone/>
            </a:pPr>
            <a:r>
              <a:rPr lang="en-US" sz="1300" noProof="1">
                <a:solidFill>
                  <a:schemeClr val="accent2">
                    <a:lumMod val="40000"/>
                    <a:lumOff val="60000"/>
                  </a:schemeClr>
                </a:solidFill>
              </a:rPr>
              <a:t>Passion</a:t>
            </a:r>
          </a:p>
          <a:p>
            <a:pPr marL="457200" lvl="1" indent="0">
              <a:buNone/>
            </a:pPr>
            <a:r>
              <a:rPr lang="en-US" sz="1300" noProof="1">
                <a:solidFill>
                  <a:schemeClr val="accent2">
                    <a:lumMod val="40000"/>
                    <a:lumOff val="60000"/>
                  </a:schemeClr>
                </a:solidFill>
              </a:rPr>
              <a:t>Energy</a:t>
            </a:r>
          </a:p>
          <a:p>
            <a:pPr marL="457200" lvl="1" indent="0">
              <a:buNone/>
            </a:pPr>
            <a:r>
              <a:rPr lang="en-US" sz="1300" noProof="1">
                <a:solidFill>
                  <a:schemeClr val="accent2">
                    <a:lumMod val="40000"/>
                    <a:lumOff val="60000"/>
                  </a:schemeClr>
                </a:solidFill>
              </a:rPr>
              <a:t>Fearlessness</a:t>
            </a:r>
          </a:p>
          <a:p>
            <a:pPr marL="457200" lvl="1" indent="0">
              <a:buNone/>
            </a:pPr>
            <a:r>
              <a:rPr lang="en-US" sz="1300" noProof="1">
                <a:solidFill>
                  <a:schemeClr val="accent2">
                    <a:lumMod val="40000"/>
                    <a:lumOff val="60000"/>
                  </a:schemeClr>
                </a:solidFill>
              </a:rPr>
              <a:t>Strength</a:t>
            </a:r>
          </a:p>
          <a:p>
            <a:pPr marL="457200" lvl="1" indent="0">
              <a:buNone/>
            </a:pPr>
            <a:r>
              <a:rPr lang="en-US" sz="1300" noProof="1">
                <a:solidFill>
                  <a:schemeClr val="accent2">
                    <a:lumMod val="40000"/>
                    <a:lumOff val="60000"/>
                  </a:schemeClr>
                </a:solidFill>
              </a:rPr>
              <a:t>Excitement </a:t>
            </a:r>
          </a:p>
          <a:p>
            <a:pPr marL="0" indent="0">
              <a:buNone/>
            </a:pPr>
            <a:r>
              <a:rPr lang="en-US" sz="1500" b="1" noProof="1">
                <a:solidFill>
                  <a:schemeClr val="accent2">
                    <a:lumMod val="40000"/>
                    <a:lumOff val="60000"/>
                  </a:schemeClr>
                </a:solidFill>
              </a:rPr>
              <a:t>Negative Colour Association</a:t>
            </a:r>
          </a:p>
          <a:p>
            <a:pPr marL="457200" lvl="1" indent="0">
              <a:buNone/>
            </a:pPr>
            <a:r>
              <a:rPr lang="en-US" sz="1300" noProof="1">
                <a:solidFill>
                  <a:schemeClr val="accent2">
                    <a:lumMod val="40000"/>
                    <a:lumOff val="60000"/>
                  </a:schemeClr>
                </a:solidFill>
              </a:rPr>
              <a:t>Anger</a:t>
            </a:r>
          </a:p>
          <a:p>
            <a:pPr marL="457200" lvl="1" indent="0">
              <a:buNone/>
            </a:pPr>
            <a:r>
              <a:rPr lang="en-US" sz="1300" noProof="1">
                <a:solidFill>
                  <a:schemeClr val="accent2">
                    <a:lumMod val="40000"/>
                    <a:lumOff val="60000"/>
                  </a:schemeClr>
                </a:solidFill>
              </a:rPr>
              <a:t>Danger</a:t>
            </a:r>
          </a:p>
          <a:p>
            <a:pPr marL="457200" lvl="1" indent="0">
              <a:buNone/>
            </a:pPr>
            <a:r>
              <a:rPr lang="en-US" sz="1300" noProof="1">
                <a:solidFill>
                  <a:schemeClr val="accent2">
                    <a:lumMod val="40000"/>
                    <a:lumOff val="60000"/>
                  </a:schemeClr>
                </a:solidFill>
              </a:rPr>
              <a:t>Warning</a:t>
            </a:r>
          </a:p>
          <a:p>
            <a:pPr marL="457200" lvl="1" indent="0">
              <a:buNone/>
            </a:pPr>
            <a:r>
              <a:rPr lang="en-US" sz="1300" noProof="1">
                <a:solidFill>
                  <a:schemeClr val="accent2">
                    <a:lumMod val="40000"/>
                    <a:lumOff val="60000"/>
                  </a:schemeClr>
                </a:solidFill>
              </a:rPr>
              <a:t>Defiance</a:t>
            </a:r>
          </a:p>
          <a:p>
            <a:pPr marL="457200" lvl="1" indent="0">
              <a:buNone/>
            </a:pPr>
            <a:r>
              <a:rPr lang="en-US" sz="1300" noProof="1">
                <a:solidFill>
                  <a:schemeClr val="accent2">
                    <a:lumMod val="40000"/>
                    <a:lumOff val="60000"/>
                  </a:schemeClr>
                </a:solidFill>
              </a:rPr>
              <a:t>Aggression</a:t>
            </a:r>
          </a:p>
          <a:p>
            <a:pPr marL="457200" lvl="1" indent="0">
              <a:buNone/>
            </a:pPr>
            <a:r>
              <a:rPr lang="en-US" sz="1300" noProof="1">
                <a:solidFill>
                  <a:schemeClr val="accent2">
                    <a:lumMod val="40000"/>
                    <a:lumOff val="60000"/>
                  </a:schemeClr>
                </a:solidFill>
              </a:rPr>
              <a:t>Pain</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29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yellow, light, sitting, dark&#10;&#10;Description automatically generated">
            <a:extLst>
              <a:ext uri="{FF2B5EF4-FFF2-40B4-BE49-F238E27FC236}">
                <a16:creationId xmlns:a16="http://schemas.microsoft.com/office/drawing/2014/main" id="{BE1EB54F-76CA-4657-907F-EFC7442D4923}"/>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20359" r="-20359"/>
          <a:stretch/>
        </p:blipFill>
        <p:spPr>
          <a:xfrm>
            <a:off x="-1033670" y="0"/>
            <a:ext cx="728322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Yellow</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Optimism</a:t>
            </a:r>
          </a:p>
          <a:p>
            <a:pPr marL="457200" lvl="1" indent="0">
              <a:buNone/>
            </a:pPr>
            <a:r>
              <a:rPr lang="en-US" sz="1300" noProof="1">
                <a:solidFill>
                  <a:schemeClr val="accent2">
                    <a:lumMod val="40000"/>
                    <a:lumOff val="60000"/>
                  </a:schemeClr>
                </a:solidFill>
              </a:rPr>
              <a:t>Warmth</a:t>
            </a:r>
          </a:p>
          <a:p>
            <a:pPr marL="457200" lvl="1" indent="0">
              <a:buNone/>
            </a:pPr>
            <a:r>
              <a:rPr lang="en-US" sz="1300" noProof="1">
                <a:solidFill>
                  <a:schemeClr val="accent2">
                    <a:lumMod val="40000"/>
                    <a:lumOff val="60000"/>
                  </a:schemeClr>
                </a:solidFill>
              </a:rPr>
              <a:t>Happiness</a:t>
            </a:r>
          </a:p>
          <a:p>
            <a:pPr marL="457200" lvl="1" indent="0">
              <a:buNone/>
            </a:pPr>
            <a:r>
              <a:rPr lang="en-US" sz="1300" noProof="1">
                <a:solidFill>
                  <a:schemeClr val="accent2">
                    <a:lumMod val="40000"/>
                    <a:lumOff val="60000"/>
                  </a:schemeClr>
                </a:solidFill>
              </a:rPr>
              <a:t>Creativity</a:t>
            </a:r>
          </a:p>
          <a:p>
            <a:pPr marL="457200" lvl="1" indent="0">
              <a:buNone/>
            </a:pPr>
            <a:r>
              <a:rPr lang="en-US" sz="1300" noProof="1">
                <a:solidFill>
                  <a:schemeClr val="accent2">
                    <a:lumMod val="40000"/>
                    <a:lumOff val="60000"/>
                  </a:schemeClr>
                </a:solidFill>
              </a:rPr>
              <a:t>Intellect</a:t>
            </a:r>
          </a:p>
          <a:p>
            <a:pPr marL="457200" lvl="1" indent="0">
              <a:buNone/>
            </a:pPr>
            <a:r>
              <a:rPr lang="en-US" sz="1300" noProof="1">
                <a:solidFill>
                  <a:schemeClr val="accent2">
                    <a:lumMod val="40000"/>
                    <a:lumOff val="60000"/>
                  </a:schemeClr>
                </a:solidFill>
              </a:rPr>
              <a:t>Extraversion</a:t>
            </a:r>
          </a:p>
          <a:p>
            <a:pPr marL="457200" lvl="1" indent="0">
              <a:buNone/>
            </a:pPr>
            <a:endParaRPr lang="en-US" sz="1300" b="1" noProof="1">
              <a:solidFill>
                <a:schemeClr val="accent2">
                  <a:lumMod val="40000"/>
                  <a:lumOff val="60000"/>
                </a:schemeClr>
              </a:solidFill>
            </a:endParaRPr>
          </a:p>
          <a:p>
            <a:pPr marL="0" indent="0">
              <a:buNone/>
            </a:pPr>
            <a:r>
              <a:rPr lang="en-US" sz="1700" b="1" noProof="1">
                <a:solidFill>
                  <a:schemeClr val="accent2">
                    <a:lumMod val="40000"/>
                    <a:lumOff val="60000"/>
                  </a:schemeClr>
                </a:solidFill>
              </a:rPr>
              <a:t>Negative Colour Association</a:t>
            </a:r>
          </a:p>
          <a:p>
            <a:pPr marL="457200" lvl="1" indent="0">
              <a:buNone/>
            </a:pPr>
            <a:r>
              <a:rPr lang="en-US" sz="1300" noProof="1">
                <a:solidFill>
                  <a:schemeClr val="accent2">
                    <a:lumMod val="40000"/>
                    <a:lumOff val="60000"/>
                  </a:schemeClr>
                </a:solidFill>
              </a:rPr>
              <a:t>Irrationality</a:t>
            </a:r>
          </a:p>
          <a:p>
            <a:pPr marL="457200" lvl="1" indent="0">
              <a:buNone/>
            </a:pPr>
            <a:r>
              <a:rPr lang="en-US" sz="1300" noProof="1">
                <a:solidFill>
                  <a:schemeClr val="accent2">
                    <a:lumMod val="40000"/>
                    <a:lumOff val="60000"/>
                  </a:schemeClr>
                </a:solidFill>
              </a:rPr>
              <a:t>Fear</a:t>
            </a:r>
          </a:p>
          <a:p>
            <a:pPr marL="457200" lvl="1" indent="0">
              <a:buNone/>
            </a:pPr>
            <a:r>
              <a:rPr lang="en-US" sz="1300" noProof="1">
                <a:solidFill>
                  <a:schemeClr val="accent2">
                    <a:lumMod val="40000"/>
                    <a:lumOff val="60000"/>
                  </a:schemeClr>
                </a:solidFill>
              </a:rPr>
              <a:t>Caution</a:t>
            </a:r>
          </a:p>
          <a:p>
            <a:pPr marL="457200" lvl="1" indent="0">
              <a:buNone/>
            </a:pPr>
            <a:r>
              <a:rPr lang="en-US" sz="1300" noProof="1">
                <a:solidFill>
                  <a:schemeClr val="accent2">
                    <a:lumMod val="40000"/>
                    <a:lumOff val="60000"/>
                  </a:schemeClr>
                </a:solidFill>
              </a:rPr>
              <a:t>Anxiety</a:t>
            </a:r>
          </a:p>
          <a:p>
            <a:pPr marL="457200" lvl="1" indent="0">
              <a:buNone/>
            </a:pPr>
            <a:r>
              <a:rPr lang="en-US" sz="1300" noProof="1">
                <a:solidFill>
                  <a:schemeClr val="accent2">
                    <a:lumMod val="40000"/>
                    <a:lumOff val="60000"/>
                  </a:schemeClr>
                </a:solidFill>
              </a:rPr>
              <a:t>Frustration</a:t>
            </a:r>
          </a:p>
          <a:p>
            <a:pPr marL="457200" lvl="1" indent="0">
              <a:buNone/>
            </a:pPr>
            <a:r>
              <a:rPr lang="en-US" sz="1300" noProof="1">
                <a:solidFill>
                  <a:schemeClr val="accent2">
                    <a:lumMod val="40000"/>
                    <a:lumOff val="60000"/>
                  </a:schemeClr>
                </a:solidFill>
              </a:rPr>
              <a:t>Cowardice</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9</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3647488"/>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32C0B-4052-44CB-9341-8AD8B2CC4712}">
  <ds:schemaRefs>
    <ds:schemaRef ds:uri="16c05727-aa75-4e4a-9b5f-8a80a1165891"/>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71af3243-3dd4-4a8d-8c0d-dd76da1f02a5"/>
    <ds:schemaRef ds:uri="http://www.w3.org/XML/1998/namespace"/>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7C387-AFDC-4FE3-A658-984B7F35F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0</TotalTime>
  <Words>917</Words>
  <Application>Microsoft Office PowerPoint</Application>
  <PresentationFormat>Widescreen</PresentationFormat>
  <Paragraphs>216</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Graphic Design</vt:lpstr>
      <vt:lpstr>Activities &amp; Assignment</vt:lpstr>
      <vt:lpstr>The Power of Colour</vt:lpstr>
      <vt:lpstr>The Power of Colour</vt:lpstr>
      <vt:lpstr>The Power of Colour</vt:lpstr>
      <vt:lpstr>The Power of Colour</vt:lpstr>
      <vt:lpstr>The Power of Colour</vt:lpstr>
      <vt:lpstr>The Power of Colour</vt:lpstr>
      <vt:lpstr>The Power of Colour</vt:lpstr>
      <vt:lpstr>The Power of Colour</vt:lpstr>
      <vt:lpstr>The Power of Colour</vt:lpstr>
      <vt:lpstr>The Power of Colour</vt:lpstr>
      <vt:lpstr>The Power of Colour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2020-06-06T12:40:55Z</dcterms:created>
  <dcterms:modified xsi:type="dcterms:W3CDTF">2023-04-24T19:06:51Z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