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2"/>
  </p:notesMasterIdLst>
  <p:handoutMasterIdLst>
    <p:handoutMasterId r:id="rId23"/>
  </p:handoutMasterIdLst>
  <p:sldIdLst>
    <p:sldId id="256" r:id="rId5"/>
    <p:sldId id="257" r:id="rId6"/>
    <p:sldId id="262" r:id="rId7"/>
    <p:sldId id="265" r:id="rId8"/>
    <p:sldId id="266" r:id="rId9"/>
    <p:sldId id="267" r:id="rId10"/>
    <p:sldId id="268" r:id="rId11"/>
    <p:sldId id="269" r:id="rId12"/>
    <p:sldId id="270" r:id="rId13"/>
    <p:sldId id="272" r:id="rId14"/>
    <p:sldId id="271" r:id="rId15"/>
    <p:sldId id="273" r:id="rId16"/>
    <p:sldId id="274" r:id="rId17"/>
    <p:sldId id="275" r:id="rId18"/>
    <p:sldId id="276"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650E5-90D3-4565-9C17-B912CE8A9F1A}" v="259" dt="2020-06-18T19:36:43.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varScale="1">
        <p:scale>
          <a:sx n="86" d="100"/>
          <a:sy n="86" d="100"/>
        </p:scale>
        <p:origin x="470" y="67"/>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What Is A Podcast</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Equipment and Software</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Planning Your Podcast</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Producing Your Podcast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1 – Create Your First Podcast</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accent1"/>
          </a:fontRef>
        </dgm:style>
      </dgm:prSet>
      <dgm:spPr>
        <a:prstGeom prst="rect">
          <a:avLst/>
        </a:prstGeom>
        <a:no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0">
            <a:scrgbClr r="0" g="0" b="0"/>
          </a:lnRef>
          <a:fillRef idx="0">
            <a:scrgbClr r="0" g="0" b="0"/>
          </a:fillRef>
          <a:effectRef idx="0">
            <a:scrgbClr r="0" g="0" b="0"/>
          </a:effectRef>
          <a:fontRef idx="minor">
            <a:schemeClr val="lt1"/>
          </a:fontRef>
        </dgm:style>
      </dgm:prSet>
      <dgm:spPr>
        <a:xfrm>
          <a:off x="0" y="1249576"/>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What Is A Podcast</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Equipment and Software</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Planning Your Podcast</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Producing Your Podcast</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1 – Create Your First Podcast</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4/24/2023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4/24/2023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audacityteam.org/" TargetMode="External"/><Relationship Id="rId2" Type="http://schemas.openxmlformats.org/officeDocument/2006/relationships/hyperlink" Target="https://www.avid.com/pro-tools/comparison" TargetMode="Externa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g5zwi--TT2Y" TargetMode="Externa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hyperlink" Target="https://www.youtube.com/watch?v=m2acPBR4S1E" TargetMode="External"/><Relationship Id="rId7" Type="http://schemas.openxmlformats.org/officeDocument/2006/relationships/image" Target="../media/image15.png"/><Relationship Id="rId2" Type="http://schemas.openxmlformats.org/officeDocument/2006/relationships/hyperlink" Target="https://www.youtube.com/watch?v=rdvt4JjgYno" TargetMode="External"/><Relationship Id="rId1" Type="http://schemas.openxmlformats.org/officeDocument/2006/relationships/slideLayout" Target="../slideLayouts/slideLayout5.xml"/><Relationship Id="rId6" Type="http://schemas.openxmlformats.org/officeDocument/2006/relationships/hyperlink" Target="https://www.youtube.com/watch?v=8T4oC8Wu_7g" TargetMode="External"/><Relationship Id="rId5" Type="http://schemas.openxmlformats.org/officeDocument/2006/relationships/hyperlink" Target="https://www.youtube.com/watch?v=GpjDz0yZ030" TargetMode="External"/><Relationship Id="rId4" Type="http://schemas.openxmlformats.org/officeDocument/2006/relationships/hyperlink" Target="https://www.youtube.com/watch?v=Xm-J6Xf4xow" TargetMode="Externa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Zw9nkEHQ5B8" TargetMode="External"/><Relationship Id="rId2" Type="http://schemas.openxmlformats.org/officeDocument/2006/relationships/hyperlink" Target="https://www.audacityteam.org/" TargetMode="Externa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dQCB72S64L4" TargetMode="External"/><Relationship Id="rId2" Type="http://schemas.openxmlformats.org/officeDocument/2006/relationships/hyperlink" Target="https://www.youtube.com/watch?v=Ijidrx0K670" TargetMode="Externa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hyperlink" Target="https://www.youtube.com/watch?v=zdHENJNaydU"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hyperlink" Target="https://anchor.fm/" TargetMode="External"/><Relationship Id="rId7" Type="http://schemas.openxmlformats.org/officeDocument/2006/relationships/image" Target="../media/image11.sv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hyperlink" Target="https://sone.app/" TargetMode="External"/><Relationship Id="rId4" Type="http://schemas.openxmlformats.org/officeDocument/2006/relationships/hyperlink" Target="https://auphonic.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hyperlink" Target="https://www.youtube.com/watch?v=fKK9nVLvhGM" TargetMode="External"/><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hyperlink" Target="https://www.business.com/articles/why-free-apps/" TargetMode="Externa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Z5Nza3Z6WTY" TargetMode="External"/><Relationship Id="rId7" Type="http://schemas.openxmlformats.org/officeDocument/2006/relationships/image" Target="../media/image16.svg"/><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theproaudiofiles.com/proximity-effect/" TargetMode="External"/><Relationship Id="rId7" Type="http://schemas.openxmlformats.org/officeDocument/2006/relationships/image" Target="../media/image14.sv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Creating A Podcast</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t>
            </a:r>
            <a:r>
              <a:rPr lang="en-US"/>
              <a:t>Activity 2</a:t>
            </a:r>
            <a:endParaRPr lang="en-US" dirty="0"/>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using a computer&#10;&#10;Description automatically generated">
            <a:extLst>
              <a:ext uri="{FF2B5EF4-FFF2-40B4-BE49-F238E27FC236}">
                <a16:creationId xmlns:a16="http://schemas.microsoft.com/office/drawing/2014/main" id="{40217F46-9730-4AA8-9524-670F92A793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62" r="12762"/>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hand holding a remote control&#10;&#10;Description automatically generated">
            <a:extLst>
              <a:ext uri="{FF2B5EF4-FFF2-40B4-BE49-F238E27FC236}">
                <a16:creationId xmlns:a16="http://schemas.microsoft.com/office/drawing/2014/main" id="{A73686C3-AC28-4E57-8B5E-871420DE76E3}"/>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6102" r="-6102"/>
          <a:stretch/>
        </p:blipFill>
        <p:spPr>
          <a:xfrm>
            <a:off x="-385894" y="0"/>
            <a:ext cx="6481894"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Hardware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If your podcast involves interviews, you will need some type of hardware to record. For in-person interviews, one of the industry standards is the Is Zoom portable digital recorders. These handheld recorders that you can use to record interviews in person and allow you to connect a dynamic microphone with an XLR connection. If you do not have access to a DAC recorder, then your mobile device is a great alternative.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6962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erson standing in a room&#10;&#10;Description automatically generated">
            <a:extLst>
              <a:ext uri="{FF2B5EF4-FFF2-40B4-BE49-F238E27FC236}">
                <a16:creationId xmlns:a16="http://schemas.microsoft.com/office/drawing/2014/main" id="{F2CC6E2B-A20E-4344-B6F0-AA1CA5D19C94}"/>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Software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To record what you're saying into the microphone, you need recording and editing applications. Fortunately for students, there are several exceptional options; if you use a Mac, your computer already comes installed with Garage Band, which you may have already used.  The applications Audacity and Pro Tools First are open source and free for education.</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246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Software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Digital Audio Workstations (DAW). A DAW is an application on your computer that can capture audio and is what you can use to record your audio for your podcasts. Pro Tools First is a free  DAW that can be used on a Mac and PC. It features all the tools you need for recording and also uses cloud storage. Audacity is an open-source full-featured DAW that has some very powerful noise reduction and editing tools.  Pairing the two can create some amazing results.</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6" descr="A group of people looking at a computer&#10;&#10;Description automatically generated">
            <a:extLst>
              <a:ext uri="{FF2B5EF4-FFF2-40B4-BE49-F238E27FC236}">
                <a16:creationId xmlns:a16="http://schemas.microsoft.com/office/drawing/2014/main" id="{64D8C20F-39AF-45A9-8D92-19179D8236A8}"/>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7494" r="17494"/>
          <a:stretch>
            <a:fillRect/>
          </a:stretch>
        </p:blipFill>
        <p:spPr/>
      </p:pic>
    </p:spTree>
    <p:extLst>
      <p:ext uri="{BB962C8B-B14F-4D97-AF65-F5344CB8AC3E}">
        <p14:creationId xmlns:p14="http://schemas.microsoft.com/office/powerpoint/2010/main" val="622402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Software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For a podcaster, there is a whole lot </a:t>
            </a:r>
            <a:r>
              <a:rPr lang="en-US" noProof="1">
                <a:hlinkClick r:id="rId2"/>
              </a:rPr>
              <a:t>Pro Tools First</a:t>
            </a:r>
            <a:r>
              <a:rPr lang="en-US" noProof="1"/>
              <a:t>, has to offer in fact paired with </a:t>
            </a:r>
            <a:r>
              <a:rPr lang="en-US" noProof="1">
                <a:hlinkClick r:id="rId3"/>
              </a:rPr>
              <a:t>Audactiy</a:t>
            </a:r>
            <a:r>
              <a:rPr lang="en-US" noProof="1"/>
              <a:t> it might be all you ever need. The software includes many of the same recording and editing features as the paid version Pro Tools, an example of htis is the the Edit window, the Mix window, the Smart Tools, and the MIDI Editor panel . Once you get started, or if you have used other editors you most likely will find the interface, and controls intuative.</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descr="A close up of a machine&#10;&#10;Description automatically generated">
            <a:extLst>
              <a:ext uri="{FF2B5EF4-FFF2-40B4-BE49-F238E27FC236}">
                <a16:creationId xmlns:a16="http://schemas.microsoft.com/office/drawing/2014/main" id="{E12E8387-AA3F-4AD1-AC28-F5679AD293C0}"/>
              </a:ext>
            </a:extLst>
          </p:cNvPr>
          <p:cNvPicPr>
            <a:picLocks noGrp="1" noChangeAspect="1"/>
          </p:cNvPicPr>
          <p:nvPr>
            <p:ph type="pic" idx="11"/>
          </p:nvPr>
        </p:nvPicPr>
        <p:blipFill rotWithShape="1">
          <a:blip r:embed="rId4">
            <a:extLst>
              <a:ext uri="{28A0092B-C50C-407E-A947-70E740481C1C}">
                <a14:useLocalDpi xmlns:a14="http://schemas.microsoft.com/office/drawing/2010/main" val="0"/>
              </a:ext>
            </a:extLst>
          </a:blip>
          <a:srcRect t="-31651" b="-31651"/>
          <a:stretch/>
        </p:blipFill>
        <p:spPr/>
      </p:pic>
    </p:spTree>
    <p:extLst>
      <p:ext uri="{BB962C8B-B14F-4D97-AF65-F5344CB8AC3E}">
        <p14:creationId xmlns:p14="http://schemas.microsoft.com/office/powerpoint/2010/main" val="3257033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Software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If you have access to a computer at school or at home, please follow along with the following tutorials.  The first twelve-minute tutorial will give you a basic understanding.  The following five tutorials will provide you with the knowledge and skills you need to achieve great results when you produce your first podcast.</a:t>
            </a:r>
          </a:p>
          <a:p>
            <a:pPr marL="914400" lvl="2" indent="0">
              <a:buNone/>
            </a:pPr>
            <a:endParaRPr lang="en-US" noProof="1"/>
          </a:p>
          <a:p>
            <a:pPr marL="914400" lvl="2" indent="0">
              <a:buNone/>
            </a:pPr>
            <a:r>
              <a:rPr lang="en-US" sz="1800" noProof="1"/>
              <a:t>Watch and Learn: Pro Tools First</a:t>
            </a:r>
          </a:p>
          <a:p>
            <a:pPr marL="914400" lvl="2" indent="0">
              <a:buNone/>
            </a:pPr>
            <a:r>
              <a:rPr lang="en-US" sz="1800" noProof="1">
                <a:hlinkClick r:id="rId2"/>
              </a:rPr>
              <a:t>Tutorial for Beginners in 12 minutes</a:t>
            </a:r>
            <a:endParaRPr lang="en-US" sz="1800"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screenshot of a computer&#10;&#10;Description automatically generated">
            <a:extLst>
              <a:ext uri="{FF2B5EF4-FFF2-40B4-BE49-F238E27FC236}">
                <a16:creationId xmlns:a16="http://schemas.microsoft.com/office/drawing/2014/main" id="{A73041C1-3CDC-443E-AB82-5B42F64AAC8A}"/>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t="-24309" b="-24309"/>
          <a:stretch/>
        </p:blipFill>
        <p:spPr/>
      </p:pic>
      <p:pic>
        <p:nvPicPr>
          <p:cNvPr id="10" name="Graphic 9" descr="Theatre">
            <a:extLst>
              <a:ext uri="{FF2B5EF4-FFF2-40B4-BE49-F238E27FC236}">
                <a16:creationId xmlns:a16="http://schemas.microsoft.com/office/drawing/2014/main" id="{050AF62B-B57A-4987-BEAD-7BE8DDBED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4511" y="4620147"/>
            <a:ext cx="401105" cy="401105"/>
          </a:xfrm>
          <a:prstGeom prst="rect">
            <a:avLst/>
          </a:prstGeom>
        </p:spPr>
      </p:pic>
    </p:spTree>
    <p:extLst>
      <p:ext uri="{BB962C8B-B14F-4D97-AF65-F5344CB8AC3E}">
        <p14:creationId xmlns:p14="http://schemas.microsoft.com/office/powerpoint/2010/main" val="1181776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Software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20000"/>
          </a:bodyPr>
          <a:lstStyle/>
          <a:p>
            <a:r>
              <a:rPr lang="en-US" noProof="1"/>
              <a:t>Create or download an audio track and follow along. (Q2.5)</a:t>
            </a:r>
          </a:p>
          <a:p>
            <a:endParaRPr lang="en-US" noProof="1"/>
          </a:p>
          <a:p>
            <a:pPr marL="914400" lvl="2" indent="0">
              <a:buNone/>
            </a:pPr>
            <a:r>
              <a:rPr lang="en-US" sz="1800" noProof="1"/>
              <a:t>Watch and Learn: #1</a:t>
            </a:r>
          </a:p>
          <a:p>
            <a:pPr marL="914400" lvl="2" indent="0">
              <a:buNone/>
            </a:pPr>
            <a:r>
              <a:rPr lang="en-US" sz="1800" noProof="1">
                <a:hlinkClick r:id="rId2"/>
              </a:rPr>
              <a:t>Pro Tools Workspace</a:t>
            </a:r>
            <a:endParaRPr lang="en-US" sz="1800" noProof="1"/>
          </a:p>
          <a:p>
            <a:pPr marL="914400" lvl="2" indent="0">
              <a:buNone/>
            </a:pPr>
            <a:endParaRPr lang="en-US" sz="1800" noProof="1"/>
          </a:p>
          <a:p>
            <a:pPr marL="914400" lvl="2" indent="0">
              <a:buNone/>
            </a:pPr>
            <a:r>
              <a:rPr lang="en-US" sz="1800" noProof="1"/>
              <a:t>Watch and Learn: #2</a:t>
            </a:r>
          </a:p>
          <a:p>
            <a:pPr marL="914400" lvl="2" indent="0">
              <a:buNone/>
            </a:pPr>
            <a:r>
              <a:rPr lang="en-US" sz="1800" noProof="1">
                <a:hlinkClick r:id="rId3"/>
              </a:rPr>
              <a:t>Modes and Tools</a:t>
            </a:r>
            <a:endParaRPr lang="en-US" sz="1800" noProof="1"/>
          </a:p>
          <a:p>
            <a:pPr marL="914400" lvl="2" indent="0">
              <a:buNone/>
            </a:pPr>
            <a:endParaRPr lang="en-US" sz="1800" noProof="1"/>
          </a:p>
          <a:p>
            <a:pPr marL="914400" lvl="2" indent="0">
              <a:buNone/>
            </a:pPr>
            <a:r>
              <a:rPr lang="en-US" sz="1800" noProof="1"/>
              <a:t>Watch and Learn: #3</a:t>
            </a:r>
          </a:p>
          <a:p>
            <a:pPr marL="914400" lvl="2" indent="0">
              <a:buNone/>
            </a:pPr>
            <a:r>
              <a:rPr lang="en-US" sz="1800" noProof="1">
                <a:hlinkClick r:id="rId4"/>
              </a:rPr>
              <a:t>Recording Audio</a:t>
            </a:r>
            <a:endParaRPr lang="en-US" sz="1800" noProof="1"/>
          </a:p>
          <a:p>
            <a:pPr marL="914400" lvl="2" indent="0">
              <a:buNone/>
            </a:pPr>
            <a:endParaRPr lang="en-US" sz="1800" noProof="1"/>
          </a:p>
          <a:p>
            <a:pPr marL="914400" lvl="2" indent="0">
              <a:buNone/>
            </a:pPr>
            <a:r>
              <a:rPr lang="en-US" sz="1800" noProof="1"/>
              <a:t>Watch and Learn: #4</a:t>
            </a:r>
          </a:p>
          <a:p>
            <a:pPr marL="914400" lvl="2" indent="0">
              <a:buNone/>
            </a:pPr>
            <a:r>
              <a:rPr lang="en-US" sz="1800" noProof="1">
                <a:hlinkClick r:id="rId5"/>
              </a:rPr>
              <a:t>Intro Music</a:t>
            </a:r>
            <a:endParaRPr lang="en-US" sz="1800" noProof="1"/>
          </a:p>
          <a:p>
            <a:pPr marL="914400" lvl="2" indent="0">
              <a:buNone/>
            </a:pPr>
            <a:endParaRPr lang="en-US" sz="1800" noProof="1"/>
          </a:p>
          <a:p>
            <a:pPr marL="914400" lvl="2" indent="0">
              <a:buNone/>
            </a:pPr>
            <a:r>
              <a:rPr lang="en-US" sz="1800" noProof="1"/>
              <a:t>Watch and Learn: #5</a:t>
            </a:r>
          </a:p>
          <a:p>
            <a:pPr marL="914400" lvl="2" indent="0">
              <a:buNone/>
            </a:pPr>
            <a:r>
              <a:rPr lang="en-US" sz="1800" noProof="1">
                <a:hlinkClick r:id="rId6"/>
              </a:rPr>
              <a:t>Edit Your Podcast</a:t>
            </a:r>
            <a:endParaRPr lang="en-US" sz="1800"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Theatre">
            <a:extLst>
              <a:ext uri="{FF2B5EF4-FFF2-40B4-BE49-F238E27FC236}">
                <a16:creationId xmlns:a16="http://schemas.microsoft.com/office/drawing/2014/main" id="{53D3D00E-4818-414E-9B5F-4269FA2A28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4584" y="2563104"/>
            <a:ext cx="401105" cy="401105"/>
          </a:xfrm>
          <a:prstGeom prst="rect">
            <a:avLst/>
          </a:prstGeom>
        </p:spPr>
      </p:pic>
      <p:pic>
        <p:nvPicPr>
          <p:cNvPr id="6" name="Graphic 5" descr="Theatre">
            <a:extLst>
              <a:ext uri="{FF2B5EF4-FFF2-40B4-BE49-F238E27FC236}">
                <a16:creationId xmlns:a16="http://schemas.microsoft.com/office/drawing/2014/main" id="{36FFE44C-99C8-4F52-BEED-3BF055310B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4584" y="3315731"/>
            <a:ext cx="401105" cy="401105"/>
          </a:xfrm>
          <a:prstGeom prst="rect">
            <a:avLst/>
          </a:prstGeom>
        </p:spPr>
      </p:pic>
      <p:pic>
        <p:nvPicPr>
          <p:cNvPr id="7" name="Graphic 6" descr="Theatre">
            <a:extLst>
              <a:ext uri="{FF2B5EF4-FFF2-40B4-BE49-F238E27FC236}">
                <a16:creationId xmlns:a16="http://schemas.microsoft.com/office/drawing/2014/main" id="{5ACD14DC-E3A7-4D3E-8895-FE7A522438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4584" y="4074348"/>
            <a:ext cx="401105" cy="401105"/>
          </a:xfrm>
          <a:prstGeom prst="rect">
            <a:avLst/>
          </a:prstGeom>
        </p:spPr>
      </p:pic>
      <p:pic>
        <p:nvPicPr>
          <p:cNvPr id="8" name="Graphic 7" descr="Theatre">
            <a:extLst>
              <a:ext uri="{FF2B5EF4-FFF2-40B4-BE49-F238E27FC236}">
                <a16:creationId xmlns:a16="http://schemas.microsoft.com/office/drawing/2014/main" id="{F6BA32A3-4F0E-4298-8095-8BE28D0027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04882" y="4797291"/>
            <a:ext cx="401105" cy="401105"/>
          </a:xfrm>
          <a:prstGeom prst="rect">
            <a:avLst/>
          </a:prstGeom>
        </p:spPr>
      </p:pic>
      <p:pic>
        <p:nvPicPr>
          <p:cNvPr id="10" name="Graphic 9" descr="Theatre">
            <a:extLst>
              <a:ext uri="{FF2B5EF4-FFF2-40B4-BE49-F238E27FC236}">
                <a16:creationId xmlns:a16="http://schemas.microsoft.com/office/drawing/2014/main" id="{83E6E7FB-0E0D-4E3C-88DD-6E9EAFB8B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07882" y="5579281"/>
            <a:ext cx="401105" cy="401105"/>
          </a:xfrm>
          <a:prstGeom prst="rect">
            <a:avLst/>
          </a:prstGeom>
        </p:spPr>
      </p:pic>
      <p:pic>
        <p:nvPicPr>
          <p:cNvPr id="24" name="Picture Placeholder 23" descr="A screen shot of a computer&#10;&#10;Description automatically generated">
            <a:extLst>
              <a:ext uri="{FF2B5EF4-FFF2-40B4-BE49-F238E27FC236}">
                <a16:creationId xmlns:a16="http://schemas.microsoft.com/office/drawing/2014/main" id="{DDB94919-DD22-4043-B765-A25495B9E8BA}"/>
              </a:ext>
            </a:extLst>
          </p:cNvPr>
          <p:cNvPicPr>
            <a:picLocks noGrp="1" noChangeAspect="1"/>
          </p:cNvPicPr>
          <p:nvPr>
            <p:ph type="pic" idx="11"/>
          </p:nvPr>
        </p:nvPicPr>
        <p:blipFill rotWithShape="1">
          <a:blip r:embed="rId9">
            <a:extLst>
              <a:ext uri="{28A0092B-C50C-407E-A947-70E740481C1C}">
                <a14:useLocalDpi xmlns:a14="http://schemas.microsoft.com/office/drawing/2010/main" val="0"/>
              </a:ext>
            </a:extLst>
          </a:blip>
          <a:srcRect t="-35358" b="-35358"/>
          <a:stretch/>
        </p:blipFill>
        <p:spPr/>
      </p:pic>
    </p:spTree>
    <p:extLst>
      <p:ext uri="{BB962C8B-B14F-4D97-AF65-F5344CB8AC3E}">
        <p14:creationId xmlns:p14="http://schemas.microsoft.com/office/powerpoint/2010/main" val="135649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Software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hlinkClick r:id="rId2"/>
              </a:rPr>
              <a:t>Audacity</a:t>
            </a:r>
            <a:r>
              <a:rPr lang="en-US" noProof="1"/>
              <a:t> is a full featured open-source software program that allows podcasters to record sound, edit, and export sound clips. This application is available for the Windows, macOS and Linux operating systems. The software is free and open to use under the GPL (General Public License).</a:t>
            </a:r>
          </a:p>
          <a:p>
            <a:pPr marL="0" indent="0">
              <a:buNone/>
            </a:pPr>
            <a:endParaRPr lang="en-US" noProof="1"/>
          </a:p>
          <a:p>
            <a:pPr marL="914400" lvl="2" indent="0">
              <a:buNone/>
            </a:pPr>
            <a:r>
              <a:rPr lang="en-US" sz="1800" noProof="1"/>
              <a:t>Watch and Learn: 2020 Version</a:t>
            </a:r>
          </a:p>
          <a:p>
            <a:pPr marL="914400" lvl="2" indent="0">
              <a:buNone/>
            </a:pPr>
            <a:r>
              <a:rPr lang="en-US" sz="1800" noProof="1">
                <a:hlinkClick r:id="rId3"/>
              </a:rPr>
              <a:t>How to Edit a Podcast in Audacity</a:t>
            </a:r>
            <a:endParaRPr lang="en-US" sz="1800" noProof="1"/>
          </a:p>
          <a:p>
            <a:pPr marL="0" indent="0">
              <a:buNone/>
            </a:pPr>
            <a:endParaRPr lang="en-US" sz="1800"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Placeholder 17" descr="A screenshot of a computer&#10;&#10;Description automatically generated">
            <a:extLst>
              <a:ext uri="{FF2B5EF4-FFF2-40B4-BE49-F238E27FC236}">
                <a16:creationId xmlns:a16="http://schemas.microsoft.com/office/drawing/2014/main" id="{AB43AE60-4F36-4627-B003-3BD12DC7742C}"/>
              </a:ext>
            </a:extLst>
          </p:cNvPr>
          <p:cNvPicPr>
            <a:picLocks noGrp="1" noChangeAspect="1"/>
          </p:cNvPicPr>
          <p:nvPr>
            <p:ph type="pic" idx="11"/>
          </p:nvPr>
        </p:nvPicPr>
        <p:blipFill rotWithShape="1">
          <a:blip r:embed="rId4">
            <a:extLst>
              <a:ext uri="{28A0092B-C50C-407E-A947-70E740481C1C}">
                <a14:useLocalDpi xmlns:a14="http://schemas.microsoft.com/office/drawing/2010/main" val="0"/>
              </a:ext>
            </a:extLst>
          </a:blip>
          <a:srcRect t="-35361" b="-35361"/>
          <a:stretch/>
        </p:blipFill>
        <p:spPr/>
      </p:pic>
    </p:spTree>
    <p:extLst>
      <p:ext uri="{BB962C8B-B14F-4D97-AF65-F5344CB8AC3E}">
        <p14:creationId xmlns:p14="http://schemas.microsoft.com/office/powerpoint/2010/main" val="662732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Software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Create or download an audio track and follow along. (Q2.6)</a:t>
            </a:r>
          </a:p>
          <a:p>
            <a:endParaRPr lang="en-US" noProof="1"/>
          </a:p>
          <a:p>
            <a:pPr marL="914400" lvl="2" indent="0">
              <a:buNone/>
            </a:pPr>
            <a:r>
              <a:rPr lang="en-US" sz="1800" noProof="1"/>
              <a:t>Watch and Learn: #1</a:t>
            </a:r>
          </a:p>
          <a:p>
            <a:pPr marL="914400" lvl="2" indent="0">
              <a:buNone/>
            </a:pPr>
            <a:r>
              <a:rPr lang="en-US" sz="1800" noProof="1">
                <a:hlinkClick r:id="rId2"/>
              </a:rPr>
              <a:t>Voice and Voice Effects</a:t>
            </a:r>
            <a:endParaRPr lang="en-US" sz="1800" noProof="1"/>
          </a:p>
          <a:p>
            <a:pPr marL="914400" lvl="2" indent="0">
              <a:buNone/>
            </a:pPr>
            <a:endParaRPr lang="en-US" sz="1800" noProof="1"/>
          </a:p>
          <a:p>
            <a:pPr marL="914400" lvl="2" indent="0">
              <a:buNone/>
            </a:pPr>
            <a:r>
              <a:rPr lang="en-US" sz="1800" noProof="1"/>
              <a:t>Watch and Learn: #2</a:t>
            </a:r>
          </a:p>
          <a:p>
            <a:pPr marL="914400" lvl="2" indent="0">
              <a:buNone/>
            </a:pPr>
            <a:r>
              <a:rPr lang="en-US" sz="1800" noProof="1">
                <a:hlinkClick r:id="rId3"/>
              </a:rPr>
              <a:t>Make Your Voice Sound Better</a:t>
            </a:r>
            <a:endParaRPr lang="en-US" sz="1800" noProof="1"/>
          </a:p>
          <a:p>
            <a:pPr marL="914400" lvl="2" indent="0">
              <a:buNone/>
            </a:pPr>
            <a:endParaRPr lang="en-US" sz="1800" noProof="1"/>
          </a:p>
          <a:p>
            <a:pPr marL="914400" lvl="2" indent="0">
              <a:buNone/>
            </a:pPr>
            <a:r>
              <a:rPr lang="en-US" sz="1800" noProof="1"/>
              <a:t>Watch and Learn: #3</a:t>
            </a:r>
          </a:p>
          <a:p>
            <a:pPr marL="914400" lvl="2" indent="0">
              <a:buNone/>
            </a:pPr>
            <a:r>
              <a:rPr lang="en-US" sz="1800" noProof="1">
                <a:hlinkClick r:id="rId4"/>
              </a:rPr>
              <a:t>Create a Podcast Intro and Outro</a:t>
            </a:r>
            <a:endParaRPr lang="en-US" sz="1800" noProof="1"/>
          </a:p>
          <a:p>
            <a:pPr marL="0" indent="0">
              <a:buNone/>
            </a:pPr>
            <a:endParaRPr lang="en-US" sz="1800"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screenshot of a video game&#10;&#10;Description automatically generated">
            <a:extLst>
              <a:ext uri="{FF2B5EF4-FFF2-40B4-BE49-F238E27FC236}">
                <a16:creationId xmlns:a16="http://schemas.microsoft.com/office/drawing/2014/main" id="{89FA2769-BDE3-4F47-B646-BF2A1731D56D}"/>
              </a:ext>
            </a:extLst>
          </p:cNvPr>
          <p:cNvPicPr>
            <a:picLocks noGrp="1" noChangeAspect="1"/>
          </p:cNvPicPr>
          <p:nvPr>
            <p:ph type="pic" idx="11"/>
          </p:nvPr>
        </p:nvPicPr>
        <p:blipFill rotWithShape="1">
          <a:blip r:embed="rId5">
            <a:extLst>
              <a:ext uri="{28A0092B-C50C-407E-A947-70E740481C1C}">
                <a14:useLocalDpi xmlns:a14="http://schemas.microsoft.com/office/drawing/2010/main" val="0"/>
              </a:ext>
            </a:extLst>
          </a:blip>
          <a:srcRect t="-19483" b="-19483"/>
          <a:stretch/>
        </p:blipFill>
        <p:spPr/>
      </p:pic>
    </p:spTree>
    <p:extLst>
      <p:ext uri="{BB962C8B-B14F-4D97-AF65-F5344CB8AC3E}">
        <p14:creationId xmlns:p14="http://schemas.microsoft.com/office/powerpoint/2010/main" val="101396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and 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480720517"/>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picture containing person, table, holding, person&#10;&#10;Description automatically generated">
            <a:extLst>
              <a:ext uri="{FF2B5EF4-FFF2-40B4-BE49-F238E27FC236}">
                <a16:creationId xmlns:a16="http://schemas.microsoft.com/office/drawing/2014/main" id="{93AEE285-A9D1-4E4D-BFF7-33017424139A}"/>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698" r="18698"/>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Equipment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Sometimes the most accessible equipment is the best way to get started.  In podcasting, this truly is the case; an app and a mobile device are all that you need to get started.</a:t>
            </a:r>
          </a:p>
          <a:p>
            <a:pPr marL="914400" lvl="2" indent="0">
              <a:buNone/>
            </a:pPr>
            <a:endParaRPr lang="en-US" sz="1800" noProof="1"/>
          </a:p>
          <a:p>
            <a:pPr marL="914400" lvl="2" indent="0">
              <a:buNone/>
            </a:pPr>
            <a:r>
              <a:rPr lang="en-US" sz="1800" noProof="1"/>
              <a:t>Dig Deeper: Explore the following apps (Q2.1)</a:t>
            </a:r>
          </a:p>
          <a:p>
            <a:pPr marL="1257300" lvl="2" indent="-342900" algn="just">
              <a:buFont typeface="Symbol" panose="05050102010706020507" pitchFamily="18" charset="2"/>
              <a:buChar char=""/>
            </a:pPr>
            <a:r>
              <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https://anchor.fm/</a:t>
            </a:r>
            <a:endParaRPr lang="en-CA"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1257300" lvl="2" indent="-342900" algn="just">
              <a:buFont typeface="Symbol" panose="05050102010706020507" pitchFamily="18" charset="2"/>
              <a:buChar char=""/>
            </a:pPr>
            <a:r>
              <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4"/>
              </a:rPr>
              <a:t>https://auphonic.com/</a:t>
            </a:r>
            <a:endParaRPr lang="en-CA"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1257300" lvl="2" indent="-342900" algn="just">
              <a:spcAft>
                <a:spcPts val="1200"/>
              </a:spcAft>
              <a:buFont typeface="Symbol" panose="05050102010706020507" pitchFamily="18" charset="2"/>
              <a:buChar char=""/>
            </a:pPr>
            <a:r>
              <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5"/>
              </a:rPr>
              <a:t>https://sone.app/</a:t>
            </a:r>
            <a:endPar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1371600" lvl="3" indent="0">
              <a:buNone/>
            </a:pPr>
            <a:endParaRPr lang="en-US" noProof="1"/>
          </a:p>
          <a:p>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Bucket and shovel">
            <a:extLst>
              <a:ext uri="{FF2B5EF4-FFF2-40B4-BE49-F238E27FC236}">
                <a16:creationId xmlns:a16="http://schemas.microsoft.com/office/drawing/2014/main" id="{18227EA5-12F0-4E3A-AC4B-5FD715843A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80684" y="3429000"/>
            <a:ext cx="472929" cy="472929"/>
          </a:xfrm>
          <a:prstGeom prst="rect">
            <a:avLst/>
          </a:prstGeom>
        </p:spPr>
      </p:pic>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lose up of a device&#10;&#10;Description automatically generated">
            <a:extLst>
              <a:ext uri="{FF2B5EF4-FFF2-40B4-BE49-F238E27FC236}">
                <a16:creationId xmlns:a16="http://schemas.microsoft.com/office/drawing/2014/main" id="{A33F4198-D434-40E7-9965-7296D66E25EF}"/>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Equipment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It is important to be informed about the Apps that you are installing on your mobile device, so that you can make good decisions in the future.</a:t>
            </a:r>
          </a:p>
          <a:p>
            <a:endParaRPr lang="en-US" noProof="1"/>
          </a:p>
          <a:p>
            <a:pPr marL="914400" lvl="2" indent="0" algn="just">
              <a:spcAft>
                <a:spcPts val="1200"/>
              </a:spcAft>
              <a:buNone/>
            </a:pPr>
            <a:r>
              <a:rPr lang="en-CA" dirty="0"/>
              <a:t>Watch &amp; Learn: </a:t>
            </a:r>
            <a:r>
              <a:rPr lang="en-CA" dirty="0">
                <a:hlinkClick r:id="rId3"/>
              </a:rPr>
              <a:t>How Free Games Make Money</a:t>
            </a:r>
            <a:endParaRPr lang="en-CA" dirty="0"/>
          </a:p>
          <a:p>
            <a:pPr marL="914400" lvl="2" indent="0" algn="just">
              <a:spcAft>
                <a:spcPts val="1200"/>
              </a:spcAft>
              <a:buNone/>
            </a:pPr>
            <a:r>
              <a:rPr lang="en-CA" dirty="0"/>
              <a:t>Read &amp; Learn: </a:t>
            </a:r>
            <a:r>
              <a:rPr lang="en-CA" dirty="0">
                <a:hlinkClick r:id="rId4"/>
              </a:rPr>
              <a:t>Make Money From Your Free App</a:t>
            </a:r>
            <a:endParaRPr lang="en-CA" dirty="0"/>
          </a:p>
          <a:p>
            <a:pPr marL="914400" lvl="2" indent="0" algn="just">
              <a:spcAft>
                <a:spcPts val="1200"/>
              </a:spcAft>
              <a:buNone/>
            </a:pPr>
            <a:r>
              <a:rPr lang="en-CA" dirty="0"/>
              <a:t>Think About It: How Do Apps Make Money (Q2.2)</a:t>
            </a:r>
            <a:endParaRPr lang="en-US" noProof="1"/>
          </a:p>
          <a:p>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Idea">
            <a:extLst>
              <a:ext uri="{FF2B5EF4-FFF2-40B4-BE49-F238E27FC236}">
                <a16:creationId xmlns:a16="http://schemas.microsoft.com/office/drawing/2014/main" id="{957FB056-60A9-452E-B818-263329D818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124511" y="4631270"/>
            <a:ext cx="493992" cy="458675"/>
          </a:xfrm>
          <a:prstGeom prst="rect">
            <a:avLst/>
          </a:prstGeom>
        </p:spPr>
      </p:pic>
      <p:pic>
        <p:nvPicPr>
          <p:cNvPr id="7" name="Graphic 6" descr="Theatre">
            <a:extLst>
              <a:ext uri="{FF2B5EF4-FFF2-40B4-BE49-F238E27FC236}">
                <a16:creationId xmlns:a16="http://schemas.microsoft.com/office/drawing/2014/main" id="{EB6BD736-A52A-47D1-A3C0-196B0FF5B9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24511" y="3343699"/>
            <a:ext cx="401105" cy="401105"/>
          </a:xfrm>
          <a:prstGeom prst="rect">
            <a:avLst/>
          </a:prstGeom>
        </p:spPr>
      </p:pic>
      <p:pic>
        <p:nvPicPr>
          <p:cNvPr id="8" name="Graphic 7" descr="Open book">
            <a:extLst>
              <a:ext uri="{FF2B5EF4-FFF2-40B4-BE49-F238E27FC236}">
                <a16:creationId xmlns:a16="http://schemas.microsoft.com/office/drawing/2014/main" id="{B0895567-BFE7-4D70-B140-72B8651893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24511" y="3971478"/>
            <a:ext cx="458675" cy="458675"/>
          </a:xfrm>
          <a:prstGeom prst="rect">
            <a:avLst/>
          </a:prstGeom>
        </p:spPr>
      </p:pic>
    </p:spTree>
    <p:extLst>
      <p:ext uri="{BB962C8B-B14F-4D97-AF65-F5344CB8AC3E}">
        <p14:creationId xmlns:p14="http://schemas.microsoft.com/office/powerpoint/2010/main" val="299502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indoor, computer, desk, table&#10;&#10;Description automatically generated">
            <a:extLst>
              <a:ext uri="{FF2B5EF4-FFF2-40B4-BE49-F238E27FC236}">
                <a16:creationId xmlns:a16="http://schemas.microsoft.com/office/drawing/2014/main" id="{EEB98FFA-2AED-4C6F-A9C4-C9154426013E}"/>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5" r="18725"/>
          <a:stretch>
            <a:fillRect/>
          </a:stretch>
        </p:blipFill>
        <p:spPr>
          <a:xfrm>
            <a:off x="-8389" y="0"/>
            <a:ext cx="6257944"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Equipment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If you are looking at improving the quality of your podcast there are a few things that you will want to consider. First and arguably the most important is the microphone.</a:t>
            </a:r>
          </a:p>
          <a:p>
            <a:endParaRPr lang="en-US" noProof="1"/>
          </a:p>
          <a:p>
            <a:pPr marL="914400" lvl="2" indent="0">
              <a:buNone/>
            </a:pPr>
            <a:r>
              <a:rPr lang="en-US" sz="1800" noProof="1"/>
              <a:t>Watch &amp; Learn: </a:t>
            </a:r>
            <a:r>
              <a:rPr lang="en-US" sz="1800" noProof="1">
                <a:hlinkClick r:id="rId3"/>
              </a:rPr>
              <a:t>Recording 101: Microphones</a:t>
            </a:r>
            <a:endParaRPr lang="en-US" sz="1800" noProof="1"/>
          </a:p>
          <a:p>
            <a:pPr marL="914400" lvl="2" indent="0">
              <a:buNone/>
            </a:pPr>
            <a:endParaRPr lang="en-US" sz="1800" noProof="1"/>
          </a:p>
          <a:p>
            <a:pPr marL="914400" lvl="2" indent="0">
              <a:buNone/>
            </a:pPr>
            <a:r>
              <a:rPr lang="en-US" sz="1800" noProof="1"/>
              <a:t>Think About It: What type of Microphone is best for producing a Podcast? (Q2.3)</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Idea">
            <a:extLst>
              <a:ext uri="{FF2B5EF4-FFF2-40B4-BE49-F238E27FC236}">
                <a16:creationId xmlns:a16="http://schemas.microsoft.com/office/drawing/2014/main" id="{957FB056-60A9-452E-B818-263329D818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7152508" y="4459710"/>
            <a:ext cx="493992" cy="458675"/>
          </a:xfrm>
          <a:prstGeom prst="rect">
            <a:avLst/>
          </a:prstGeom>
        </p:spPr>
      </p:pic>
      <p:pic>
        <p:nvPicPr>
          <p:cNvPr id="7" name="Graphic 6" descr="Theatre">
            <a:extLst>
              <a:ext uri="{FF2B5EF4-FFF2-40B4-BE49-F238E27FC236}">
                <a16:creationId xmlns:a16="http://schemas.microsoft.com/office/drawing/2014/main" id="{EB6BD736-A52A-47D1-A3C0-196B0FF5B9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52508" y="3599932"/>
            <a:ext cx="401105" cy="401105"/>
          </a:xfrm>
          <a:prstGeom prst="rect">
            <a:avLst/>
          </a:prstGeom>
        </p:spPr>
      </p:pic>
    </p:spTree>
    <p:extLst>
      <p:ext uri="{BB962C8B-B14F-4D97-AF65-F5344CB8AC3E}">
        <p14:creationId xmlns:p14="http://schemas.microsoft.com/office/powerpoint/2010/main" val="164690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icture containing toy&#10;&#10;Description automatically generated">
            <a:extLst>
              <a:ext uri="{FF2B5EF4-FFF2-40B4-BE49-F238E27FC236}">
                <a16:creationId xmlns:a16="http://schemas.microsoft.com/office/drawing/2014/main" id="{A29A1183-F4B0-466C-9F35-A6F18D4525B3}"/>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328" b="-3328"/>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Equipment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Dynamic microphones are a type of microphone that allows the podcaster to record in the widest variety of locations without the quality of the room impacting your podcast in a negative way. The dynamic microphone tends to enhance the warmness in your voice; this is due to something called the proximity effect. </a:t>
            </a:r>
          </a:p>
          <a:p>
            <a:pPr marL="0" indent="0">
              <a:buNone/>
            </a:pPr>
            <a:endParaRPr lang="en-US" noProof="1"/>
          </a:p>
          <a:p>
            <a:pPr marL="914400" lvl="2" indent="0">
              <a:buNone/>
            </a:pPr>
            <a:r>
              <a:rPr lang="en-US" sz="1800" noProof="1"/>
              <a:t>Read &amp; Learn: </a:t>
            </a:r>
            <a:r>
              <a:rPr lang="en-US" sz="1800" noProof="1">
                <a:hlinkClick r:id="rId3"/>
              </a:rPr>
              <a:t>The Proximity Effect</a:t>
            </a:r>
            <a:endParaRPr lang="en-US" sz="1800" noProof="1"/>
          </a:p>
          <a:p>
            <a:pPr marL="914400" lvl="2" indent="0">
              <a:buNone/>
            </a:pPr>
            <a:endParaRPr lang="en-US" sz="1800" noProof="1"/>
          </a:p>
          <a:p>
            <a:pPr marL="914400" lvl="2" indent="0">
              <a:buNone/>
            </a:pPr>
            <a:r>
              <a:rPr lang="en-US" sz="1800" noProof="1"/>
              <a:t>Think About It: How can you deepen the sound of your voice (Q2.4)</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Open book">
            <a:extLst>
              <a:ext uri="{FF2B5EF4-FFF2-40B4-BE49-F238E27FC236}">
                <a16:creationId xmlns:a16="http://schemas.microsoft.com/office/drawing/2014/main" id="{EB7CDB2B-5372-4866-B28E-DF95AADFA0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3722" y="4655532"/>
            <a:ext cx="458675" cy="458675"/>
          </a:xfrm>
          <a:prstGeom prst="rect">
            <a:avLst/>
          </a:prstGeom>
        </p:spPr>
      </p:pic>
      <p:pic>
        <p:nvPicPr>
          <p:cNvPr id="10" name="Graphic 9" descr="Idea">
            <a:extLst>
              <a:ext uri="{FF2B5EF4-FFF2-40B4-BE49-F238E27FC236}">
                <a16:creationId xmlns:a16="http://schemas.microsoft.com/office/drawing/2014/main" id="{EAB3A4CC-D25F-4C45-9E60-30CE305630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123722" y="5310577"/>
            <a:ext cx="493992" cy="458675"/>
          </a:xfrm>
          <a:prstGeom prst="rect">
            <a:avLst/>
          </a:prstGeom>
        </p:spPr>
      </p:pic>
    </p:spTree>
    <p:extLst>
      <p:ext uri="{BB962C8B-B14F-4D97-AF65-F5344CB8AC3E}">
        <p14:creationId xmlns:p14="http://schemas.microsoft.com/office/powerpoint/2010/main" val="2063035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in front of a computer&#10;&#10;Description automatically generated">
            <a:extLst>
              <a:ext uri="{FF2B5EF4-FFF2-40B4-BE49-F238E27FC236}">
                <a16:creationId xmlns:a16="http://schemas.microsoft.com/office/drawing/2014/main" id="{1CF66677-17A7-4089-B458-BD111152C935}"/>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3618" t="50" r="33690" b="-50"/>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Equipment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Plosive sounds can be heard in letters  P and B. Our brains naturally filter this out when we are talking to others; however, in recordings, they are noticeable because they occur naturally in speech. If you want to experience this yourself, try holding a candle in front of your mouth while you’re speaking, you will notice when you make the P and B sound the flame will flicker.</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85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BDADA78-5A49-47CE-A4EE-B05D94607BAF}"/>
              </a:ext>
            </a:extLst>
          </p:cNvPr>
          <p:cNvPicPr>
            <a:picLocks noGrp="1" noChangeAspect="1"/>
          </p:cNvPicPr>
          <p:nvPr>
            <p:ph type="pic" idx="11"/>
          </p:nvPr>
        </p:nvPicPr>
        <p:blipFill>
          <a:blip r:embed="rId2"/>
          <a:srcRect t="3216" b="3216"/>
          <a:stretch>
            <a:fillRect/>
          </a:stretch>
        </p:blipFill>
        <p:spPr>
          <a:xfrm>
            <a:off x="0" y="0"/>
            <a:ext cx="6249555" cy="6721475"/>
          </a:xfrm>
          <a:prstGeom prst="rect">
            <a:avLst/>
          </a:prstGeo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Equipment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You just learned that the proximity effect could make your voice sound warm; however, sounds of P and B’s can be heightened if you have your mouth  close to the microphone while recording your podcast. The reason this occurs is plosive sounds interact with the microphone’s diaphragm, producing an output signal. Using a pop shield serves as a barrier between these sounds and the microphone, with the goal is to eliminate these sounds altogether.</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7322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desk&#10;&#10;Description automatically generated">
            <a:extLst>
              <a:ext uri="{FF2B5EF4-FFF2-40B4-BE49-F238E27FC236}">
                <a16:creationId xmlns:a16="http://schemas.microsoft.com/office/drawing/2014/main" id="{833F1065-5BC0-4765-A600-9982BF2D1B3E}"/>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Hardware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Another tool that you will want to consider are a good set of earbuds or headphones. Closed ear headphones or ear buds are a good choice, the reason is this allows for isolation.  Without isolation the bleeding sound will prevent you from correctly hearing the person you're interviewing, or the sound of your own voice.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1814658"/>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1328</Words>
  <Application>Microsoft Office PowerPoint</Application>
  <PresentationFormat>Widescreen</PresentationFormat>
  <Paragraphs>162</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Symbol</vt:lpstr>
      <vt:lpstr>Wingdings</vt:lpstr>
      <vt:lpstr>Office Theme</vt:lpstr>
      <vt:lpstr>Creating A Podcast</vt:lpstr>
      <vt:lpstr>Activities and Assignment</vt:lpstr>
      <vt:lpstr>Equipment</vt:lpstr>
      <vt:lpstr>Equipment</vt:lpstr>
      <vt:lpstr>Equipment</vt:lpstr>
      <vt:lpstr>Equipment</vt:lpstr>
      <vt:lpstr>Equipment</vt:lpstr>
      <vt:lpstr>Equipment</vt:lpstr>
      <vt:lpstr>Hardware</vt:lpstr>
      <vt:lpstr>Hardware</vt:lpstr>
      <vt:lpstr>Software</vt:lpstr>
      <vt:lpstr>Software</vt:lpstr>
      <vt:lpstr>Software</vt:lpstr>
      <vt:lpstr>Software</vt:lpstr>
      <vt:lpstr>Software</vt:lpstr>
      <vt:lpstr>Software</vt:lpstr>
      <vt:lpstr>Software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2023-04-24T19:35:03Z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