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57" r:id="rId6"/>
    <p:sldId id="275" r:id="rId7"/>
    <p:sldId id="276" r:id="rId8"/>
    <p:sldId id="277" r:id="rId9"/>
    <p:sldId id="278" r:id="rId10"/>
    <p:sldId id="27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712" autoAdjust="0"/>
  </p:normalViewPr>
  <p:slideViewPr>
    <p:cSldViewPr snapToGrid="0">
      <p:cViewPr varScale="1">
        <p:scale>
          <a:sx n="82" d="100"/>
          <a:sy n="82" d="100"/>
        </p:scale>
        <p:origin x="629" y="58"/>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a:solidFill>
                <a:schemeClr val="bg1"/>
              </a:solidFill>
            </a:rPr>
            <a:t>Activity 1 – Explore the role of a Graphic Designer</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a:solidFill>
                <a:schemeClr val="bg1"/>
              </a:solidFill>
            </a:rPr>
            <a:t>Activity 2 – Elements of Graphic Design</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a:solidFill>
                <a:schemeClr val="bg1"/>
              </a:solidFill>
            </a:rPr>
            <a:t>Activity 3 – Exploring Colour</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a:solidFill>
                <a:schemeClr val="bg1"/>
              </a:solidFill>
            </a:rPr>
            <a:t>Activity 4 – Create a simple vector image</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Assignment – Create a sticker</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0">
            <a:scrgbClr r="0" g="0" b="0"/>
          </a:lnRef>
          <a:fillRef idx="0">
            <a:scrgbClr r="0" g="0" b="0"/>
          </a:fillRef>
          <a:effectRef idx="0">
            <a:scrgbClr r="0" g="0" b="0"/>
          </a:effectRef>
          <a:fontRef idx="minor">
            <a:schemeClr val="lt1"/>
          </a:fontRef>
        </dgm:style>
      </dgm:prSet>
      <dgm:spPr>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0">
            <a:scrgbClr r="0" g="0" b="0"/>
          </a:lnRef>
          <a:fillRef idx="0">
            <a:scrgbClr r="0" g="0" b="0"/>
          </a:fillRef>
          <a:effectRef idx="0">
            <a:scrgbClr r="0" g="0" b="0"/>
          </a:effectRef>
          <a:fontRef idx="minor">
            <a:schemeClr val="lt1"/>
          </a:fontRef>
        </dgm:style>
      </dgm:prSet>
      <dgm: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0">
            <a:scrgbClr r="0" g="0" b="0"/>
          </a:lnRef>
          <a:fillRef idx="0">
            <a:scrgbClr r="0" g="0" b="0"/>
          </a:fillRef>
          <a:effectRef idx="0">
            <a:scrgbClr r="0" g="0" b="0"/>
          </a:effectRef>
          <a:fontRef idx="minor">
            <a:schemeClr val="lt1"/>
          </a:fontRef>
        </dgm:style>
      </dgm:prSet>
      <dgm:spPr>
        <a:xfrm>
          <a:off x="0" y="24944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tyle>
          <a:lnRef idx="3">
            <a:schemeClr val="lt1"/>
          </a:lnRef>
          <a:fillRef idx="1">
            <a:schemeClr val="accent2"/>
          </a:fillRef>
          <a:effectRef idx="1">
            <a:schemeClr val="accent2"/>
          </a:effectRef>
          <a:fontRef idx="minor">
            <a:schemeClr val="lt1"/>
          </a:fontRef>
        </dgm:style>
      </dgm:prSet>
      <dgm:spPr>
        <a:xfrm>
          <a:off x="0" y="3739377"/>
          <a:ext cx="6791323" cy="995920"/>
        </a:xfrm>
        <a:prstGeom prst="rect">
          <a:avLst/>
        </a:prstGeom>
        <a:ln/>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1 – Explore the role of a Graphic Designer</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2 – Elements of Graphic Design</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3 – Exploring Colour</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4 – Create a simple vector image</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Assignment – Create a sticker</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4/24/2023</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03539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85324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56407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256193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408935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428085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youtube.com/watch?v=p2thSkOa_Xg" TargetMode="External"/><Relationship Id="rId4" Type="http://schemas.openxmlformats.org/officeDocument/2006/relationships/hyperlink" Target="https://www.youtube.com/watch?v=-Fs2t6P5Aj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watch?v=ddaxv-2LMK4&amp;list=PLB7pbNktGmfQPL3HocT2ZSXItntbFeCir&amp;index=5"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youtube.com/watch?v=JAkbUWoig9Y&amp;list=PLB7pbNktGmfQPL3HocT2ZSXItntbFeCir&amp;index=4" TargetMode="External"/><Relationship Id="rId5" Type="http://schemas.openxmlformats.org/officeDocument/2006/relationships/hyperlink" Target="https://www.youtube.com/watch?v=WWdQyK93-3s&amp;list=PLB7pbNktGmfQPL3HocT2ZSXItntbFeCir&amp;index=3" TargetMode="External"/><Relationship Id="rId4" Type="http://schemas.openxmlformats.org/officeDocument/2006/relationships/hyperlink" Target="https://www.youtube.com/watch?v=e3xwlCCa2pk&amp;list=PLB7pbNktGmfQPL3HocT2ZSXItntbFeCi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W9y_D90L8Jo" TargetMode="External"/><Relationship Id="rId3" Type="http://schemas.openxmlformats.org/officeDocument/2006/relationships/hyperlink" Target="https://www.youtube.com/watch?v=8f011wdiW7g" TargetMode="External"/><Relationship Id="rId7" Type="http://schemas.openxmlformats.org/officeDocument/2006/relationships/hyperlink" Target="https://www.youtube.com/watch?v=67-UDoYZG8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youtube.com/watch?v=D_53Cb9aR0c" TargetMode="External"/><Relationship Id="rId5" Type="http://schemas.openxmlformats.org/officeDocument/2006/relationships/hyperlink" Target="https://www.youtube.com/watch?v=o86MLSQHtMg" TargetMode="External"/><Relationship Id="rId10" Type="http://schemas.openxmlformats.org/officeDocument/2006/relationships/image" Target="../media/image12.png"/><Relationship Id="rId4" Type="http://schemas.openxmlformats.org/officeDocument/2006/relationships/hyperlink" Target="https://www.youtube.com/watch?v=LEjlKhVnJgU" TargetMode="External"/><Relationship Id="rId9" Type="http://schemas.openxmlformats.org/officeDocument/2006/relationships/hyperlink" Target="https://inkscape.org/abou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inkscape.org/about/" TargetMode="External"/><Relationship Id="rId3" Type="http://schemas.openxmlformats.org/officeDocument/2006/relationships/hyperlink" Target="https://vectr.com/tutorials/getting-started-tutorial/" TargetMode="External"/><Relationship Id="rId7" Type="http://schemas.openxmlformats.org/officeDocument/2006/relationships/hyperlink" Target="https://vectr.com/tutorials/creating-typographic-logo/"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vectr.com/tutorials/what-are-iconic-logos-and-how-to-create-one/" TargetMode="External"/><Relationship Id="rId5" Type="http://schemas.openxmlformats.org/officeDocument/2006/relationships/hyperlink" Target="https://vectr.com/tutorials/how-to-create-a-simple-flyer-or-poster/" TargetMode="External"/><Relationship Id="rId10" Type="http://schemas.openxmlformats.org/officeDocument/2006/relationships/image" Target="../media/image13.png"/><Relationship Id="rId4" Type="http://schemas.openxmlformats.org/officeDocument/2006/relationships/hyperlink" Target="https://vectr.com/tutorials/real-time-sharing-vectr-projects/" TargetMode="External"/><Relationship Id="rId9" Type="http://schemas.openxmlformats.org/officeDocument/2006/relationships/hyperlink" Target="https://vectr.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t>Graphic Design</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Lesson and Activity 4</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7" name="Picture Placeholder 6" descr="A large brick building&#10;&#10;Description automatically generated">
            <a:extLst>
              <a:ext uri="{FF2B5EF4-FFF2-40B4-BE49-F238E27FC236}">
                <a16:creationId xmlns:a16="http://schemas.microsoft.com/office/drawing/2014/main" id="{E2B43DF0-1743-487E-B19B-A4DEC22887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790" r="12790"/>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Activities &amp;</a:t>
            </a:r>
            <a:br>
              <a:rPr lang="en-US" dirty="0">
                <a:solidFill>
                  <a:schemeClr val="bg1"/>
                </a:solidFill>
              </a:rPr>
            </a:br>
            <a:r>
              <a:rPr lang="en-US" dirty="0">
                <a:solidFill>
                  <a:schemeClr val="bg1"/>
                </a:solidFill>
              </a:rPr>
              <a:t>Assignment</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302620953"/>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BE850EF-DCFE-4A56-94E8-AD5D5560E157}"/>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b="27988"/>
          <a:stretch/>
        </p:blipFill>
        <p:spPr>
          <a:xfrm>
            <a:off x="0" y="0"/>
            <a:ext cx="6305550"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Create Vector Images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Question:  </a:t>
            </a:r>
            <a:r>
              <a:rPr lang="en-US" dirty="0"/>
              <a:t>What is a Vector Image?</a:t>
            </a:r>
          </a:p>
          <a:p>
            <a:pPr marL="0" indent="0">
              <a:buNone/>
            </a:pPr>
            <a:r>
              <a:rPr lang="en-US" b="1" dirty="0"/>
              <a:t>Answer:  </a:t>
            </a:r>
            <a:r>
              <a:rPr lang="en-US" dirty="0"/>
              <a:t>Vectors create graphic design 	images made up of lines, points, 	curves, and basic shapes that are 	based on mathematical equations.</a:t>
            </a:r>
          </a:p>
          <a:p>
            <a:pPr marL="0" indent="0">
              <a:buNone/>
            </a:pPr>
            <a:endParaRPr lang="en-US" dirty="0"/>
          </a:p>
          <a:p>
            <a:pPr marL="0" indent="0">
              <a:buNone/>
            </a:pPr>
            <a:r>
              <a:rPr lang="en-US" dirty="0"/>
              <a:t>Watch @ Learn – Vector Graphics</a:t>
            </a:r>
          </a:p>
          <a:p>
            <a:pPr lvl="1"/>
            <a:r>
              <a:rPr lang="en-US" noProof="1">
                <a:hlinkClick r:id="rId4"/>
              </a:rPr>
              <a:t>What are Vector and Raster Graphics</a:t>
            </a:r>
            <a:endParaRPr lang="en-US" dirty="0"/>
          </a:p>
          <a:p>
            <a:pPr marL="0" indent="0">
              <a:buNone/>
            </a:pPr>
            <a:r>
              <a:rPr lang="en-US" dirty="0"/>
              <a:t>Watch @ Learn – Buddy Media</a:t>
            </a:r>
          </a:p>
          <a:p>
            <a:pPr lvl="1"/>
            <a:r>
              <a:rPr lang="en-US" dirty="0"/>
              <a:t> </a:t>
            </a:r>
            <a:r>
              <a:rPr lang="en-US" dirty="0">
                <a:hlinkClick r:id="rId5"/>
              </a:rPr>
              <a:t>Raster and Vector Graphics</a:t>
            </a:r>
            <a:endParaRPr lang="en-US" dirty="0"/>
          </a:p>
          <a:p>
            <a:pPr marL="0" indent="0">
              <a:buNone/>
            </a:pPr>
            <a:r>
              <a:rPr lang="en-US" noProof="1">
                <a:solidFill>
                  <a:schemeClr val="accent2">
                    <a:lumMod val="40000"/>
                    <a:lumOff val="60000"/>
                  </a:schemeClr>
                </a:solidFill>
              </a:rPr>
              <a:t>Note: You may sometimes hear Raster graphics called by their other name Bitmap</a:t>
            </a:r>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0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Create Vector Images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lnSpcReduction="10000"/>
          </a:bodyPr>
          <a:lstStyle/>
          <a:p>
            <a:pPr marL="0" indent="0">
              <a:buNone/>
            </a:pPr>
            <a:r>
              <a:rPr lang="en-US" b="1" dirty="0"/>
              <a:t>Question:  </a:t>
            </a:r>
            <a:r>
              <a:rPr lang="en-US" dirty="0"/>
              <a:t>What programs/application can 	    I use to create Vector Images</a:t>
            </a:r>
          </a:p>
          <a:p>
            <a:pPr marL="0" indent="0">
              <a:buNone/>
            </a:pPr>
            <a:r>
              <a:rPr lang="en-US" b="1" dirty="0"/>
              <a:t>Answer: There are many applications that 	allow you to create Vector 	Graphics they include:</a:t>
            </a:r>
          </a:p>
          <a:p>
            <a:pPr lvl="1"/>
            <a:r>
              <a:rPr lang="en-US" b="1" dirty="0"/>
              <a:t>Adobe Illustrator</a:t>
            </a:r>
          </a:p>
          <a:p>
            <a:pPr lvl="1"/>
            <a:r>
              <a:rPr lang="en-US" b="1" dirty="0"/>
              <a:t>Inkscape</a:t>
            </a:r>
          </a:p>
          <a:p>
            <a:pPr lvl="1"/>
            <a:r>
              <a:rPr lang="en-US" b="1" dirty="0" err="1"/>
              <a:t>Vectr</a:t>
            </a:r>
            <a:endParaRPr lang="en-US" b="1" dirty="0"/>
          </a:p>
          <a:p>
            <a:pPr lvl="1"/>
            <a:r>
              <a:rPr lang="en-US" b="1" dirty="0"/>
              <a:t>Corel Draw</a:t>
            </a:r>
          </a:p>
          <a:p>
            <a:pPr lvl="1"/>
            <a:r>
              <a:rPr lang="en-US" b="1" dirty="0"/>
              <a:t>Affinity Designer</a:t>
            </a:r>
          </a:p>
          <a:p>
            <a:pPr lvl="1"/>
            <a:r>
              <a:rPr lang="en-US" b="1" dirty="0" err="1"/>
              <a:t>Vecteezy</a:t>
            </a:r>
            <a:endParaRPr lang="en-US" b="1" noProof="1">
              <a:solidFill>
                <a:schemeClr val="accent2">
                  <a:lumMod val="40000"/>
                  <a:lumOff val="60000"/>
                </a:schemeClr>
              </a:solidFill>
            </a:endParaRPr>
          </a:p>
          <a:p>
            <a:r>
              <a:rPr lang="en-US" b="1" noProof="1">
                <a:solidFill>
                  <a:schemeClr val="accent2">
                    <a:lumMod val="40000"/>
                    <a:lumOff val="60000"/>
                  </a:schemeClr>
                </a:solidFill>
              </a:rPr>
              <a:t>You will can choose any vector program; we will look at three options you may wish to try.</a:t>
            </a:r>
            <a:endParaRPr lang="en-US"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toy, television, screen, man&#10;&#10;Description automatically generated">
            <a:extLst>
              <a:ext uri="{FF2B5EF4-FFF2-40B4-BE49-F238E27FC236}">
                <a16:creationId xmlns:a16="http://schemas.microsoft.com/office/drawing/2014/main" id="{A862C193-4D6B-4FAE-A268-FFDE9344C0D0}"/>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723" r="18723"/>
          <a:stretch>
            <a:fillRect/>
          </a:stretch>
        </p:blipFill>
        <p:spPr/>
      </p:pic>
    </p:spTree>
    <p:extLst>
      <p:ext uri="{BB962C8B-B14F-4D97-AF65-F5344CB8AC3E}">
        <p14:creationId xmlns:p14="http://schemas.microsoft.com/office/powerpoint/2010/main" val="157684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sign&#10;&#10;Description automatically generated">
            <a:extLst>
              <a:ext uri="{FF2B5EF4-FFF2-40B4-BE49-F238E27FC236}">
                <a16:creationId xmlns:a16="http://schemas.microsoft.com/office/drawing/2014/main" id="{99CCA57D-447B-48D3-8FA3-423D9F61B044}"/>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3094" r="3094"/>
          <a:stretch>
            <a:fillRect/>
          </a:stretch>
        </p:blipFill>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Adobe Illustrator PC or Mac</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Adobe Illustrator is the industry standard and is used by graphic designers of all types to create illustrations and typography for all kinds of media</a:t>
            </a:r>
          </a:p>
          <a:p>
            <a:pPr marL="0" indent="0">
              <a:buNone/>
            </a:pPr>
            <a:endParaRPr lang="en-US" b="1" dirty="0"/>
          </a:p>
          <a:p>
            <a:pPr marL="0" indent="0">
              <a:buNone/>
            </a:pPr>
            <a:r>
              <a:rPr lang="en-US" b="1" dirty="0"/>
              <a:t>Getting Started Tutorials:</a:t>
            </a:r>
          </a:p>
          <a:p>
            <a:r>
              <a:rPr lang="en-US" b="1" dirty="0">
                <a:hlinkClick r:id="rId4"/>
              </a:rPr>
              <a:t>Create an Icon</a:t>
            </a:r>
            <a:endParaRPr lang="en-US" b="1" dirty="0"/>
          </a:p>
          <a:p>
            <a:r>
              <a:rPr lang="en-US" b="1" dirty="0">
                <a:hlinkClick r:id="rId5"/>
              </a:rPr>
              <a:t>Create a Digital Badge</a:t>
            </a:r>
            <a:endParaRPr lang="en-US" b="1" dirty="0"/>
          </a:p>
          <a:p>
            <a:r>
              <a:rPr lang="en-US" b="1" dirty="0">
                <a:hlinkClick r:id="rId6"/>
              </a:rPr>
              <a:t>Create a Graphic Portrait (Part 1)</a:t>
            </a:r>
            <a:endParaRPr lang="en-US" b="1" dirty="0"/>
          </a:p>
          <a:p>
            <a:r>
              <a:rPr lang="en-US" b="1" dirty="0">
                <a:hlinkClick r:id="rId7"/>
              </a:rPr>
              <a:t>Create a Graphic Portrait (Part 2)</a:t>
            </a:r>
            <a:endParaRPr lang="en-US" b="1" dirty="0"/>
          </a:p>
          <a:p>
            <a:pPr marL="0" indent="0">
              <a:buNone/>
            </a:pPr>
            <a:r>
              <a:rPr lang="en-US" b="1" dirty="0"/>
              <a:t>Note: Illustrator is a paid program check with your school to see if they have access</a:t>
            </a:r>
          </a:p>
          <a:p>
            <a:pPr marL="0" indent="0">
              <a:buNone/>
            </a:pPr>
            <a:endParaRPr lang="en-US" b="1"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75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Inkscape – PC, Linux, or Mac</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A FREE and open-source vector graphics editor.  Inkscape is full-featured and is used by industry professionals. </a:t>
            </a:r>
          </a:p>
          <a:p>
            <a:pPr marL="0" indent="0">
              <a:buNone/>
            </a:pPr>
            <a:r>
              <a:rPr lang="en-US" b="1" dirty="0"/>
              <a:t>Getting Started Tutorials:</a:t>
            </a:r>
          </a:p>
          <a:p>
            <a:r>
              <a:rPr lang="en-US" b="1" dirty="0">
                <a:hlinkClick r:id="rId3"/>
              </a:rPr>
              <a:t>Lesson 1 – Interface and Basic Drawing</a:t>
            </a:r>
            <a:endParaRPr lang="en-US" b="1" dirty="0"/>
          </a:p>
          <a:p>
            <a:r>
              <a:rPr lang="en-US" b="1" dirty="0">
                <a:hlinkClick r:id="rId4"/>
              </a:rPr>
              <a:t>Lesson 2 – Shape Tools and Options</a:t>
            </a:r>
            <a:endParaRPr lang="en-US" b="1" dirty="0"/>
          </a:p>
          <a:p>
            <a:r>
              <a:rPr lang="en-US" b="1" dirty="0">
                <a:hlinkClick r:id="rId5"/>
              </a:rPr>
              <a:t>Lesson 3 – Fill and Stroke Settings</a:t>
            </a:r>
            <a:endParaRPr lang="en-US" b="1" dirty="0"/>
          </a:p>
          <a:p>
            <a:r>
              <a:rPr lang="en-US" b="1" dirty="0">
                <a:hlinkClick r:id="rId6"/>
              </a:rPr>
              <a:t>Lesson 4 – Groups, Levels, and Selection</a:t>
            </a:r>
            <a:endParaRPr lang="en-US" b="1" dirty="0"/>
          </a:p>
          <a:p>
            <a:r>
              <a:rPr lang="en-US" b="1" dirty="0">
                <a:hlinkClick r:id="rId7"/>
              </a:rPr>
              <a:t>Lesson 5 – Exporting Images</a:t>
            </a:r>
            <a:endParaRPr lang="en-US" b="1" dirty="0"/>
          </a:p>
          <a:p>
            <a:r>
              <a:rPr lang="en-US" b="1" dirty="0">
                <a:hlinkClick r:id="rId8"/>
              </a:rPr>
              <a:t>Lesson 6 – Text and Fonts</a:t>
            </a:r>
            <a:endParaRPr lang="en-US" b="1" dirty="0"/>
          </a:p>
          <a:p>
            <a:pPr marL="0" indent="0">
              <a:buNone/>
            </a:pPr>
            <a:r>
              <a:rPr lang="en-US" b="1" noProof="1">
                <a:solidFill>
                  <a:schemeClr val="accent2">
                    <a:lumMod val="40000"/>
                    <a:lumOff val="60000"/>
                  </a:schemeClr>
                </a:solidFill>
                <a:hlinkClick r:id="rId9"/>
              </a:rPr>
              <a:t>To Download Inkscape Click Here</a:t>
            </a:r>
            <a:endParaRPr lang="en-US" b="1"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computer, helmet, dark, table&#10;&#10;Description automatically generated">
            <a:extLst>
              <a:ext uri="{FF2B5EF4-FFF2-40B4-BE49-F238E27FC236}">
                <a16:creationId xmlns:a16="http://schemas.microsoft.com/office/drawing/2014/main" id="{424A1514-3E86-4BD6-A5E0-4659AFE5C887}"/>
              </a:ext>
            </a:extLst>
          </p:cNvPr>
          <p:cNvPicPr>
            <a:picLocks noGrp="1" noChangeAspect="1"/>
          </p:cNvPicPr>
          <p:nvPr>
            <p:ph type="pic" idx="11"/>
          </p:nvPr>
        </p:nvPicPr>
        <p:blipFill>
          <a:blip r:embed="rId10">
            <a:extLst>
              <a:ext uri="{28A0092B-C50C-407E-A947-70E740481C1C}">
                <a14:useLocalDpi xmlns:a14="http://schemas.microsoft.com/office/drawing/2010/main" val="0"/>
              </a:ext>
            </a:extLst>
          </a:blip>
          <a:srcRect l="3094" r="3094"/>
          <a:stretch>
            <a:fillRect/>
          </a:stretch>
        </p:blipFill>
        <p:spPr/>
      </p:pic>
    </p:spTree>
    <p:extLst>
      <p:ext uri="{BB962C8B-B14F-4D97-AF65-F5344CB8AC3E}">
        <p14:creationId xmlns:p14="http://schemas.microsoft.com/office/powerpoint/2010/main" val="216453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err="1"/>
              <a:t>Vectr</a:t>
            </a:r>
            <a:r>
              <a:rPr lang="en-US" sz="3200" dirty="0"/>
              <a:t> – Web-Based</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A FREE web-based vector graphic design application, with a simple and intuitive interface and lots of features</a:t>
            </a:r>
          </a:p>
          <a:p>
            <a:pPr marL="0" indent="0">
              <a:buNone/>
            </a:pPr>
            <a:r>
              <a:rPr lang="en-US" b="1" dirty="0"/>
              <a:t>Getting Started Tutorials:</a:t>
            </a:r>
          </a:p>
          <a:p>
            <a:r>
              <a:rPr lang="en-US" b="1" dirty="0">
                <a:hlinkClick r:id="rId3"/>
              </a:rPr>
              <a:t>Lesson 1 – Getting Started</a:t>
            </a:r>
            <a:endParaRPr lang="en-US" b="1" dirty="0"/>
          </a:p>
          <a:p>
            <a:r>
              <a:rPr lang="en-US" b="1" dirty="0">
                <a:hlinkClick r:id="rId4"/>
              </a:rPr>
              <a:t>Lesson 2 – Sharing/Exporting Your Work</a:t>
            </a:r>
            <a:endParaRPr lang="en-US" b="1" dirty="0"/>
          </a:p>
          <a:p>
            <a:r>
              <a:rPr lang="en-US" b="1" dirty="0">
                <a:hlinkClick r:id="rId5"/>
              </a:rPr>
              <a:t>Lesson 3 – Create a simple poster</a:t>
            </a:r>
            <a:endParaRPr lang="en-US" b="1" dirty="0"/>
          </a:p>
          <a:p>
            <a:r>
              <a:rPr lang="en-US" b="1" dirty="0">
                <a:hlinkClick r:id="rId6"/>
              </a:rPr>
              <a:t>Lesson 4 – Create a logo</a:t>
            </a:r>
            <a:endParaRPr lang="en-US" b="1" dirty="0"/>
          </a:p>
          <a:p>
            <a:r>
              <a:rPr lang="en-US" b="1" dirty="0">
                <a:hlinkClick r:id="rId7"/>
              </a:rPr>
              <a:t>Lesson 5 – Create a Typographic Logo</a:t>
            </a:r>
            <a:endParaRPr lang="en-US" b="1" dirty="0"/>
          </a:p>
          <a:p>
            <a:pPr marL="0" indent="0">
              <a:buNone/>
            </a:pPr>
            <a:endParaRPr lang="en-US" b="1" noProof="1">
              <a:solidFill>
                <a:schemeClr val="accent2">
                  <a:lumMod val="40000"/>
                  <a:lumOff val="60000"/>
                </a:schemeClr>
              </a:solidFill>
              <a:hlinkClick r:id="rId8"/>
            </a:endParaRPr>
          </a:p>
          <a:p>
            <a:pPr marL="0" indent="0">
              <a:buNone/>
            </a:pPr>
            <a:r>
              <a:rPr lang="en-US" b="1" noProof="1">
                <a:solidFill>
                  <a:schemeClr val="accent2">
                    <a:lumMod val="40000"/>
                    <a:lumOff val="60000"/>
                  </a:schemeClr>
                </a:solidFill>
                <a:hlinkClick r:id="rId9"/>
              </a:rPr>
              <a:t>To Access Vectr Click Here</a:t>
            </a:r>
            <a:endParaRPr lang="en-US" b="1"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A picture containing drawing&#10;&#10;Description automatically generated">
            <a:extLst>
              <a:ext uri="{FF2B5EF4-FFF2-40B4-BE49-F238E27FC236}">
                <a16:creationId xmlns:a16="http://schemas.microsoft.com/office/drawing/2014/main" id="{CECCD229-0395-490F-809E-E332E6954939}"/>
              </a:ext>
            </a:extLst>
          </p:cNvPr>
          <p:cNvPicPr>
            <a:picLocks noGrp="1" noChangeAspect="1"/>
          </p:cNvPicPr>
          <p:nvPr>
            <p:ph type="pic" idx="11"/>
          </p:nvPr>
        </p:nvPicPr>
        <p:blipFill>
          <a:blip r:embed="rId10">
            <a:extLst>
              <a:ext uri="{28A0092B-C50C-407E-A947-70E740481C1C}">
                <a14:useLocalDpi xmlns:a14="http://schemas.microsoft.com/office/drawing/2010/main" val="0"/>
              </a:ext>
            </a:extLst>
          </a:blip>
          <a:srcRect l="3094" r="3094"/>
          <a:stretch>
            <a:fillRect/>
          </a:stretch>
        </p:blipFill>
        <p:spPr/>
      </p:pic>
    </p:spTree>
    <p:extLst>
      <p:ext uri="{BB962C8B-B14F-4D97-AF65-F5344CB8AC3E}">
        <p14:creationId xmlns:p14="http://schemas.microsoft.com/office/powerpoint/2010/main" val="186651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logo&#10;&#10;Description automatically generated">
            <a:extLst>
              <a:ext uri="{FF2B5EF4-FFF2-40B4-BE49-F238E27FC236}">
                <a16:creationId xmlns:a16="http://schemas.microsoft.com/office/drawing/2014/main" id="{6211DF27-95F2-472D-8BF5-234143D6A705}"/>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t="14468" b="14468"/>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Create!</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dirty="0"/>
              <a:t>Now it is your turn, choose a Vector Image Program or Application that works for you!  You can choose from one of the three applications that have detailed descriptions or select one from the list or your search.</a:t>
            </a:r>
          </a:p>
          <a:p>
            <a:pPr marL="0" indent="0">
              <a:buNone/>
            </a:pPr>
            <a:endParaRPr lang="en-US" b="1" dirty="0"/>
          </a:p>
          <a:p>
            <a:pPr marL="0" indent="0">
              <a:buNone/>
            </a:pPr>
            <a:r>
              <a:rPr lang="en-US" b="1" dirty="0"/>
              <a:t>Task:  </a:t>
            </a:r>
            <a:r>
              <a:rPr lang="en-US" dirty="0"/>
              <a:t>Follow two or more step by step tutorials and submit your final work as a .</a:t>
            </a:r>
            <a:r>
              <a:rPr lang="en-US" dirty="0" err="1"/>
              <a:t>png</a:t>
            </a:r>
            <a:r>
              <a:rPr lang="en-US" dirty="0"/>
              <a:t> file</a:t>
            </a:r>
          </a:p>
          <a:p>
            <a:pPr marL="0" indent="0">
              <a:buNone/>
            </a:pPr>
            <a:endParaRPr lang="en-US" b="1" dirty="0"/>
          </a:p>
          <a:p>
            <a:pPr marL="0" indent="0">
              <a:buNone/>
            </a:pPr>
            <a:r>
              <a:rPr lang="en-US" b="1" dirty="0"/>
              <a:t>Note: </a:t>
            </a:r>
            <a:r>
              <a:rPr lang="en-US" dirty="0"/>
              <a:t>PNG (Portable Network Graphics) is a file format used for lossless image compression</a:t>
            </a:r>
            <a:endParaRPr lang="en-US" b="1" dirty="0"/>
          </a:p>
          <a:p>
            <a:pPr marL="0" indent="0">
              <a:buNone/>
            </a:pPr>
            <a:endParaRPr lang="en-US" b="1"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697502"/>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32C0B-4052-44CB-9341-8AD8B2CC4712}">
  <ds:schemaRefs>
    <ds:schemaRef ds:uri="71af3243-3dd4-4a8d-8c0d-dd76da1f02a5"/>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16c05727-aa75-4e4a-9b5f-8a80a1165891"/>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610</Words>
  <Application>Microsoft Office PowerPoint</Application>
  <PresentationFormat>Widescreen</PresentationFormat>
  <Paragraphs>100</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Graphic Design</vt:lpstr>
      <vt:lpstr>Activities &amp; Assignment</vt:lpstr>
      <vt:lpstr>Create Vector Images</vt:lpstr>
      <vt:lpstr>Create Vector Images</vt:lpstr>
      <vt:lpstr>Adobe Illustrator PC or Mac</vt:lpstr>
      <vt:lpstr>Inkscape – PC, Linux, or Mac</vt:lpstr>
      <vt:lpstr>Vectr – Web-Based</vt:lpstr>
      <vt:lpstr>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2020-06-06T12:40:55Z</dcterms:created>
  <dcterms:modified xsi:type="dcterms:W3CDTF">2023-04-24T19:07:40Z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