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4" Type="http://schemas.openxmlformats.org/officeDocument/2006/relationships/slide" Target="slides/slide99.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291f0dca07_0_1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2291f0dca07_0_13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3b8ae7f62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23b8ae7f624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3b8ae7f62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23b8ae7f624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3b8ae7f62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23b8ae7f624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291f0dca07_0_1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2291f0dca07_0_13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291f0dca07_0_1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2291f0dca07_0_13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45a0e11806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245a0e11806_0_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47d654bcbb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247d654bcbb_0_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47d654bcbb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247d654bcbb_0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47d654bcbb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g247d654bcbb_0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49b7ddaa8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249b7ddaa87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47d654bcbb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g247d654bcbb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49b7ddaa8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249b7ddaa87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49b7ddaa8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g249b7ddaa87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49b7ddaa8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g249b7ddaa87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47d654bcbb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g247d654bcbb_0_2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4e342925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g24e342925b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4e342925b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g24e342925bd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4e342925b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g24e342925bd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4e342925b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g24e342925bd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4e342925b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 name="Google Shape;501;g24e342925bd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4e342925bd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g24e342925bd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4e342925bd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g24e342925bd_1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4e342925bd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0" name="Google Shape;540;g24e342925bd_1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4e342925b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 name="Google Shape;552;g24e342925bd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45a0e11806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g245a0e11806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47d654bcb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 name="Google Shape;576;g247d654bcbb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47d654bcb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g247d654bcbb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5321771b4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2" name="Google Shape;602;g25321771b48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47d654bcbb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4" name="Google Shape;614;g247d654bcbb_0_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45a0e11806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g245a0e11806_0_1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245a0e1180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g245a0e11806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245a0e11806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1" name="Google Shape;651;g245a0e11806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245a0e11806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4" name="Google Shape;664;g245a0e11806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245a0e11806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7" name="Google Shape;677;g245a0e11806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245a0e11806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0" name="Google Shape;690;g245a0e11806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45a0e11806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3" name="Google Shape;703;g245a0e11806_0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254c176d9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6" name="Google Shape;716;g254c176d9b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245a0e11806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9" name="Google Shape;729;g245a0e11806_0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245a0e1180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0" name="Google Shape;740;g245a0e11806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45a0e1180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2" name="Google Shape;752;g245a0e11806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245a0e1180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6" name="Google Shape;766;g245a0e11806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245a0e1180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0" name="Google Shape;780;g245a0e11806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245a0e11806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4" name="Google Shape;794;g245a0e11806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245a0e11806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8" name="Google Shape;808;g245a0e11806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1" name="Google Shape;82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222a2c102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2" name="Google Shape;832;g222a2c1020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23b774b60f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3" name="Google Shape;843;g23b774b60f2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222a2c1020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6" name="Google Shape;856;g222a2c10204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9" name="Google Shape;86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23b774b60f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2" name="Google Shape;882;g23b774b60f2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23b774b60f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5" name="Google Shape;895;g23b774b60f2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23cc5a4fcf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9" name="Google Shape;909;g23cc5a4fcf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23cc5a4fcfb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3" name="Google Shape;923;g23cc5a4fcfb_1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23cc5a4fcfb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6" name="Google Shape;936;g23cc5a4fcfb_1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23cc5a4fcfb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9" name="Google Shape;949;g23cc5a4fcfb_1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23cc5a4fcfb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2" name="Google Shape;962;g23cc5a4fcfb_1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222a2c10204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5" name="Google Shape;975;g222a2c10204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222a2c1020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8" name="Google Shape;988;g222a2c10204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222a2c1020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9" name="Google Shape;999;g222a2c10204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g23b8ae7f62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2" name="Google Shape;1012;g23b8ae7f624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23dbe6586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5" name="Google Shape;1025;g23dbe65866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23dbe65866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0" name="Google Shape;1040;g23dbe658664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23dbe65866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5" name="Google Shape;1055;g23dbe658664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1d34e1ed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21d34e1ed7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222a2c10204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0" name="Google Shape;1070;g222a2c10204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222a2c1020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3" name="Google Shape;1083;g222a2c10204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222a2c1020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4" name="Google Shape;1094;g222a2c10204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240463473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6" name="Google Shape;1106;g2404634735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g2404634735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9" name="Google Shape;1119;g24046347356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2404634735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2" name="Google Shape;1132;g24046347356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2404634735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6" name="Google Shape;1146;g24046347356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g2404634735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0" name="Google Shape;1160;g24046347356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2404634735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5" name="Google Shape;1175;g24046347356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2404634735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9" name="Google Shape;1189;g24046347356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291f0dca07_0_1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2291f0dca07_0_13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241b42034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5" name="Google Shape;1205;g241b420345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g241b420345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9" name="Google Shape;1219;g241b4203453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241b420345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4" name="Google Shape;1234;g241b4203453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241b420345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0" name="Google Shape;1250;g241b4203453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g241b420345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6" name="Google Shape;1266;g241b4203453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241b4203453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3" name="Google Shape;1283;g241b4203453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9" name="Shape 1299"/>
        <p:cNvGrpSpPr/>
        <p:nvPr/>
      </p:nvGrpSpPr>
      <p:grpSpPr>
        <a:xfrm>
          <a:off x="0" y="0"/>
          <a:ext cx="0" cy="0"/>
          <a:chOff x="0" y="0"/>
          <a:chExt cx="0" cy="0"/>
        </a:xfrm>
      </p:grpSpPr>
      <p:sp>
        <p:nvSpPr>
          <p:cNvPr id="1300" name="Google Shape;1300;g241b4203453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1" name="Google Shape;1301;g241b4203453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241b4203453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4" name="Google Shape;1314;g241b4203453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g241b4203453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6" name="Google Shape;1326;g241b4203453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8" name="Google Shape;133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4.jpg"/><Relationship Id="rId7"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smbc-fl.org/SSMBC-Springers.htm" TargetMode="External"/><Relationship Id="rId4" Type="http://schemas.openxmlformats.org/officeDocument/2006/relationships/hyperlink" Target="https://www.arduino.cc/" TargetMode="External"/><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0.jpg"/><Relationship Id="rId7" Type="http://schemas.openxmlformats.org/officeDocument/2006/relationships/image" Target="../media/image14.jpg"/><Relationship Id="rId8"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smbc-fl.org/SSMBC-Springers.htm" TargetMode="External"/><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3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1.jpg"/><Relationship Id="rId7" Type="http://schemas.openxmlformats.org/officeDocument/2006/relationships/image" Target="../media/image3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0.jpg"/><Relationship Id="rId7"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7.jpg"/><Relationship Id="rId7"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50.jpg"/><Relationship Id="rId7" Type="http://schemas.openxmlformats.org/officeDocument/2006/relationships/image" Target="../media/image5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8.jpg"/><Relationship Id="rId7" Type="http://schemas.openxmlformats.org/officeDocument/2006/relationships/image" Target="../media/image5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5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2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5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56.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s://www.arduino.cc/en/Guide" TargetMode="External"/><Relationship Id="rId4" Type="http://schemas.openxmlformats.org/officeDocument/2006/relationships/hyperlink" Target="https://docs.google.com/document/d/1kcYbz8o2oofJdT7SoY_F5ellIrHEsFpIiDUzqKMRODw/edit?usp=sharing" TargetMode="External"/><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5.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4.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7.jpg"/><Relationship Id="rId7" Type="http://schemas.openxmlformats.org/officeDocument/2006/relationships/image" Target="../media/image46.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7.jpg"/><Relationship Id="rId7" Type="http://schemas.openxmlformats.org/officeDocument/2006/relationships/image" Target="../media/image46.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51.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55.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57.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56.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4.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71.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54.jpg"/><Relationship Id="rId7" Type="http://schemas.openxmlformats.org/officeDocument/2006/relationships/image" Target="../media/image60.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58.jpg"/><Relationship Id="rId7" Type="http://schemas.openxmlformats.org/officeDocument/2006/relationships/image" Target="../media/image61.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2.jpg"/><Relationship Id="rId7" Type="http://schemas.openxmlformats.org/officeDocument/2006/relationships/image" Target="../media/image5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56.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4.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7.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4.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7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887450"/>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Building a Programmable Model Boat</a:t>
            </a:r>
            <a:endParaRPr/>
          </a:p>
        </p:txBody>
      </p:sp>
      <p:sp>
        <p:nvSpPr>
          <p:cNvPr id="55" name="Google Shape;55;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fontScale="62500"/>
          </a:bodyPr>
          <a:lstStyle/>
          <a:p>
            <a:pPr indent="0" lvl="0" marL="0" rtl="0" algn="ctr">
              <a:lnSpc>
                <a:spcPct val="100000"/>
              </a:lnSpc>
              <a:spcBef>
                <a:spcPts val="0"/>
              </a:spcBef>
              <a:spcAft>
                <a:spcPts val="0"/>
              </a:spcAft>
              <a:buSzPct val="117647"/>
              <a:buNone/>
            </a:pPr>
            <a:r>
              <a:rPr lang="en">
                <a:solidFill>
                  <a:schemeClr val="dk1"/>
                </a:solidFill>
              </a:rPr>
              <a:t>BBT Area: Exploring Technologies, Computer Technology,Transportation Technology </a:t>
            </a:r>
            <a:endParaRPr>
              <a:solidFill>
                <a:schemeClr val="dk1"/>
              </a:solidFill>
            </a:endParaRPr>
          </a:p>
          <a:p>
            <a:pPr indent="0" lvl="0" marL="0" rtl="0" algn="ctr">
              <a:lnSpc>
                <a:spcPct val="100000"/>
              </a:lnSpc>
              <a:spcBef>
                <a:spcPts val="0"/>
              </a:spcBef>
              <a:spcAft>
                <a:spcPts val="0"/>
              </a:spcAft>
              <a:buSzPct val="117647"/>
              <a:buNone/>
            </a:pPr>
            <a:r>
              <a:rPr lang="en">
                <a:solidFill>
                  <a:schemeClr val="dk1"/>
                </a:solidFill>
              </a:rPr>
              <a:t>Target Courses: TIJ1O, TEJ2O, TTJ2O</a:t>
            </a:r>
            <a:endParaRPr>
              <a:solidFill>
                <a:schemeClr val="dk1"/>
              </a:solidFill>
            </a:endParaRPr>
          </a:p>
        </p:txBody>
      </p:sp>
      <p:grpSp>
        <p:nvGrpSpPr>
          <p:cNvPr id="56" name="Google Shape;56;p13"/>
          <p:cNvGrpSpPr/>
          <p:nvPr/>
        </p:nvGrpSpPr>
        <p:grpSpPr>
          <a:xfrm>
            <a:off x="311695" y="-8"/>
            <a:ext cx="8832305" cy="4941758"/>
            <a:chOff x="311695" y="-8"/>
            <a:chExt cx="8832305" cy="4941758"/>
          </a:xfrm>
        </p:grpSpPr>
        <p:pic>
          <p:nvPicPr>
            <p:cNvPr id="57" name="Google Shape;57;p13"/>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58" name="Google Shape;58;p13"/>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59" name="Google Shape;59;p13"/>
            <p:cNvGrpSpPr/>
            <p:nvPr/>
          </p:nvGrpSpPr>
          <p:grpSpPr>
            <a:xfrm>
              <a:off x="5559900" y="3942850"/>
              <a:ext cx="3584100" cy="998900"/>
              <a:chOff x="5827475" y="4141275"/>
              <a:chExt cx="3584100" cy="998900"/>
            </a:xfrm>
          </p:grpSpPr>
          <p:sp>
            <p:nvSpPr>
              <p:cNvPr id="60" name="Google Shape;60;p13"/>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61" name="Google Shape;61;p13"/>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2"/>
          <p:cNvSpPr txBox="1"/>
          <p:nvPr>
            <p:ph type="title"/>
          </p:nvPr>
        </p:nvSpPr>
        <p:spPr>
          <a:xfrm>
            <a:off x="229625"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Required Materials</a:t>
            </a:r>
            <a:endParaRPr/>
          </a:p>
        </p:txBody>
      </p:sp>
      <p:sp>
        <p:nvSpPr>
          <p:cNvPr id="164" name="Google Shape;164;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Programming:</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Laptop with internet access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USB 2.0 cable type A/B - typically supplied with Arduino</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Arduino environment (free to download)</a:t>
            </a:r>
            <a:endParaRPr>
              <a:solidFill>
                <a:schemeClr val="dk1"/>
              </a:solidFill>
            </a:endParaRPr>
          </a:p>
        </p:txBody>
      </p:sp>
      <p:grpSp>
        <p:nvGrpSpPr>
          <p:cNvPr id="165" name="Google Shape;165;p22"/>
          <p:cNvGrpSpPr/>
          <p:nvPr/>
        </p:nvGrpSpPr>
        <p:grpSpPr>
          <a:xfrm>
            <a:off x="311700" y="4500471"/>
            <a:ext cx="8520595" cy="572705"/>
            <a:chOff x="311700" y="4500471"/>
            <a:chExt cx="8520595" cy="572705"/>
          </a:xfrm>
        </p:grpSpPr>
        <p:pic>
          <p:nvPicPr>
            <p:cNvPr id="166" name="Google Shape;166;p2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67" name="Google Shape;167;p2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68" name="Google Shape;168;p22"/>
            <p:cNvGrpSpPr/>
            <p:nvPr/>
          </p:nvGrpSpPr>
          <p:grpSpPr>
            <a:xfrm>
              <a:off x="2976075" y="4602050"/>
              <a:ext cx="3191850" cy="369550"/>
              <a:chOff x="5640450" y="4688200"/>
              <a:chExt cx="3191850" cy="369550"/>
            </a:xfrm>
          </p:grpSpPr>
          <p:pic>
            <p:nvPicPr>
              <p:cNvPr id="169" name="Google Shape;169;p2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70" name="Google Shape;170;p2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Safety Concerns (including PPE if required)</a:t>
            </a:r>
            <a:endParaRPr/>
          </a:p>
        </p:txBody>
      </p:sp>
      <p:sp>
        <p:nvSpPr>
          <p:cNvPr id="176" name="Google Shape;176;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a:solidFill>
                  <a:schemeClr val="dk1"/>
                </a:solidFill>
              </a:rPr>
              <a:t>Safety concerns include:</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Moderate risks having students near water, have personal floatation devices </a:t>
            </a:r>
            <a:r>
              <a:rPr lang="en">
                <a:solidFill>
                  <a:schemeClr val="dk1"/>
                </a:solidFill>
              </a:rPr>
              <a:t>nearby</a:t>
            </a:r>
            <a:r>
              <a:rPr lang="en">
                <a:solidFill>
                  <a:schemeClr val="dk1"/>
                </a:solidFill>
              </a:rPr>
              <a:t>, assess students’ swimming ability, or consider building an 8x8 “pool” using 2x6 and plastic sheeting</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Moderate risks of eye injury throughout build, provide students with safety glasses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Moderate burn risks from soldering electrical connections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Low fume inhalation risks from soldering electrical connections, complete task in well ventilated area using non-lead based solder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Low injury risks from spinning propellers, consider wearing gloves</a:t>
            </a:r>
            <a:endParaRPr>
              <a:solidFill>
                <a:schemeClr val="dk1"/>
              </a:solidFill>
            </a:endParaRPr>
          </a:p>
        </p:txBody>
      </p:sp>
      <p:grpSp>
        <p:nvGrpSpPr>
          <p:cNvPr id="177" name="Google Shape;177;p23"/>
          <p:cNvGrpSpPr/>
          <p:nvPr/>
        </p:nvGrpSpPr>
        <p:grpSpPr>
          <a:xfrm>
            <a:off x="311700" y="4500471"/>
            <a:ext cx="8520595" cy="572705"/>
            <a:chOff x="311700" y="4500471"/>
            <a:chExt cx="8520595" cy="572705"/>
          </a:xfrm>
        </p:grpSpPr>
        <p:pic>
          <p:nvPicPr>
            <p:cNvPr id="178" name="Google Shape;178;p23"/>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79" name="Google Shape;179;p23"/>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80" name="Google Shape;180;p23"/>
            <p:cNvGrpSpPr/>
            <p:nvPr/>
          </p:nvGrpSpPr>
          <p:grpSpPr>
            <a:xfrm>
              <a:off x="2976075" y="4602050"/>
              <a:ext cx="3191850" cy="369550"/>
              <a:chOff x="5640450" y="4688200"/>
              <a:chExt cx="3191850" cy="369550"/>
            </a:xfrm>
          </p:grpSpPr>
          <p:pic>
            <p:nvPicPr>
              <p:cNvPr id="181" name="Google Shape;181;p23"/>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82" name="Google Shape;182;p23"/>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Assessment and Evaluation</a:t>
            </a:r>
            <a:endParaRPr/>
          </a:p>
        </p:txBody>
      </p:sp>
      <p:sp>
        <p:nvSpPr>
          <p:cNvPr id="188" name="Google Shape;188;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Consider evaluating students based on the performance of their model boat. Criteria could include:</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Complexity of the navigation that students programmed into the boat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a:t>
            </a:r>
            <a:r>
              <a:rPr lang="en">
                <a:solidFill>
                  <a:schemeClr val="dk1"/>
                </a:solidFill>
              </a:rPr>
              <a:t>accurately</a:t>
            </a:r>
            <a:r>
              <a:rPr lang="en">
                <a:solidFill>
                  <a:schemeClr val="dk1"/>
                </a:solidFill>
              </a:rPr>
              <a:t> the craft </a:t>
            </a:r>
            <a:r>
              <a:rPr lang="en">
                <a:solidFill>
                  <a:schemeClr val="dk1"/>
                </a:solidFill>
              </a:rPr>
              <a:t>maneuvered while navigating</a:t>
            </a:r>
            <a:r>
              <a:rPr lang="en">
                <a:solidFill>
                  <a:schemeClr val="dk1"/>
                </a:solidFill>
              </a:rPr>
              <a:t>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Overall performance of the craft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Appearance of the craft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Fit and finish of the craft</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If building multiple crafts, consider holding a competition to see which boat can navigate and </a:t>
            </a:r>
            <a:r>
              <a:rPr lang="en">
                <a:solidFill>
                  <a:schemeClr val="dk1"/>
                </a:solidFill>
              </a:rPr>
              <a:t>obstacle</a:t>
            </a:r>
            <a:r>
              <a:rPr lang="en">
                <a:solidFill>
                  <a:schemeClr val="dk1"/>
                </a:solidFill>
              </a:rPr>
              <a:t> course the best. </a:t>
            </a:r>
            <a:endParaRPr>
              <a:solidFill>
                <a:schemeClr val="dk1"/>
              </a:solidFill>
            </a:endParaRPr>
          </a:p>
        </p:txBody>
      </p:sp>
      <p:grpSp>
        <p:nvGrpSpPr>
          <p:cNvPr id="189" name="Google Shape;189;p24"/>
          <p:cNvGrpSpPr/>
          <p:nvPr/>
        </p:nvGrpSpPr>
        <p:grpSpPr>
          <a:xfrm>
            <a:off x="311700" y="4500471"/>
            <a:ext cx="8520595" cy="572705"/>
            <a:chOff x="311700" y="4500471"/>
            <a:chExt cx="8520595" cy="572705"/>
          </a:xfrm>
        </p:grpSpPr>
        <p:pic>
          <p:nvPicPr>
            <p:cNvPr id="190" name="Google Shape;190;p2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91" name="Google Shape;191;p2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92" name="Google Shape;192;p24"/>
            <p:cNvGrpSpPr/>
            <p:nvPr/>
          </p:nvGrpSpPr>
          <p:grpSpPr>
            <a:xfrm>
              <a:off x="2976075" y="4602050"/>
              <a:ext cx="3191850" cy="369550"/>
              <a:chOff x="5640450" y="4688200"/>
              <a:chExt cx="3191850" cy="369550"/>
            </a:xfrm>
          </p:grpSpPr>
          <p:pic>
            <p:nvPicPr>
              <p:cNvPr id="193" name="Google Shape;193;p2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94" name="Google Shape;194;p2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Project Exemplars</a:t>
            </a:r>
            <a:endParaRPr/>
          </a:p>
        </p:txBody>
      </p:sp>
      <p:grpSp>
        <p:nvGrpSpPr>
          <p:cNvPr id="200" name="Google Shape;200;p25"/>
          <p:cNvGrpSpPr/>
          <p:nvPr/>
        </p:nvGrpSpPr>
        <p:grpSpPr>
          <a:xfrm>
            <a:off x="311700" y="4500471"/>
            <a:ext cx="8520595" cy="572705"/>
            <a:chOff x="311700" y="4500471"/>
            <a:chExt cx="8520595" cy="572705"/>
          </a:xfrm>
        </p:grpSpPr>
        <p:pic>
          <p:nvPicPr>
            <p:cNvPr id="201" name="Google Shape;201;p2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02" name="Google Shape;202;p2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03" name="Google Shape;203;p25"/>
            <p:cNvGrpSpPr/>
            <p:nvPr/>
          </p:nvGrpSpPr>
          <p:grpSpPr>
            <a:xfrm>
              <a:off x="2976075" y="4602050"/>
              <a:ext cx="3191850" cy="369550"/>
              <a:chOff x="5640450" y="4688200"/>
              <a:chExt cx="3191850" cy="369550"/>
            </a:xfrm>
          </p:grpSpPr>
          <p:pic>
            <p:nvPicPr>
              <p:cNvPr id="204" name="Google Shape;204;p2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205" name="Google Shape;205;p2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06" name="Google Shape;206;p25"/>
          <p:cNvSpPr txBox="1"/>
          <p:nvPr/>
        </p:nvSpPr>
        <p:spPr>
          <a:xfrm>
            <a:off x="3725700" y="3339725"/>
            <a:ext cx="178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5"/>
          <p:cNvSpPr txBox="1"/>
          <p:nvPr/>
        </p:nvSpPr>
        <p:spPr>
          <a:xfrm>
            <a:off x="3985625" y="3301125"/>
            <a:ext cx="45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8" name="Google Shape;208;p25" title="Example of finished craft"/>
          <p:cNvPicPr preferRelativeResize="0"/>
          <p:nvPr/>
        </p:nvPicPr>
        <p:blipFill>
          <a:blip r:embed="rId6">
            <a:alphaModFix/>
          </a:blip>
          <a:stretch>
            <a:fillRect/>
          </a:stretch>
        </p:blipFill>
        <p:spPr>
          <a:xfrm>
            <a:off x="1060168" y="1228575"/>
            <a:ext cx="2483731" cy="3311724"/>
          </a:xfrm>
          <a:prstGeom prst="rect">
            <a:avLst/>
          </a:prstGeom>
          <a:noFill/>
          <a:ln>
            <a:noFill/>
          </a:ln>
        </p:spPr>
      </p:pic>
      <p:pic>
        <p:nvPicPr>
          <p:cNvPr id="209" name="Google Shape;209;p25" title="Example of finished craft, deck open"/>
          <p:cNvPicPr preferRelativeResize="0"/>
          <p:nvPr/>
        </p:nvPicPr>
        <p:blipFill>
          <a:blip r:embed="rId7">
            <a:alphaModFix/>
          </a:blip>
          <a:stretch>
            <a:fillRect/>
          </a:stretch>
        </p:blipFill>
        <p:spPr>
          <a:xfrm>
            <a:off x="3985626" y="1228575"/>
            <a:ext cx="4352251" cy="3264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Outside Resources and References</a:t>
            </a:r>
            <a:endParaRPr/>
          </a:p>
        </p:txBody>
      </p:sp>
      <p:sp>
        <p:nvSpPr>
          <p:cNvPr id="215" name="Google Shape;215;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Basic description of model Springer Tug boats: https://www.modelboats.co.uk/news/article/pusher-tug/21652</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Boat design and building resources: </a:t>
            </a:r>
            <a:r>
              <a:rPr lang="en" u="sng">
                <a:solidFill>
                  <a:schemeClr val="hlink"/>
                </a:solidFill>
                <a:hlinkClick r:id="rId3"/>
              </a:rPr>
              <a:t>SSMBC's Springer Tugs</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Book - Arduino for Dummies ISBN# 978-1-118-44637-9</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Arduino official website: </a:t>
            </a:r>
            <a:r>
              <a:rPr lang="en" u="sng">
                <a:solidFill>
                  <a:schemeClr val="hlink"/>
                </a:solidFill>
                <a:hlinkClick r:id="rId4"/>
              </a:rPr>
              <a:t>Arduino</a:t>
            </a:r>
            <a:endParaRPr>
              <a:solidFill>
                <a:schemeClr val="dk1"/>
              </a:solidFill>
            </a:endParaRPr>
          </a:p>
        </p:txBody>
      </p:sp>
      <p:grpSp>
        <p:nvGrpSpPr>
          <p:cNvPr id="216" name="Google Shape;216;p26"/>
          <p:cNvGrpSpPr/>
          <p:nvPr/>
        </p:nvGrpSpPr>
        <p:grpSpPr>
          <a:xfrm>
            <a:off x="311700" y="4500471"/>
            <a:ext cx="8520595" cy="572705"/>
            <a:chOff x="311700" y="4500471"/>
            <a:chExt cx="8520595" cy="572705"/>
          </a:xfrm>
        </p:grpSpPr>
        <p:pic>
          <p:nvPicPr>
            <p:cNvPr id="217" name="Google Shape;217;p26"/>
            <p:cNvPicPr preferRelativeResize="0"/>
            <p:nvPr/>
          </p:nvPicPr>
          <p:blipFill rotWithShape="1">
            <a:blip r:embed="rId5">
              <a:alphaModFix/>
            </a:blip>
            <a:srcRect b="0" l="0" r="0" t="0"/>
            <a:stretch/>
          </p:blipFill>
          <p:spPr>
            <a:xfrm>
              <a:off x="6933197" y="4500471"/>
              <a:ext cx="1899098" cy="572700"/>
            </a:xfrm>
            <a:prstGeom prst="rect">
              <a:avLst/>
            </a:prstGeom>
            <a:noFill/>
            <a:ln>
              <a:noFill/>
            </a:ln>
          </p:spPr>
        </p:pic>
        <p:pic>
          <p:nvPicPr>
            <p:cNvPr id="218" name="Google Shape;218;p26"/>
            <p:cNvPicPr preferRelativeResize="0"/>
            <p:nvPr/>
          </p:nvPicPr>
          <p:blipFill rotWithShape="1">
            <a:blip r:embed="rId6">
              <a:alphaModFix/>
            </a:blip>
            <a:srcRect b="0" l="0" r="0" t="0"/>
            <a:stretch/>
          </p:blipFill>
          <p:spPr>
            <a:xfrm>
              <a:off x="311700" y="4500475"/>
              <a:ext cx="948941" cy="572701"/>
            </a:xfrm>
            <a:prstGeom prst="rect">
              <a:avLst/>
            </a:prstGeom>
            <a:noFill/>
            <a:ln>
              <a:noFill/>
            </a:ln>
          </p:spPr>
        </p:pic>
        <p:grpSp>
          <p:nvGrpSpPr>
            <p:cNvPr id="219" name="Google Shape;219;p26"/>
            <p:cNvGrpSpPr/>
            <p:nvPr/>
          </p:nvGrpSpPr>
          <p:grpSpPr>
            <a:xfrm>
              <a:off x="2976075" y="4602050"/>
              <a:ext cx="3191850" cy="369550"/>
              <a:chOff x="5640450" y="4688200"/>
              <a:chExt cx="3191850" cy="369550"/>
            </a:xfrm>
          </p:grpSpPr>
          <p:pic>
            <p:nvPicPr>
              <p:cNvPr id="220" name="Google Shape;220;p26"/>
              <p:cNvPicPr preferRelativeResize="0"/>
              <p:nvPr/>
            </p:nvPicPr>
            <p:blipFill rotWithShape="1">
              <a:blip r:embed="rId7">
                <a:alphaModFix/>
              </a:blip>
              <a:srcRect b="0" l="0" r="0" t="0"/>
              <a:stretch/>
            </p:blipFill>
            <p:spPr>
              <a:xfrm>
                <a:off x="5640450" y="4688200"/>
                <a:ext cx="1764459" cy="369550"/>
              </a:xfrm>
              <a:prstGeom prst="rect">
                <a:avLst/>
              </a:prstGeom>
              <a:noFill/>
              <a:ln>
                <a:noFill/>
              </a:ln>
            </p:spPr>
          </p:pic>
          <p:sp>
            <p:nvSpPr>
              <p:cNvPr id="221" name="Google Shape;221;p2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22" name="Google Shape;222;p26"/>
          <p:cNvSpPr txBox="1"/>
          <p:nvPr/>
        </p:nvSpPr>
        <p:spPr>
          <a:xfrm>
            <a:off x="9215775" y="976725"/>
            <a:ext cx="45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Modifications, Tinkering, and Tweaks</a:t>
            </a:r>
            <a:endParaRPr/>
          </a:p>
        </p:txBody>
      </p:sp>
      <p:sp>
        <p:nvSpPr>
          <p:cNvPr id="228" name="Google Shape;228;p27"/>
          <p:cNvSpPr txBox="1"/>
          <p:nvPr>
            <p:ph idx="1" type="body"/>
          </p:nvPr>
        </p:nvSpPr>
        <p:spPr>
          <a:xfrm>
            <a:off x="311700" y="1152475"/>
            <a:ext cx="58224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In this project relays were used to </a:t>
            </a:r>
            <a:r>
              <a:rPr lang="en">
                <a:solidFill>
                  <a:schemeClr val="dk1"/>
                </a:solidFill>
              </a:rPr>
              <a:t>illustrate</a:t>
            </a:r>
            <a:r>
              <a:rPr lang="en">
                <a:solidFill>
                  <a:schemeClr val="dk1"/>
                </a:solidFill>
              </a:rPr>
              <a:t> basic electrical circuits, however consider substituting an Arduino motor driver shield. </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Consider adding additional sensors to make the boat autonomous. See “ASR Search and Rescue Craft” project. This boat shares the same platform as the autonomous craft, and can be upgraded once built.</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Consider adding a distance sensor that can be used to stop the craft if it gets too close to an object</a:t>
            </a:r>
            <a:endParaRPr>
              <a:solidFill>
                <a:schemeClr val="dk1"/>
              </a:solidFill>
            </a:endParaRPr>
          </a:p>
        </p:txBody>
      </p:sp>
      <p:grpSp>
        <p:nvGrpSpPr>
          <p:cNvPr id="229" name="Google Shape;229;p27"/>
          <p:cNvGrpSpPr/>
          <p:nvPr/>
        </p:nvGrpSpPr>
        <p:grpSpPr>
          <a:xfrm>
            <a:off x="311700" y="4500471"/>
            <a:ext cx="8520595" cy="572705"/>
            <a:chOff x="311700" y="4500471"/>
            <a:chExt cx="8520595" cy="572705"/>
          </a:xfrm>
        </p:grpSpPr>
        <p:pic>
          <p:nvPicPr>
            <p:cNvPr id="230" name="Google Shape;230;p2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31" name="Google Shape;231;p2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32" name="Google Shape;232;p27"/>
            <p:cNvGrpSpPr/>
            <p:nvPr/>
          </p:nvGrpSpPr>
          <p:grpSpPr>
            <a:xfrm>
              <a:off x="2976075" y="4602050"/>
              <a:ext cx="3191850" cy="369550"/>
              <a:chOff x="5640450" y="4688200"/>
              <a:chExt cx="3191850" cy="369550"/>
            </a:xfrm>
          </p:grpSpPr>
          <p:pic>
            <p:nvPicPr>
              <p:cNvPr id="233" name="Google Shape;233;p2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234" name="Google Shape;234;p2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35" name="Google Shape;235;p27"/>
          <p:cNvSpPr txBox="1"/>
          <p:nvPr/>
        </p:nvSpPr>
        <p:spPr>
          <a:xfrm>
            <a:off x="9215775" y="976725"/>
            <a:ext cx="45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6" name="Google Shape;236;p27" title="Arduino motor driver shield"/>
          <p:cNvPicPr preferRelativeResize="0"/>
          <p:nvPr/>
        </p:nvPicPr>
        <p:blipFill>
          <a:blip r:embed="rId6">
            <a:alphaModFix/>
          </a:blip>
          <a:stretch>
            <a:fillRect/>
          </a:stretch>
        </p:blipFill>
        <p:spPr>
          <a:xfrm>
            <a:off x="6283147" y="789125"/>
            <a:ext cx="2132790" cy="1419275"/>
          </a:xfrm>
          <a:prstGeom prst="rect">
            <a:avLst/>
          </a:prstGeom>
          <a:noFill/>
          <a:ln>
            <a:noFill/>
          </a:ln>
        </p:spPr>
      </p:pic>
      <p:pic>
        <p:nvPicPr>
          <p:cNvPr id="237" name="Google Shape;237;p27" title="Distance sensor"/>
          <p:cNvPicPr preferRelativeResize="0"/>
          <p:nvPr/>
        </p:nvPicPr>
        <p:blipFill rotWithShape="1">
          <a:blip r:embed="rId7">
            <a:alphaModFix/>
          </a:blip>
          <a:srcRect b="7918" l="53780" r="0" t="0"/>
          <a:stretch/>
        </p:blipFill>
        <p:spPr>
          <a:xfrm>
            <a:off x="6442803" y="3081200"/>
            <a:ext cx="1813472" cy="1419275"/>
          </a:xfrm>
          <a:prstGeom prst="rect">
            <a:avLst/>
          </a:prstGeom>
          <a:noFill/>
          <a:ln>
            <a:noFill/>
          </a:ln>
        </p:spPr>
      </p:pic>
      <p:pic>
        <p:nvPicPr>
          <p:cNvPr id="238" name="Google Shape;238;p27" title="PIR sensor"/>
          <p:cNvPicPr preferRelativeResize="0"/>
          <p:nvPr/>
        </p:nvPicPr>
        <p:blipFill rotWithShape="1">
          <a:blip r:embed="rId8">
            <a:alphaModFix/>
          </a:blip>
          <a:srcRect b="0" l="52714" r="0" t="0"/>
          <a:stretch/>
        </p:blipFill>
        <p:spPr>
          <a:xfrm>
            <a:off x="6535475" y="2049463"/>
            <a:ext cx="1720807" cy="1419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Modifications, Tinkering, and Tweaks</a:t>
            </a:r>
            <a:endParaRPr/>
          </a:p>
        </p:txBody>
      </p:sp>
      <p:sp>
        <p:nvSpPr>
          <p:cNvPr id="244" name="Google Shape;244;p28"/>
          <p:cNvSpPr txBox="1"/>
          <p:nvPr>
            <p:ph idx="1" type="body"/>
          </p:nvPr>
        </p:nvSpPr>
        <p:spPr>
          <a:xfrm>
            <a:off x="311700" y="1152475"/>
            <a:ext cx="49278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a:solidFill>
                  <a:schemeClr val="dk1"/>
                </a:solidFill>
              </a:rPr>
              <a:t>Consider altering the size of the propellers to adjust the crafts speed.</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Consider using counter rotating propellers to enhance accurate navigation.</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Consider adding LEDs on the exterior of the craft that will indicate the crafts intended direction of travel - this could be very useful </a:t>
            </a:r>
            <a:r>
              <a:rPr lang="en">
                <a:solidFill>
                  <a:schemeClr val="dk1"/>
                </a:solidFill>
              </a:rPr>
              <a:t>while</a:t>
            </a:r>
            <a:r>
              <a:rPr lang="en">
                <a:solidFill>
                  <a:schemeClr val="dk1"/>
                </a:solidFill>
              </a:rPr>
              <a:t> making other adjustments to the code.</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grpSp>
        <p:nvGrpSpPr>
          <p:cNvPr id="245" name="Google Shape;245;p28"/>
          <p:cNvGrpSpPr/>
          <p:nvPr/>
        </p:nvGrpSpPr>
        <p:grpSpPr>
          <a:xfrm>
            <a:off x="311700" y="4500471"/>
            <a:ext cx="8520595" cy="572705"/>
            <a:chOff x="311700" y="4500471"/>
            <a:chExt cx="8520595" cy="572705"/>
          </a:xfrm>
        </p:grpSpPr>
        <p:pic>
          <p:nvPicPr>
            <p:cNvPr id="246" name="Google Shape;246;p2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47" name="Google Shape;247;p2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48" name="Google Shape;248;p28"/>
            <p:cNvGrpSpPr/>
            <p:nvPr/>
          </p:nvGrpSpPr>
          <p:grpSpPr>
            <a:xfrm>
              <a:off x="2976075" y="4602050"/>
              <a:ext cx="3191850" cy="369550"/>
              <a:chOff x="5640450" y="4688200"/>
              <a:chExt cx="3191850" cy="369550"/>
            </a:xfrm>
          </p:grpSpPr>
          <p:pic>
            <p:nvPicPr>
              <p:cNvPr id="249" name="Google Shape;249;p2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250" name="Google Shape;250;p2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51" name="Google Shape;251;p28"/>
          <p:cNvSpPr txBox="1"/>
          <p:nvPr/>
        </p:nvSpPr>
        <p:spPr>
          <a:xfrm>
            <a:off x="9215775" y="976725"/>
            <a:ext cx="45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2" name="Google Shape;252;p28" title="Example of finished craft"/>
          <p:cNvPicPr preferRelativeResize="0"/>
          <p:nvPr/>
        </p:nvPicPr>
        <p:blipFill>
          <a:blip r:embed="rId6">
            <a:alphaModFix/>
          </a:blip>
          <a:stretch>
            <a:fillRect/>
          </a:stretch>
        </p:blipFill>
        <p:spPr>
          <a:xfrm>
            <a:off x="6233175" y="982775"/>
            <a:ext cx="2383461" cy="31779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Modifications, Tinkering, and Tweaks</a:t>
            </a:r>
            <a:endParaRPr/>
          </a:p>
        </p:txBody>
      </p:sp>
      <p:sp>
        <p:nvSpPr>
          <p:cNvPr id="258" name="Google Shape;258;p29"/>
          <p:cNvSpPr txBox="1"/>
          <p:nvPr>
            <p:ph idx="1" type="body"/>
          </p:nvPr>
        </p:nvSpPr>
        <p:spPr>
          <a:xfrm>
            <a:off x="311700" y="1152475"/>
            <a:ext cx="561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A</a:t>
            </a:r>
            <a:r>
              <a:rPr lang="en">
                <a:solidFill>
                  <a:schemeClr val="dk1"/>
                </a:solidFill>
              </a:rPr>
              <a:t>lter the code! Customizations that could be made include:</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Altering the distance and direction of travel </a:t>
            </a:r>
            <a:r>
              <a:rPr lang="en">
                <a:solidFill>
                  <a:schemeClr val="dk1"/>
                </a:solidFill>
              </a:rPr>
              <a:t>during</a:t>
            </a:r>
            <a:r>
              <a:rPr lang="en">
                <a:solidFill>
                  <a:schemeClr val="dk1"/>
                </a:solidFill>
              </a:rPr>
              <a:t> the initial deployment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Programming the boat to steer left or right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Programming the boat to spin left or right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Programming the boat to </a:t>
            </a:r>
            <a:r>
              <a:rPr lang="en">
                <a:solidFill>
                  <a:schemeClr val="dk1"/>
                </a:solidFill>
              </a:rPr>
              <a:t>navigate</a:t>
            </a:r>
            <a:r>
              <a:rPr lang="en">
                <a:solidFill>
                  <a:schemeClr val="dk1"/>
                </a:solidFill>
              </a:rPr>
              <a:t> an </a:t>
            </a:r>
            <a:r>
              <a:rPr lang="en">
                <a:solidFill>
                  <a:schemeClr val="dk1"/>
                </a:solidFill>
              </a:rPr>
              <a:t>obstacle course</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grpSp>
        <p:nvGrpSpPr>
          <p:cNvPr id="259" name="Google Shape;259;p29"/>
          <p:cNvGrpSpPr/>
          <p:nvPr/>
        </p:nvGrpSpPr>
        <p:grpSpPr>
          <a:xfrm>
            <a:off x="311700" y="4500471"/>
            <a:ext cx="8520595" cy="572705"/>
            <a:chOff x="311700" y="4500471"/>
            <a:chExt cx="8520595" cy="572705"/>
          </a:xfrm>
        </p:grpSpPr>
        <p:pic>
          <p:nvPicPr>
            <p:cNvPr id="260" name="Google Shape;260;p2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61" name="Google Shape;261;p2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62" name="Google Shape;262;p29"/>
            <p:cNvGrpSpPr/>
            <p:nvPr/>
          </p:nvGrpSpPr>
          <p:grpSpPr>
            <a:xfrm>
              <a:off x="2976075" y="4602050"/>
              <a:ext cx="3191850" cy="369550"/>
              <a:chOff x="5640450" y="4688200"/>
              <a:chExt cx="3191850" cy="369550"/>
            </a:xfrm>
          </p:grpSpPr>
          <p:pic>
            <p:nvPicPr>
              <p:cNvPr id="263" name="Google Shape;263;p2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264" name="Google Shape;264;p2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65" name="Google Shape;265;p29"/>
          <p:cNvSpPr txBox="1"/>
          <p:nvPr/>
        </p:nvSpPr>
        <p:spPr>
          <a:xfrm>
            <a:off x="9215775" y="976725"/>
            <a:ext cx="45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6" name="Google Shape;266;p29" title="Example of finished craft"/>
          <p:cNvPicPr preferRelativeResize="0"/>
          <p:nvPr/>
        </p:nvPicPr>
        <p:blipFill>
          <a:blip r:embed="rId6">
            <a:alphaModFix/>
          </a:blip>
          <a:stretch>
            <a:fillRect/>
          </a:stretch>
        </p:blipFill>
        <p:spPr>
          <a:xfrm>
            <a:off x="6233175" y="982775"/>
            <a:ext cx="2383461" cy="31779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Section 2: </a:t>
            </a:r>
            <a:r>
              <a:rPr lang="en"/>
              <a:t>Building</a:t>
            </a:r>
            <a:r>
              <a:rPr lang="en"/>
              <a:t> the Programmable Model Boat</a:t>
            </a:r>
            <a:endParaRPr/>
          </a:p>
        </p:txBody>
      </p:sp>
      <p:grpSp>
        <p:nvGrpSpPr>
          <p:cNvPr id="272" name="Google Shape;272;p30"/>
          <p:cNvGrpSpPr/>
          <p:nvPr/>
        </p:nvGrpSpPr>
        <p:grpSpPr>
          <a:xfrm>
            <a:off x="311695" y="-8"/>
            <a:ext cx="8832305" cy="4941758"/>
            <a:chOff x="311695" y="-8"/>
            <a:chExt cx="8832305" cy="4941758"/>
          </a:xfrm>
        </p:grpSpPr>
        <p:pic>
          <p:nvPicPr>
            <p:cNvPr id="273" name="Google Shape;273;p30"/>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274" name="Google Shape;274;p30"/>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275" name="Google Shape;275;p30"/>
            <p:cNvGrpSpPr/>
            <p:nvPr/>
          </p:nvGrpSpPr>
          <p:grpSpPr>
            <a:xfrm>
              <a:off x="5559900" y="3942850"/>
              <a:ext cx="3584100" cy="998900"/>
              <a:chOff x="5827475" y="4141275"/>
              <a:chExt cx="3584100" cy="998900"/>
            </a:xfrm>
          </p:grpSpPr>
          <p:sp>
            <p:nvSpPr>
              <p:cNvPr id="276" name="Google Shape;276;p30"/>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277" name="Google Shape;277;p30"/>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Project Introduction (and hook)</a:t>
            </a:r>
            <a:endParaRPr/>
          </a:p>
        </p:txBody>
      </p:sp>
      <p:sp>
        <p:nvSpPr>
          <p:cNvPr id="283" name="Google Shape;283;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Building the Programmable Model Boat will touch on several different broad based technology areas including Construction, Computer Engineering, Transportation, and even Manufacturing if students build the propeller shafts themselves. By teaching a broad range of skills from different areas, students will be more likely to find something that appeals to them and become engaged.</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While the base construction of the Programmable Model Boat should remain the same, students should be encouraged to custom paint the craft so they can see themselves in the project.</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grpSp>
        <p:nvGrpSpPr>
          <p:cNvPr id="284" name="Google Shape;284;p31"/>
          <p:cNvGrpSpPr/>
          <p:nvPr/>
        </p:nvGrpSpPr>
        <p:grpSpPr>
          <a:xfrm>
            <a:off x="311700" y="4500471"/>
            <a:ext cx="8520595" cy="572705"/>
            <a:chOff x="311700" y="4500471"/>
            <a:chExt cx="8520595" cy="572705"/>
          </a:xfrm>
        </p:grpSpPr>
        <p:pic>
          <p:nvPicPr>
            <p:cNvPr id="285" name="Google Shape;285;p3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86" name="Google Shape;286;p3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87" name="Google Shape;287;p31"/>
            <p:cNvGrpSpPr/>
            <p:nvPr/>
          </p:nvGrpSpPr>
          <p:grpSpPr>
            <a:xfrm>
              <a:off x="2976075" y="4602050"/>
              <a:ext cx="3191850" cy="369550"/>
              <a:chOff x="5640450" y="4688200"/>
              <a:chExt cx="3191850" cy="369550"/>
            </a:xfrm>
          </p:grpSpPr>
          <p:pic>
            <p:nvPicPr>
              <p:cNvPr id="288" name="Google Shape;288;p3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289" name="Google Shape;289;p3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Section 1: </a:t>
            </a:r>
            <a:br>
              <a:rPr lang="en"/>
            </a:br>
            <a:r>
              <a:rPr lang="en"/>
              <a:t>Teacher Resources</a:t>
            </a:r>
            <a:endParaRPr/>
          </a:p>
        </p:txBody>
      </p:sp>
      <p:grpSp>
        <p:nvGrpSpPr>
          <p:cNvPr id="67" name="Google Shape;67;p14"/>
          <p:cNvGrpSpPr/>
          <p:nvPr/>
        </p:nvGrpSpPr>
        <p:grpSpPr>
          <a:xfrm>
            <a:off x="311695" y="-8"/>
            <a:ext cx="8832305" cy="4941758"/>
            <a:chOff x="311695" y="-8"/>
            <a:chExt cx="8832305" cy="4941758"/>
          </a:xfrm>
        </p:grpSpPr>
        <p:pic>
          <p:nvPicPr>
            <p:cNvPr id="68" name="Google Shape;68;p14"/>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69" name="Google Shape;69;p14"/>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70" name="Google Shape;70;p14"/>
            <p:cNvGrpSpPr/>
            <p:nvPr/>
          </p:nvGrpSpPr>
          <p:grpSpPr>
            <a:xfrm>
              <a:off x="5559900" y="3942850"/>
              <a:ext cx="3584100" cy="998900"/>
              <a:chOff x="5827475" y="4141275"/>
              <a:chExt cx="3584100" cy="998900"/>
            </a:xfrm>
          </p:grpSpPr>
          <p:sp>
            <p:nvSpPr>
              <p:cNvPr id="71" name="Google Shape;71;p14"/>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72" name="Google Shape;72;p14"/>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Project Introduction (and hook)</a:t>
            </a:r>
            <a:endParaRPr/>
          </a:p>
        </p:txBody>
      </p:sp>
      <p:sp>
        <p:nvSpPr>
          <p:cNvPr id="295" name="Google Shape;295;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Once the project is complete, teachers are encouraged to hold a competition to see which craft can navigate an </a:t>
            </a:r>
            <a:r>
              <a:rPr lang="en">
                <a:solidFill>
                  <a:schemeClr val="dk1"/>
                </a:solidFill>
              </a:rPr>
              <a:t>obstacle</a:t>
            </a:r>
            <a:r>
              <a:rPr lang="en">
                <a:solidFill>
                  <a:schemeClr val="dk1"/>
                </a:solidFill>
              </a:rPr>
              <a:t> course the most effectively. </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Even if only one craft is built, students can modify their own individual code to power the craft. The code can be easily loaded into one craft in a few seconds, and teachers can cycle through all of the students’ codes to see which makes the craft navigate the best. By choosing this option the culminating competition can remain the same, and determining factor will be just the code instead of the entire craft.</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grpSp>
        <p:nvGrpSpPr>
          <p:cNvPr id="296" name="Google Shape;296;p32"/>
          <p:cNvGrpSpPr/>
          <p:nvPr/>
        </p:nvGrpSpPr>
        <p:grpSpPr>
          <a:xfrm>
            <a:off x="311700" y="4500471"/>
            <a:ext cx="8520595" cy="572705"/>
            <a:chOff x="311700" y="4500471"/>
            <a:chExt cx="8520595" cy="572705"/>
          </a:xfrm>
        </p:grpSpPr>
        <p:pic>
          <p:nvPicPr>
            <p:cNvPr id="297" name="Google Shape;297;p3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98" name="Google Shape;298;p3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99" name="Google Shape;299;p32"/>
            <p:cNvGrpSpPr/>
            <p:nvPr/>
          </p:nvGrpSpPr>
          <p:grpSpPr>
            <a:xfrm>
              <a:off x="2976075" y="4602050"/>
              <a:ext cx="3191850" cy="369550"/>
              <a:chOff x="5640450" y="4688200"/>
              <a:chExt cx="3191850" cy="369550"/>
            </a:xfrm>
          </p:grpSpPr>
          <p:pic>
            <p:nvPicPr>
              <p:cNvPr id="300" name="Google Shape;300;p3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301" name="Google Shape;301;p3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Building Part 1 </a:t>
            </a:r>
            <a:br>
              <a:rPr lang="en"/>
            </a:br>
            <a:r>
              <a:rPr lang="en" sz="3333"/>
              <a:t>Building the Boat</a:t>
            </a:r>
            <a:endParaRPr sz="3333"/>
          </a:p>
        </p:txBody>
      </p:sp>
      <p:grpSp>
        <p:nvGrpSpPr>
          <p:cNvPr id="307" name="Google Shape;307;p33"/>
          <p:cNvGrpSpPr/>
          <p:nvPr/>
        </p:nvGrpSpPr>
        <p:grpSpPr>
          <a:xfrm>
            <a:off x="311695" y="-8"/>
            <a:ext cx="8832305" cy="4941758"/>
            <a:chOff x="311695" y="-8"/>
            <a:chExt cx="8832305" cy="4941758"/>
          </a:xfrm>
        </p:grpSpPr>
        <p:pic>
          <p:nvPicPr>
            <p:cNvPr id="308" name="Google Shape;308;p33"/>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309" name="Google Shape;309;p33"/>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310" name="Google Shape;310;p33"/>
            <p:cNvGrpSpPr/>
            <p:nvPr/>
          </p:nvGrpSpPr>
          <p:grpSpPr>
            <a:xfrm>
              <a:off x="5559900" y="3942850"/>
              <a:ext cx="3584100" cy="998900"/>
              <a:chOff x="5827475" y="4141275"/>
              <a:chExt cx="3584100" cy="998900"/>
            </a:xfrm>
          </p:grpSpPr>
          <p:sp>
            <p:nvSpPr>
              <p:cNvPr id="311" name="Google Shape;311;p33"/>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312" name="Google Shape;312;p33"/>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sp>
        <p:nvSpPr>
          <p:cNvPr id="318" name="Google Shape;318;p34"/>
          <p:cNvSpPr txBox="1"/>
          <p:nvPr>
            <p:ph idx="1" type="body"/>
          </p:nvPr>
        </p:nvSpPr>
        <p:spPr>
          <a:xfrm>
            <a:off x="311700" y="982775"/>
            <a:ext cx="5651700" cy="3606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The boat itself is modeled on the “Springer” model tug boat. </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The Suncoast Scale Model Boat Club has numerous resources to assist in building this base boat platform. The shape of the hull is the only standardized part of the boat, from the deck up is open to modification and creativity. Scale drawings for the hull can be found on the SSMBC website linked below. </a:t>
            </a:r>
            <a:endParaRPr>
              <a:solidFill>
                <a:schemeClr val="dk1"/>
              </a:solidFill>
            </a:endParaRPr>
          </a:p>
          <a:p>
            <a:pPr indent="0" lvl="0" marL="0" rtl="0" algn="l">
              <a:lnSpc>
                <a:spcPct val="115000"/>
              </a:lnSpc>
              <a:spcBef>
                <a:spcPts val="1200"/>
              </a:spcBef>
              <a:spcAft>
                <a:spcPts val="1200"/>
              </a:spcAft>
              <a:buSzPts val="1800"/>
              <a:buNone/>
            </a:pPr>
            <a:r>
              <a:rPr lang="en" u="sng">
                <a:solidFill>
                  <a:schemeClr val="hlink"/>
                </a:solidFill>
                <a:hlinkClick r:id="rId3"/>
              </a:rPr>
              <a:t>SSMBC Website</a:t>
            </a:r>
            <a:endParaRPr>
              <a:solidFill>
                <a:schemeClr val="dk1"/>
              </a:solidFill>
            </a:endParaRPr>
          </a:p>
        </p:txBody>
      </p:sp>
      <p:grpSp>
        <p:nvGrpSpPr>
          <p:cNvPr id="319" name="Google Shape;319;p34"/>
          <p:cNvGrpSpPr/>
          <p:nvPr/>
        </p:nvGrpSpPr>
        <p:grpSpPr>
          <a:xfrm>
            <a:off x="311700" y="4500471"/>
            <a:ext cx="8520595" cy="572705"/>
            <a:chOff x="311700" y="4500471"/>
            <a:chExt cx="8520595" cy="572705"/>
          </a:xfrm>
        </p:grpSpPr>
        <p:pic>
          <p:nvPicPr>
            <p:cNvPr id="320" name="Google Shape;320;p34"/>
            <p:cNvPicPr preferRelativeResize="0"/>
            <p:nvPr/>
          </p:nvPicPr>
          <p:blipFill rotWithShape="1">
            <a:blip r:embed="rId4">
              <a:alphaModFix/>
            </a:blip>
            <a:srcRect b="0" l="0" r="0" t="0"/>
            <a:stretch/>
          </p:blipFill>
          <p:spPr>
            <a:xfrm>
              <a:off x="6933197" y="4500471"/>
              <a:ext cx="1899098" cy="572700"/>
            </a:xfrm>
            <a:prstGeom prst="rect">
              <a:avLst/>
            </a:prstGeom>
            <a:noFill/>
            <a:ln>
              <a:noFill/>
            </a:ln>
          </p:spPr>
        </p:pic>
        <p:pic>
          <p:nvPicPr>
            <p:cNvPr id="321" name="Google Shape;321;p34"/>
            <p:cNvPicPr preferRelativeResize="0"/>
            <p:nvPr/>
          </p:nvPicPr>
          <p:blipFill rotWithShape="1">
            <a:blip r:embed="rId5">
              <a:alphaModFix/>
            </a:blip>
            <a:srcRect b="0" l="0" r="0" t="0"/>
            <a:stretch/>
          </p:blipFill>
          <p:spPr>
            <a:xfrm>
              <a:off x="311700" y="4500475"/>
              <a:ext cx="948941" cy="572701"/>
            </a:xfrm>
            <a:prstGeom prst="rect">
              <a:avLst/>
            </a:prstGeom>
            <a:noFill/>
            <a:ln>
              <a:noFill/>
            </a:ln>
          </p:spPr>
        </p:pic>
        <p:grpSp>
          <p:nvGrpSpPr>
            <p:cNvPr id="322" name="Google Shape;322;p34"/>
            <p:cNvGrpSpPr/>
            <p:nvPr/>
          </p:nvGrpSpPr>
          <p:grpSpPr>
            <a:xfrm>
              <a:off x="2976075" y="4602050"/>
              <a:ext cx="3191850" cy="369550"/>
              <a:chOff x="5640450" y="4688200"/>
              <a:chExt cx="3191850" cy="369550"/>
            </a:xfrm>
          </p:grpSpPr>
          <p:pic>
            <p:nvPicPr>
              <p:cNvPr id="323" name="Google Shape;323;p34"/>
              <p:cNvPicPr preferRelativeResize="0"/>
              <p:nvPr/>
            </p:nvPicPr>
            <p:blipFill rotWithShape="1">
              <a:blip r:embed="rId6">
                <a:alphaModFix/>
              </a:blip>
              <a:srcRect b="0" l="0" r="0" t="0"/>
              <a:stretch/>
            </p:blipFill>
            <p:spPr>
              <a:xfrm>
                <a:off x="5640450" y="4688200"/>
                <a:ext cx="1764459" cy="369550"/>
              </a:xfrm>
              <a:prstGeom prst="rect">
                <a:avLst/>
              </a:prstGeom>
              <a:noFill/>
              <a:ln>
                <a:noFill/>
              </a:ln>
            </p:spPr>
          </p:pic>
          <p:sp>
            <p:nvSpPr>
              <p:cNvPr id="324" name="Google Shape;324;p3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325" name="Google Shape;325;p34" title="Example of finished craft"/>
          <p:cNvPicPr preferRelativeResize="0"/>
          <p:nvPr/>
        </p:nvPicPr>
        <p:blipFill>
          <a:blip r:embed="rId7">
            <a:alphaModFix/>
          </a:blip>
          <a:stretch>
            <a:fillRect/>
          </a:stretch>
        </p:blipFill>
        <p:spPr>
          <a:xfrm>
            <a:off x="6233175" y="982775"/>
            <a:ext cx="2383461" cy="317794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sp>
        <p:nvSpPr>
          <p:cNvPr id="331" name="Google Shape;331;p35"/>
          <p:cNvSpPr txBox="1"/>
          <p:nvPr>
            <p:ph idx="1" type="body"/>
          </p:nvPr>
        </p:nvSpPr>
        <p:spPr>
          <a:xfrm>
            <a:off x="311700" y="1050900"/>
            <a:ext cx="4994100" cy="2522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The hull sides are constructed from ½ inch (13mm) thick pine, although plywood could be substituted. Cut two pieces of pine that are 18 inches (457mm) long by 6 inches (152mm).</a:t>
            </a:r>
            <a:endParaRPr>
              <a:solidFill>
                <a:schemeClr val="dk1"/>
              </a:solidFill>
            </a:endParaRPr>
          </a:p>
        </p:txBody>
      </p:sp>
      <p:grpSp>
        <p:nvGrpSpPr>
          <p:cNvPr id="332" name="Google Shape;332;p35"/>
          <p:cNvGrpSpPr/>
          <p:nvPr/>
        </p:nvGrpSpPr>
        <p:grpSpPr>
          <a:xfrm>
            <a:off x="311700" y="4500471"/>
            <a:ext cx="8520595" cy="572705"/>
            <a:chOff x="311700" y="4500471"/>
            <a:chExt cx="8520595" cy="572705"/>
          </a:xfrm>
        </p:grpSpPr>
        <p:pic>
          <p:nvPicPr>
            <p:cNvPr id="333" name="Google Shape;333;p3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334" name="Google Shape;334;p3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335" name="Google Shape;335;p35"/>
            <p:cNvGrpSpPr/>
            <p:nvPr/>
          </p:nvGrpSpPr>
          <p:grpSpPr>
            <a:xfrm>
              <a:off x="2976075" y="4602050"/>
              <a:ext cx="3191850" cy="369550"/>
              <a:chOff x="5640450" y="4688200"/>
              <a:chExt cx="3191850" cy="369550"/>
            </a:xfrm>
          </p:grpSpPr>
          <p:pic>
            <p:nvPicPr>
              <p:cNvPr id="336" name="Google Shape;336;p3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337" name="Google Shape;337;p3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338" name="Google Shape;338;p35" title="Example of finished craft"/>
          <p:cNvPicPr preferRelativeResize="0"/>
          <p:nvPr/>
        </p:nvPicPr>
        <p:blipFill>
          <a:blip r:embed="rId6">
            <a:alphaModFix/>
          </a:blip>
          <a:stretch>
            <a:fillRect/>
          </a:stretch>
        </p:blipFill>
        <p:spPr>
          <a:xfrm>
            <a:off x="6233175" y="982775"/>
            <a:ext cx="2383461" cy="31779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sp>
        <p:nvSpPr>
          <p:cNvPr id="344" name="Google Shape;344;p36"/>
          <p:cNvSpPr txBox="1"/>
          <p:nvPr>
            <p:ph idx="1" type="body"/>
          </p:nvPr>
        </p:nvSpPr>
        <p:spPr>
          <a:xfrm>
            <a:off x="311700" y="1050900"/>
            <a:ext cx="8420400" cy="141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Mark 1 inch increments across the wood. At the 0 inch increment, draw a 1 5/16 inch long </a:t>
            </a:r>
            <a:r>
              <a:rPr lang="en">
                <a:solidFill>
                  <a:schemeClr val="dk1"/>
                </a:solidFill>
              </a:rPr>
              <a:t>vertical</a:t>
            </a:r>
            <a:r>
              <a:rPr lang="en">
                <a:solidFill>
                  <a:schemeClr val="dk1"/>
                </a:solidFill>
              </a:rPr>
              <a:t> line. At the 1 inch increment draw a 2 ¼ long </a:t>
            </a:r>
            <a:r>
              <a:rPr lang="en">
                <a:solidFill>
                  <a:schemeClr val="dk1"/>
                </a:solidFill>
              </a:rPr>
              <a:t>vertical</a:t>
            </a:r>
            <a:r>
              <a:rPr lang="en">
                <a:solidFill>
                  <a:schemeClr val="dk1"/>
                </a:solidFill>
              </a:rPr>
              <a:t> line. Continue doing this until you have drawn all of the </a:t>
            </a:r>
            <a:r>
              <a:rPr lang="en">
                <a:solidFill>
                  <a:schemeClr val="dk1"/>
                </a:solidFill>
              </a:rPr>
              <a:t>vertical</a:t>
            </a:r>
            <a:r>
              <a:rPr lang="en">
                <a:solidFill>
                  <a:schemeClr val="dk1"/>
                </a:solidFill>
              </a:rPr>
              <a:t> lines as shown </a:t>
            </a:r>
            <a:r>
              <a:rPr lang="en">
                <a:solidFill>
                  <a:schemeClr val="dk1"/>
                </a:solidFill>
              </a:rPr>
              <a:t>below</a:t>
            </a:r>
            <a:r>
              <a:rPr lang="en">
                <a:solidFill>
                  <a:schemeClr val="dk1"/>
                </a:solidFill>
              </a:rPr>
              <a:t>. Next, draw a line that connects the ends of all the lines.</a:t>
            </a:r>
            <a:endParaRPr>
              <a:solidFill>
                <a:schemeClr val="dk1"/>
              </a:solidFill>
            </a:endParaRPr>
          </a:p>
        </p:txBody>
      </p:sp>
      <p:grpSp>
        <p:nvGrpSpPr>
          <p:cNvPr id="345" name="Google Shape;345;p36"/>
          <p:cNvGrpSpPr/>
          <p:nvPr/>
        </p:nvGrpSpPr>
        <p:grpSpPr>
          <a:xfrm>
            <a:off x="311700" y="4500471"/>
            <a:ext cx="8520595" cy="572705"/>
            <a:chOff x="311700" y="4500471"/>
            <a:chExt cx="8520595" cy="572705"/>
          </a:xfrm>
        </p:grpSpPr>
        <p:pic>
          <p:nvPicPr>
            <p:cNvPr id="346" name="Google Shape;346;p3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347" name="Google Shape;347;p3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348" name="Google Shape;348;p36"/>
            <p:cNvGrpSpPr/>
            <p:nvPr/>
          </p:nvGrpSpPr>
          <p:grpSpPr>
            <a:xfrm>
              <a:off x="2976075" y="4602050"/>
              <a:ext cx="3191850" cy="369550"/>
              <a:chOff x="5640450" y="4688200"/>
              <a:chExt cx="3191850" cy="369550"/>
            </a:xfrm>
          </p:grpSpPr>
          <p:pic>
            <p:nvPicPr>
              <p:cNvPr id="349" name="Google Shape;349;p3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350" name="Google Shape;350;p3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351" name="Google Shape;351;p36" title="Hull shape diagram"/>
          <p:cNvPicPr preferRelativeResize="0"/>
          <p:nvPr/>
        </p:nvPicPr>
        <p:blipFill rotWithShape="1">
          <a:blip r:embed="rId6">
            <a:alphaModFix/>
          </a:blip>
          <a:srcRect b="50166" l="0" r="0" t="0"/>
          <a:stretch/>
        </p:blipFill>
        <p:spPr>
          <a:xfrm>
            <a:off x="1687763" y="2344524"/>
            <a:ext cx="5768474" cy="2155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sp>
        <p:nvSpPr>
          <p:cNvPr id="357" name="Google Shape;357;p37"/>
          <p:cNvSpPr txBox="1"/>
          <p:nvPr>
            <p:ph idx="1" type="body"/>
          </p:nvPr>
        </p:nvSpPr>
        <p:spPr>
          <a:xfrm>
            <a:off x="311700" y="1050900"/>
            <a:ext cx="8420400" cy="141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Use a saw to cut out one hull side. Once cut, the </a:t>
            </a:r>
            <a:r>
              <a:rPr lang="en">
                <a:solidFill>
                  <a:schemeClr val="dk1"/>
                </a:solidFill>
              </a:rPr>
              <a:t>hull</a:t>
            </a:r>
            <a:r>
              <a:rPr lang="en">
                <a:solidFill>
                  <a:schemeClr val="dk1"/>
                </a:solidFill>
              </a:rPr>
              <a:t> side can be used as a template for the second side. </a:t>
            </a:r>
            <a:endParaRPr>
              <a:solidFill>
                <a:schemeClr val="dk1"/>
              </a:solidFill>
            </a:endParaRPr>
          </a:p>
        </p:txBody>
      </p:sp>
      <p:grpSp>
        <p:nvGrpSpPr>
          <p:cNvPr id="358" name="Google Shape;358;p37"/>
          <p:cNvGrpSpPr/>
          <p:nvPr/>
        </p:nvGrpSpPr>
        <p:grpSpPr>
          <a:xfrm>
            <a:off x="311700" y="4500471"/>
            <a:ext cx="8520595" cy="572705"/>
            <a:chOff x="311700" y="4500471"/>
            <a:chExt cx="8520595" cy="572705"/>
          </a:xfrm>
        </p:grpSpPr>
        <p:pic>
          <p:nvPicPr>
            <p:cNvPr id="359" name="Google Shape;359;p3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360" name="Google Shape;360;p3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361" name="Google Shape;361;p37"/>
            <p:cNvGrpSpPr/>
            <p:nvPr/>
          </p:nvGrpSpPr>
          <p:grpSpPr>
            <a:xfrm>
              <a:off x="2976075" y="4602050"/>
              <a:ext cx="3191850" cy="369550"/>
              <a:chOff x="5640450" y="4688200"/>
              <a:chExt cx="3191850" cy="369550"/>
            </a:xfrm>
          </p:grpSpPr>
          <p:pic>
            <p:nvPicPr>
              <p:cNvPr id="362" name="Google Shape;362;p3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363" name="Google Shape;363;p3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364" name="Google Shape;364;p37" title="Example of hull sides cut"/>
          <p:cNvPicPr preferRelativeResize="0"/>
          <p:nvPr/>
        </p:nvPicPr>
        <p:blipFill rotWithShape="1">
          <a:blip r:embed="rId6">
            <a:alphaModFix/>
          </a:blip>
          <a:srcRect b="19047" l="25064" r="31869" t="19787"/>
          <a:stretch/>
        </p:blipFill>
        <p:spPr>
          <a:xfrm rot="-5400000">
            <a:off x="3288116" y="930195"/>
            <a:ext cx="2467576" cy="467297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sp>
        <p:nvSpPr>
          <p:cNvPr id="370" name="Google Shape;370;p38"/>
          <p:cNvSpPr txBox="1"/>
          <p:nvPr>
            <p:ph idx="1" type="body"/>
          </p:nvPr>
        </p:nvSpPr>
        <p:spPr>
          <a:xfrm>
            <a:off x="311700" y="1050900"/>
            <a:ext cx="8420400" cy="141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Connect the off cuts from the hull using 3 pieces of pine 2” long by 2” wide by ½” thick as shown to make a stand for the craft. Note the cut outs at the rear of the stand: these will have to be custom cut to allow room for the crafts propellers.</a:t>
            </a:r>
            <a:endParaRPr>
              <a:solidFill>
                <a:schemeClr val="dk1"/>
              </a:solidFill>
            </a:endParaRPr>
          </a:p>
        </p:txBody>
      </p:sp>
      <p:grpSp>
        <p:nvGrpSpPr>
          <p:cNvPr id="371" name="Google Shape;371;p38"/>
          <p:cNvGrpSpPr/>
          <p:nvPr/>
        </p:nvGrpSpPr>
        <p:grpSpPr>
          <a:xfrm>
            <a:off x="311700" y="4500471"/>
            <a:ext cx="8520595" cy="572705"/>
            <a:chOff x="311700" y="4500471"/>
            <a:chExt cx="8520595" cy="572705"/>
          </a:xfrm>
        </p:grpSpPr>
        <p:pic>
          <p:nvPicPr>
            <p:cNvPr id="372" name="Google Shape;372;p3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373" name="Google Shape;373;p3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374" name="Google Shape;374;p38"/>
            <p:cNvGrpSpPr/>
            <p:nvPr/>
          </p:nvGrpSpPr>
          <p:grpSpPr>
            <a:xfrm>
              <a:off x="2976075" y="4602050"/>
              <a:ext cx="3191850" cy="369550"/>
              <a:chOff x="5640450" y="4688200"/>
              <a:chExt cx="3191850" cy="369550"/>
            </a:xfrm>
          </p:grpSpPr>
          <p:pic>
            <p:nvPicPr>
              <p:cNvPr id="375" name="Google Shape;375;p3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376" name="Google Shape;376;p3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377" name="Google Shape;377;p38" title="Hull off cuts assembled into stand"/>
          <p:cNvPicPr preferRelativeResize="0"/>
          <p:nvPr/>
        </p:nvPicPr>
        <p:blipFill rotWithShape="1">
          <a:blip r:embed="rId6">
            <a:alphaModFix/>
          </a:blip>
          <a:srcRect b="19008" l="16059" r="17273" t="29960"/>
          <a:stretch/>
        </p:blipFill>
        <p:spPr>
          <a:xfrm>
            <a:off x="2612375" y="2215000"/>
            <a:ext cx="3691249" cy="211917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sp>
        <p:nvSpPr>
          <p:cNvPr id="383" name="Google Shape;383;p39"/>
          <p:cNvSpPr txBox="1"/>
          <p:nvPr>
            <p:ph idx="1" type="body"/>
          </p:nvPr>
        </p:nvSpPr>
        <p:spPr>
          <a:xfrm>
            <a:off x="311700" y="1050900"/>
            <a:ext cx="8420400" cy="141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Cut 2 pieces of pine 8” long. One should be 1 5/16 wide, the other should be 1 ¾ inches wide. Use the narrow piece to glue the two hull sides together at the front. Use the wide piece to glue the two hull sides together at the back.  </a:t>
            </a:r>
            <a:endParaRPr>
              <a:solidFill>
                <a:schemeClr val="dk1"/>
              </a:solidFill>
            </a:endParaRPr>
          </a:p>
        </p:txBody>
      </p:sp>
      <p:grpSp>
        <p:nvGrpSpPr>
          <p:cNvPr id="384" name="Google Shape;384;p39"/>
          <p:cNvGrpSpPr/>
          <p:nvPr/>
        </p:nvGrpSpPr>
        <p:grpSpPr>
          <a:xfrm>
            <a:off x="311700" y="4500471"/>
            <a:ext cx="8520595" cy="572705"/>
            <a:chOff x="311700" y="4500471"/>
            <a:chExt cx="8520595" cy="572705"/>
          </a:xfrm>
        </p:grpSpPr>
        <p:pic>
          <p:nvPicPr>
            <p:cNvPr id="385" name="Google Shape;385;p3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386" name="Google Shape;386;p3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387" name="Google Shape;387;p39"/>
            <p:cNvGrpSpPr/>
            <p:nvPr/>
          </p:nvGrpSpPr>
          <p:grpSpPr>
            <a:xfrm>
              <a:off x="2976075" y="4602050"/>
              <a:ext cx="3191850" cy="369550"/>
              <a:chOff x="5640450" y="4688200"/>
              <a:chExt cx="3191850" cy="369550"/>
            </a:xfrm>
          </p:grpSpPr>
          <p:pic>
            <p:nvPicPr>
              <p:cNvPr id="388" name="Google Shape;388;p3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389" name="Google Shape;389;p3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390" name="Google Shape;390;p39" title="Lower hull assembled"/>
          <p:cNvPicPr preferRelativeResize="0"/>
          <p:nvPr/>
        </p:nvPicPr>
        <p:blipFill rotWithShape="1">
          <a:blip r:embed="rId6">
            <a:alphaModFix/>
          </a:blip>
          <a:srcRect b="33955" l="0" r="0" t="30226"/>
          <a:stretch/>
        </p:blipFill>
        <p:spPr>
          <a:xfrm>
            <a:off x="2129063" y="2215000"/>
            <a:ext cx="4785661" cy="22854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sp>
        <p:nvSpPr>
          <p:cNvPr id="396" name="Google Shape;396;p40"/>
          <p:cNvSpPr txBox="1"/>
          <p:nvPr>
            <p:ph idx="1" type="body"/>
          </p:nvPr>
        </p:nvSpPr>
        <p:spPr>
          <a:xfrm>
            <a:off x="311700" y="1050900"/>
            <a:ext cx="8420400" cy="141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Cut a ¼ piece of plywood to the dimensions below to make the deck of the craft. Glue deck on top of hull sides once cut.</a:t>
            </a:r>
            <a:r>
              <a:rPr lang="en">
                <a:solidFill>
                  <a:schemeClr val="dk1"/>
                </a:solidFill>
              </a:rPr>
              <a:t> </a:t>
            </a:r>
            <a:endParaRPr>
              <a:solidFill>
                <a:schemeClr val="dk1"/>
              </a:solidFill>
            </a:endParaRPr>
          </a:p>
        </p:txBody>
      </p:sp>
      <p:grpSp>
        <p:nvGrpSpPr>
          <p:cNvPr id="397" name="Google Shape;397;p40"/>
          <p:cNvGrpSpPr/>
          <p:nvPr/>
        </p:nvGrpSpPr>
        <p:grpSpPr>
          <a:xfrm>
            <a:off x="311700" y="4500471"/>
            <a:ext cx="8520595" cy="572705"/>
            <a:chOff x="311700" y="4500471"/>
            <a:chExt cx="8520595" cy="572705"/>
          </a:xfrm>
        </p:grpSpPr>
        <p:pic>
          <p:nvPicPr>
            <p:cNvPr id="398" name="Google Shape;398;p4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399" name="Google Shape;399;p4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400" name="Google Shape;400;p40"/>
            <p:cNvGrpSpPr/>
            <p:nvPr/>
          </p:nvGrpSpPr>
          <p:grpSpPr>
            <a:xfrm>
              <a:off x="2976075" y="4602050"/>
              <a:ext cx="3191850" cy="369550"/>
              <a:chOff x="5640450" y="4688200"/>
              <a:chExt cx="3191850" cy="369550"/>
            </a:xfrm>
          </p:grpSpPr>
          <p:pic>
            <p:nvPicPr>
              <p:cNvPr id="401" name="Google Shape;401;p4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402" name="Google Shape;402;p4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403" name="Google Shape;403;p40" title="Deck dimension diagram"/>
          <p:cNvPicPr preferRelativeResize="0"/>
          <p:nvPr/>
        </p:nvPicPr>
        <p:blipFill rotWithShape="1">
          <a:blip r:embed="rId6">
            <a:alphaModFix/>
          </a:blip>
          <a:srcRect b="27359" l="11427" r="11257" t="8447"/>
          <a:stretch/>
        </p:blipFill>
        <p:spPr>
          <a:xfrm>
            <a:off x="406200" y="1865625"/>
            <a:ext cx="4165812" cy="2594300"/>
          </a:xfrm>
          <a:prstGeom prst="rect">
            <a:avLst/>
          </a:prstGeom>
          <a:noFill/>
          <a:ln>
            <a:noFill/>
          </a:ln>
        </p:spPr>
      </p:pic>
      <p:pic>
        <p:nvPicPr>
          <p:cNvPr id="404" name="Google Shape;404;p40" title="Lower hull with plywood main deck assembled"/>
          <p:cNvPicPr preferRelativeResize="0"/>
          <p:nvPr/>
        </p:nvPicPr>
        <p:blipFill rotWithShape="1">
          <a:blip r:embed="rId7">
            <a:alphaModFix/>
          </a:blip>
          <a:srcRect b="15733" l="21376" r="12319" t="35405"/>
          <a:stretch/>
        </p:blipFill>
        <p:spPr>
          <a:xfrm>
            <a:off x="4909225" y="2078648"/>
            <a:ext cx="3923077" cy="216825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sp>
        <p:nvSpPr>
          <p:cNvPr id="410" name="Google Shape;410;p41"/>
          <p:cNvSpPr txBox="1"/>
          <p:nvPr>
            <p:ph idx="1" type="body"/>
          </p:nvPr>
        </p:nvSpPr>
        <p:spPr>
          <a:xfrm>
            <a:off x="311700" y="1157400"/>
            <a:ext cx="4128900" cy="2793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Surround the opening on the deck with ½” x ½” pine. If any water happens to get on the deck this will prevent it from getting into the hull of the craft.</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grpSp>
        <p:nvGrpSpPr>
          <p:cNvPr id="411" name="Google Shape;411;p41"/>
          <p:cNvGrpSpPr/>
          <p:nvPr/>
        </p:nvGrpSpPr>
        <p:grpSpPr>
          <a:xfrm>
            <a:off x="311700" y="4500471"/>
            <a:ext cx="8520595" cy="572705"/>
            <a:chOff x="311700" y="4500471"/>
            <a:chExt cx="8520595" cy="572705"/>
          </a:xfrm>
        </p:grpSpPr>
        <p:pic>
          <p:nvPicPr>
            <p:cNvPr id="412" name="Google Shape;412;p4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413" name="Google Shape;413;p4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414" name="Google Shape;414;p41"/>
            <p:cNvGrpSpPr/>
            <p:nvPr/>
          </p:nvGrpSpPr>
          <p:grpSpPr>
            <a:xfrm>
              <a:off x="2976075" y="4602050"/>
              <a:ext cx="3191850" cy="369550"/>
              <a:chOff x="5640450" y="4688200"/>
              <a:chExt cx="3191850" cy="369550"/>
            </a:xfrm>
          </p:grpSpPr>
          <p:pic>
            <p:nvPicPr>
              <p:cNvPr id="415" name="Google Shape;415;p4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416" name="Google Shape;416;p4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417" name="Google Shape;417;p41" title="Lower hull with barrier added to main deck to keep water out of hull"/>
          <p:cNvPicPr preferRelativeResize="0"/>
          <p:nvPr/>
        </p:nvPicPr>
        <p:blipFill>
          <a:blip r:embed="rId6">
            <a:alphaModFix/>
          </a:blip>
          <a:stretch>
            <a:fillRect/>
          </a:stretch>
        </p:blipFill>
        <p:spPr>
          <a:xfrm>
            <a:off x="4999186" y="1342700"/>
            <a:ext cx="3833114" cy="28748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Project Outline</a:t>
            </a:r>
            <a:endParaRPr/>
          </a:p>
        </p:txBody>
      </p:sp>
      <p:sp>
        <p:nvSpPr>
          <p:cNvPr id="78" name="Google Shape;78;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This </a:t>
            </a:r>
            <a:r>
              <a:rPr lang="en">
                <a:solidFill>
                  <a:schemeClr val="dk1"/>
                </a:solidFill>
              </a:rPr>
              <a:t>project</a:t>
            </a:r>
            <a:r>
              <a:rPr lang="en">
                <a:solidFill>
                  <a:schemeClr val="dk1"/>
                </a:solidFill>
              </a:rPr>
              <a:t> will guide students through the process of building a model boat that can be programmed to navigate forwards, backwards, or steer left and right. </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The model boat is based on a “Springer” model tug boat, although any model wooden boat that has (or can be modified to have) 2 propellers would be appropriate.</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The craft is fitted with an Arduino that students will program to power 2 small electric motors that are attached to propellers. </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grpSp>
        <p:nvGrpSpPr>
          <p:cNvPr id="79" name="Google Shape;79;p15"/>
          <p:cNvGrpSpPr/>
          <p:nvPr/>
        </p:nvGrpSpPr>
        <p:grpSpPr>
          <a:xfrm>
            <a:off x="311700" y="4500471"/>
            <a:ext cx="8520595" cy="572705"/>
            <a:chOff x="311700" y="4500471"/>
            <a:chExt cx="8520595" cy="572705"/>
          </a:xfrm>
        </p:grpSpPr>
        <p:pic>
          <p:nvPicPr>
            <p:cNvPr id="80" name="Google Shape;80;p1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81" name="Google Shape;81;p1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82" name="Google Shape;82;p15"/>
            <p:cNvGrpSpPr/>
            <p:nvPr/>
          </p:nvGrpSpPr>
          <p:grpSpPr>
            <a:xfrm>
              <a:off x="2976075" y="4602050"/>
              <a:ext cx="3191850" cy="369550"/>
              <a:chOff x="5640450" y="4688200"/>
              <a:chExt cx="3191850" cy="369550"/>
            </a:xfrm>
          </p:grpSpPr>
          <p:pic>
            <p:nvPicPr>
              <p:cNvPr id="83" name="Google Shape;83;p1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84" name="Google Shape;84;p1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sp>
        <p:nvSpPr>
          <p:cNvPr id="423" name="Google Shape;423;p42"/>
          <p:cNvSpPr txBox="1"/>
          <p:nvPr>
            <p:ph idx="1" type="body"/>
          </p:nvPr>
        </p:nvSpPr>
        <p:spPr>
          <a:xfrm>
            <a:off x="311700" y="947775"/>
            <a:ext cx="8420400" cy="17250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0"/>
              </a:spcAft>
              <a:buSzPct val="100000"/>
              <a:buNone/>
            </a:pPr>
            <a:r>
              <a:rPr lang="en">
                <a:solidFill>
                  <a:schemeClr val="dk1"/>
                </a:solidFill>
              </a:rPr>
              <a:t>Surround the entire craft with ¼ plywood cut to 1 ½” wide. When attaching the plywood be sure it is exactly 1” higher than the deck of the craft so any future sensors won’t get blocked. The plywood will help prevent water from getting on the deck. </a:t>
            </a:r>
            <a:endParaRPr>
              <a:solidFill>
                <a:schemeClr val="dk1"/>
              </a:solidFill>
            </a:endParaRPr>
          </a:p>
          <a:p>
            <a:pPr indent="0" lvl="0" marL="0" rtl="0" algn="l">
              <a:lnSpc>
                <a:spcPct val="115000"/>
              </a:lnSpc>
              <a:spcBef>
                <a:spcPts val="1200"/>
              </a:spcBef>
              <a:spcAft>
                <a:spcPts val="1200"/>
              </a:spcAft>
              <a:buSzPct val="100000"/>
              <a:buNone/>
            </a:pPr>
            <a:r>
              <a:rPr lang="en">
                <a:solidFill>
                  <a:schemeClr val="dk1"/>
                </a:solidFill>
              </a:rPr>
              <a:t>When cutting the plywood leave drain holes as shown to allow any water that does get on the deck to drain off. </a:t>
            </a:r>
            <a:endParaRPr>
              <a:solidFill>
                <a:schemeClr val="dk1"/>
              </a:solidFill>
            </a:endParaRPr>
          </a:p>
        </p:txBody>
      </p:sp>
      <p:grpSp>
        <p:nvGrpSpPr>
          <p:cNvPr id="424" name="Google Shape;424;p42"/>
          <p:cNvGrpSpPr/>
          <p:nvPr/>
        </p:nvGrpSpPr>
        <p:grpSpPr>
          <a:xfrm>
            <a:off x="311700" y="4500471"/>
            <a:ext cx="8520595" cy="572705"/>
            <a:chOff x="311700" y="4500471"/>
            <a:chExt cx="8520595" cy="572705"/>
          </a:xfrm>
        </p:grpSpPr>
        <p:pic>
          <p:nvPicPr>
            <p:cNvPr id="425" name="Google Shape;425;p4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426" name="Google Shape;426;p4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427" name="Google Shape;427;p42"/>
            <p:cNvGrpSpPr/>
            <p:nvPr/>
          </p:nvGrpSpPr>
          <p:grpSpPr>
            <a:xfrm>
              <a:off x="2976075" y="4602050"/>
              <a:ext cx="3191850" cy="369550"/>
              <a:chOff x="5640450" y="4688200"/>
              <a:chExt cx="3191850" cy="369550"/>
            </a:xfrm>
          </p:grpSpPr>
          <p:pic>
            <p:nvPicPr>
              <p:cNvPr id="428" name="Google Shape;428;p4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429" name="Google Shape;429;p4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430" name="Google Shape;430;p42" title="Lower hull with barrier added to main deck to keep water out of hull"/>
          <p:cNvPicPr preferRelativeResize="0"/>
          <p:nvPr/>
        </p:nvPicPr>
        <p:blipFill rotWithShape="1">
          <a:blip r:embed="rId6">
            <a:alphaModFix/>
          </a:blip>
          <a:srcRect b="12502" l="7556" r="19151" t="30846"/>
          <a:stretch/>
        </p:blipFill>
        <p:spPr>
          <a:xfrm>
            <a:off x="702825" y="2571750"/>
            <a:ext cx="3327124" cy="1928724"/>
          </a:xfrm>
          <a:prstGeom prst="rect">
            <a:avLst/>
          </a:prstGeom>
          <a:noFill/>
          <a:ln>
            <a:noFill/>
          </a:ln>
        </p:spPr>
      </p:pic>
      <p:pic>
        <p:nvPicPr>
          <p:cNvPr id="431" name="Google Shape;431;p42" title="Rear of main deck showing water drain holes"/>
          <p:cNvPicPr preferRelativeResize="0"/>
          <p:nvPr/>
        </p:nvPicPr>
        <p:blipFill rotWithShape="1">
          <a:blip r:embed="rId7">
            <a:alphaModFix/>
          </a:blip>
          <a:srcRect b="31361" l="0" r="0" t="0"/>
          <a:stretch/>
        </p:blipFill>
        <p:spPr>
          <a:xfrm>
            <a:off x="4685600" y="2497400"/>
            <a:ext cx="3891125" cy="200306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sp>
        <p:nvSpPr>
          <p:cNvPr id="437" name="Google Shape;437;p43"/>
          <p:cNvSpPr txBox="1"/>
          <p:nvPr>
            <p:ph idx="1" type="body"/>
          </p:nvPr>
        </p:nvSpPr>
        <p:spPr>
          <a:xfrm>
            <a:off x="311700" y="1050900"/>
            <a:ext cx="8420400" cy="1688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1200"/>
              </a:spcAft>
              <a:buSzPts val="1800"/>
              <a:buNone/>
            </a:pPr>
            <a:r>
              <a:rPr lang="en">
                <a:solidFill>
                  <a:schemeClr val="dk1"/>
                </a:solidFill>
              </a:rPr>
              <a:t>Once dry, the bottom of the hull can be fitted and glued in place. Use a thin flexible material such as ⅛ inch balsa wood or another suitable thin board. Add silicone to the seams to keep water out. Once this is attached the hull will be complete. To help waterproof the hull is should be sealed with 2 coats of spar urethane or shellac followed by two coats of paint. </a:t>
            </a:r>
            <a:endParaRPr>
              <a:solidFill>
                <a:schemeClr val="dk1"/>
              </a:solidFill>
            </a:endParaRPr>
          </a:p>
        </p:txBody>
      </p:sp>
      <p:grpSp>
        <p:nvGrpSpPr>
          <p:cNvPr id="438" name="Google Shape;438;p43"/>
          <p:cNvGrpSpPr/>
          <p:nvPr/>
        </p:nvGrpSpPr>
        <p:grpSpPr>
          <a:xfrm>
            <a:off x="311700" y="4500471"/>
            <a:ext cx="8520595" cy="572705"/>
            <a:chOff x="311700" y="4500471"/>
            <a:chExt cx="8520595" cy="572705"/>
          </a:xfrm>
        </p:grpSpPr>
        <p:pic>
          <p:nvPicPr>
            <p:cNvPr id="439" name="Google Shape;439;p43"/>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440" name="Google Shape;440;p43"/>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441" name="Google Shape;441;p43"/>
            <p:cNvGrpSpPr/>
            <p:nvPr/>
          </p:nvGrpSpPr>
          <p:grpSpPr>
            <a:xfrm>
              <a:off x="2976075" y="4602050"/>
              <a:ext cx="3191850" cy="369550"/>
              <a:chOff x="5640450" y="4688200"/>
              <a:chExt cx="3191850" cy="369550"/>
            </a:xfrm>
          </p:grpSpPr>
          <p:pic>
            <p:nvPicPr>
              <p:cNvPr id="442" name="Google Shape;442;p43"/>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443" name="Google Shape;443;p43"/>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444" name="Google Shape;444;p43" title="Finished bottom of hull"/>
          <p:cNvPicPr preferRelativeResize="0"/>
          <p:nvPr/>
        </p:nvPicPr>
        <p:blipFill rotWithShape="1">
          <a:blip r:embed="rId6">
            <a:alphaModFix/>
          </a:blip>
          <a:srcRect b="7363" l="16962" r="14195" t="25264"/>
          <a:stretch/>
        </p:blipFill>
        <p:spPr>
          <a:xfrm>
            <a:off x="1082875" y="2642150"/>
            <a:ext cx="2468874" cy="1812027"/>
          </a:xfrm>
          <a:prstGeom prst="rect">
            <a:avLst/>
          </a:prstGeom>
          <a:noFill/>
          <a:ln>
            <a:noFill/>
          </a:ln>
        </p:spPr>
      </p:pic>
      <p:pic>
        <p:nvPicPr>
          <p:cNvPr id="445" name="Google Shape;445;p43" title="Completed hull sitting in stand"/>
          <p:cNvPicPr preferRelativeResize="0"/>
          <p:nvPr/>
        </p:nvPicPr>
        <p:blipFill rotWithShape="1">
          <a:blip r:embed="rId7">
            <a:alphaModFix/>
          </a:blip>
          <a:srcRect b="18524" l="21230" r="21929" t="32842"/>
          <a:stretch/>
        </p:blipFill>
        <p:spPr>
          <a:xfrm>
            <a:off x="4764525" y="2642150"/>
            <a:ext cx="2823936" cy="181202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sp>
        <p:nvSpPr>
          <p:cNvPr id="451" name="Google Shape;451;p44"/>
          <p:cNvSpPr txBox="1"/>
          <p:nvPr>
            <p:ph idx="1" type="body"/>
          </p:nvPr>
        </p:nvSpPr>
        <p:spPr>
          <a:xfrm>
            <a:off x="311700" y="1050900"/>
            <a:ext cx="3900600" cy="3449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To install the propeller shafts, cut 2 slots in the bottom of the hull for the shafts to exit the hull. These slots should be as close to the sides of the craft as is practical.</a:t>
            </a:r>
            <a:endParaRPr>
              <a:solidFill>
                <a:schemeClr val="dk1"/>
              </a:solidFill>
            </a:endParaRPr>
          </a:p>
        </p:txBody>
      </p:sp>
      <p:grpSp>
        <p:nvGrpSpPr>
          <p:cNvPr id="452" name="Google Shape;452;p44"/>
          <p:cNvGrpSpPr/>
          <p:nvPr/>
        </p:nvGrpSpPr>
        <p:grpSpPr>
          <a:xfrm>
            <a:off x="311700" y="4500471"/>
            <a:ext cx="8520595" cy="572705"/>
            <a:chOff x="311700" y="4500471"/>
            <a:chExt cx="8520595" cy="572705"/>
          </a:xfrm>
        </p:grpSpPr>
        <p:pic>
          <p:nvPicPr>
            <p:cNvPr id="453" name="Google Shape;453;p4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454" name="Google Shape;454;p4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455" name="Google Shape;455;p44"/>
            <p:cNvGrpSpPr/>
            <p:nvPr/>
          </p:nvGrpSpPr>
          <p:grpSpPr>
            <a:xfrm>
              <a:off x="2976075" y="4602050"/>
              <a:ext cx="3191850" cy="369550"/>
              <a:chOff x="5640450" y="4688200"/>
              <a:chExt cx="3191850" cy="369550"/>
            </a:xfrm>
          </p:grpSpPr>
          <p:pic>
            <p:nvPicPr>
              <p:cNvPr id="456" name="Google Shape;456;p4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457" name="Google Shape;457;p4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458" name="Google Shape;458;p44" title="Lower hull showing placement of electric motors and propeller shafts"/>
          <p:cNvPicPr preferRelativeResize="0"/>
          <p:nvPr/>
        </p:nvPicPr>
        <p:blipFill>
          <a:blip r:embed="rId6">
            <a:alphaModFix/>
          </a:blip>
          <a:stretch>
            <a:fillRect/>
          </a:stretch>
        </p:blipFill>
        <p:spPr>
          <a:xfrm>
            <a:off x="4159000" y="844625"/>
            <a:ext cx="4832599" cy="36244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sp>
        <p:nvSpPr>
          <p:cNvPr id="464" name="Google Shape;464;p45"/>
          <p:cNvSpPr txBox="1"/>
          <p:nvPr>
            <p:ph idx="1" type="body"/>
          </p:nvPr>
        </p:nvSpPr>
        <p:spPr>
          <a:xfrm>
            <a:off x="311700" y="1050900"/>
            <a:ext cx="3608100" cy="3183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Build a small platform out of wood or plexiglass for the electric motors. The motors should be attached to the platform using a small piece of angle iron and screws.  </a:t>
            </a:r>
            <a:endParaRPr>
              <a:solidFill>
                <a:schemeClr val="dk1"/>
              </a:solidFill>
            </a:endParaRPr>
          </a:p>
        </p:txBody>
      </p:sp>
      <p:grpSp>
        <p:nvGrpSpPr>
          <p:cNvPr id="465" name="Google Shape;465;p45"/>
          <p:cNvGrpSpPr/>
          <p:nvPr/>
        </p:nvGrpSpPr>
        <p:grpSpPr>
          <a:xfrm>
            <a:off x="311700" y="4500471"/>
            <a:ext cx="8520595" cy="572705"/>
            <a:chOff x="311700" y="4500471"/>
            <a:chExt cx="8520595" cy="572705"/>
          </a:xfrm>
        </p:grpSpPr>
        <p:pic>
          <p:nvPicPr>
            <p:cNvPr id="466" name="Google Shape;466;p4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467" name="Google Shape;467;p4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468" name="Google Shape;468;p45"/>
            <p:cNvGrpSpPr/>
            <p:nvPr/>
          </p:nvGrpSpPr>
          <p:grpSpPr>
            <a:xfrm>
              <a:off x="2976075" y="4602050"/>
              <a:ext cx="3191850" cy="369550"/>
              <a:chOff x="5640450" y="4688200"/>
              <a:chExt cx="3191850" cy="369550"/>
            </a:xfrm>
          </p:grpSpPr>
          <p:pic>
            <p:nvPicPr>
              <p:cNvPr id="469" name="Google Shape;469;p4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470" name="Google Shape;470;p4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471" name="Google Shape;471;p45" title="Lower hull showing placement of electric motors and propeller shafts"/>
          <p:cNvPicPr preferRelativeResize="0"/>
          <p:nvPr/>
        </p:nvPicPr>
        <p:blipFill rotWithShape="1">
          <a:blip r:embed="rId6">
            <a:alphaModFix/>
          </a:blip>
          <a:srcRect b="10081" l="0" r="0" t="6397"/>
          <a:stretch/>
        </p:blipFill>
        <p:spPr>
          <a:xfrm>
            <a:off x="3811600" y="831500"/>
            <a:ext cx="5332399" cy="33402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sp>
        <p:nvSpPr>
          <p:cNvPr id="477" name="Google Shape;477;p46"/>
          <p:cNvSpPr txBox="1"/>
          <p:nvPr>
            <p:ph idx="1" type="body"/>
          </p:nvPr>
        </p:nvSpPr>
        <p:spPr>
          <a:xfrm>
            <a:off x="311700" y="957725"/>
            <a:ext cx="8420400" cy="17073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1200"/>
              </a:spcAft>
              <a:buSzPts val="1800"/>
              <a:buNone/>
            </a:pPr>
            <a:r>
              <a:rPr lang="en">
                <a:solidFill>
                  <a:schemeClr val="dk1"/>
                </a:solidFill>
              </a:rPr>
              <a:t>Slip the propeller shaft into the slots and attach to the electric motors using a small piece of automotive vacuum line. It is best to keep the angle between the motor and the propeller shaft as straight as possible. Once </a:t>
            </a:r>
            <a:r>
              <a:rPr lang="en">
                <a:solidFill>
                  <a:schemeClr val="dk1"/>
                </a:solidFill>
              </a:rPr>
              <a:t>everything</a:t>
            </a:r>
            <a:r>
              <a:rPr lang="en">
                <a:solidFill>
                  <a:schemeClr val="dk1"/>
                </a:solidFill>
              </a:rPr>
              <a:t> is roughly in place, use masking tape to block off the open space around the propeller shafts and fill the void with 2 part epoxy.</a:t>
            </a:r>
            <a:endParaRPr>
              <a:solidFill>
                <a:schemeClr val="dk1"/>
              </a:solidFill>
            </a:endParaRPr>
          </a:p>
        </p:txBody>
      </p:sp>
      <p:grpSp>
        <p:nvGrpSpPr>
          <p:cNvPr id="478" name="Google Shape;478;p46"/>
          <p:cNvGrpSpPr/>
          <p:nvPr/>
        </p:nvGrpSpPr>
        <p:grpSpPr>
          <a:xfrm>
            <a:off x="311700" y="4500471"/>
            <a:ext cx="8520595" cy="572705"/>
            <a:chOff x="311700" y="4500471"/>
            <a:chExt cx="8520595" cy="572705"/>
          </a:xfrm>
        </p:grpSpPr>
        <p:pic>
          <p:nvPicPr>
            <p:cNvPr id="479" name="Google Shape;479;p4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480" name="Google Shape;480;p4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481" name="Google Shape;481;p46"/>
            <p:cNvGrpSpPr/>
            <p:nvPr/>
          </p:nvGrpSpPr>
          <p:grpSpPr>
            <a:xfrm>
              <a:off x="2976075" y="4602050"/>
              <a:ext cx="3191850" cy="369550"/>
              <a:chOff x="5640450" y="4688200"/>
              <a:chExt cx="3191850" cy="369550"/>
            </a:xfrm>
          </p:grpSpPr>
          <p:pic>
            <p:nvPicPr>
              <p:cNvPr id="482" name="Google Shape;482;p4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483" name="Google Shape;483;p4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484" name="Google Shape;484;p46" title="Completed hull in stand showing propeller shaft placement"/>
          <p:cNvPicPr preferRelativeResize="0"/>
          <p:nvPr/>
        </p:nvPicPr>
        <p:blipFill rotWithShape="1">
          <a:blip r:embed="rId6">
            <a:alphaModFix/>
          </a:blip>
          <a:srcRect b="17264" l="5124" r="17822" t="34104"/>
          <a:stretch/>
        </p:blipFill>
        <p:spPr>
          <a:xfrm>
            <a:off x="4831665" y="2571750"/>
            <a:ext cx="4000635" cy="1893750"/>
          </a:xfrm>
          <a:prstGeom prst="rect">
            <a:avLst/>
          </a:prstGeom>
          <a:noFill/>
          <a:ln>
            <a:noFill/>
          </a:ln>
        </p:spPr>
      </p:pic>
      <p:pic>
        <p:nvPicPr>
          <p:cNvPr id="485" name="Google Shape;485;p46" title="Lower hull showing placement of electric motors and propeller shafts"/>
          <p:cNvPicPr preferRelativeResize="0"/>
          <p:nvPr/>
        </p:nvPicPr>
        <p:blipFill rotWithShape="1">
          <a:blip r:embed="rId7">
            <a:alphaModFix/>
          </a:blip>
          <a:srcRect b="6853" l="0" r="0" t="4376"/>
          <a:stretch/>
        </p:blipFill>
        <p:spPr>
          <a:xfrm>
            <a:off x="1121350" y="2571750"/>
            <a:ext cx="2844273" cy="18937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sp>
        <p:nvSpPr>
          <p:cNvPr id="491" name="Google Shape;491;p47"/>
          <p:cNvSpPr txBox="1"/>
          <p:nvPr>
            <p:ph idx="1" type="body"/>
          </p:nvPr>
        </p:nvSpPr>
        <p:spPr>
          <a:xfrm>
            <a:off x="311700" y="957725"/>
            <a:ext cx="4572000" cy="3351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Cut a piece of ¼ plywood to cover the opening in the main deck. Attach it to the main deck using a ½ hinge at the front. This will be the basis of the sensor deck for the upgraded autonomous version of the craft. The electronics get mounted on the underside of the sensor deck to keep them away from water.</a:t>
            </a:r>
            <a:endParaRPr>
              <a:solidFill>
                <a:schemeClr val="dk1"/>
              </a:solidFill>
            </a:endParaRPr>
          </a:p>
        </p:txBody>
      </p:sp>
      <p:grpSp>
        <p:nvGrpSpPr>
          <p:cNvPr id="492" name="Google Shape;492;p47"/>
          <p:cNvGrpSpPr/>
          <p:nvPr/>
        </p:nvGrpSpPr>
        <p:grpSpPr>
          <a:xfrm>
            <a:off x="311700" y="4500471"/>
            <a:ext cx="8520595" cy="572705"/>
            <a:chOff x="311700" y="4500471"/>
            <a:chExt cx="8520595" cy="572705"/>
          </a:xfrm>
        </p:grpSpPr>
        <p:pic>
          <p:nvPicPr>
            <p:cNvPr id="493" name="Google Shape;493;p4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494" name="Google Shape;494;p4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495" name="Google Shape;495;p47"/>
            <p:cNvGrpSpPr/>
            <p:nvPr/>
          </p:nvGrpSpPr>
          <p:grpSpPr>
            <a:xfrm>
              <a:off x="2976075" y="4602050"/>
              <a:ext cx="3191850" cy="369550"/>
              <a:chOff x="5640450" y="4688200"/>
              <a:chExt cx="3191850" cy="369550"/>
            </a:xfrm>
          </p:grpSpPr>
          <p:pic>
            <p:nvPicPr>
              <p:cNvPr id="496" name="Google Shape;496;p4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497" name="Google Shape;497;p4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498" name="Google Shape;498;p47" title="Sensor deck showing Arduino and relay shield attached underneath"/>
          <p:cNvPicPr preferRelativeResize="0"/>
          <p:nvPr/>
        </p:nvPicPr>
        <p:blipFill rotWithShape="1">
          <a:blip r:embed="rId6">
            <a:alphaModFix/>
          </a:blip>
          <a:srcRect b="0" l="8462" r="40618" t="2893"/>
          <a:stretch/>
        </p:blipFill>
        <p:spPr>
          <a:xfrm>
            <a:off x="5479175" y="334400"/>
            <a:ext cx="3026383" cy="4328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sp>
        <p:nvSpPr>
          <p:cNvPr id="504" name="Google Shape;504;p48"/>
          <p:cNvSpPr txBox="1"/>
          <p:nvPr>
            <p:ph idx="1" type="body"/>
          </p:nvPr>
        </p:nvSpPr>
        <p:spPr>
          <a:xfrm>
            <a:off x="311700" y="968575"/>
            <a:ext cx="3911400" cy="17073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1200"/>
              </a:spcAft>
              <a:buSzPts val="1800"/>
              <a:buNone/>
            </a:pPr>
            <a:r>
              <a:rPr lang="en">
                <a:solidFill>
                  <a:schemeClr val="dk1"/>
                </a:solidFill>
              </a:rPr>
              <a:t>The top side of the sensor deck will need to be custom built to house sensors for the upgraded autonomous version of the craft. See the suggested layout. </a:t>
            </a:r>
            <a:endParaRPr>
              <a:solidFill>
                <a:schemeClr val="dk1"/>
              </a:solidFill>
            </a:endParaRPr>
          </a:p>
        </p:txBody>
      </p:sp>
      <p:grpSp>
        <p:nvGrpSpPr>
          <p:cNvPr id="505" name="Google Shape;505;p48"/>
          <p:cNvGrpSpPr/>
          <p:nvPr/>
        </p:nvGrpSpPr>
        <p:grpSpPr>
          <a:xfrm>
            <a:off x="311700" y="4500471"/>
            <a:ext cx="8520595" cy="572705"/>
            <a:chOff x="311700" y="4500471"/>
            <a:chExt cx="8520595" cy="572705"/>
          </a:xfrm>
        </p:grpSpPr>
        <p:pic>
          <p:nvPicPr>
            <p:cNvPr id="506" name="Google Shape;506;p4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507" name="Google Shape;507;p4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508" name="Google Shape;508;p48"/>
            <p:cNvGrpSpPr/>
            <p:nvPr/>
          </p:nvGrpSpPr>
          <p:grpSpPr>
            <a:xfrm>
              <a:off x="2976075" y="4602050"/>
              <a:ext cx="3191850" cy="369550"/>
              <a:chOff x="5640450" y="4688200"/>
              <a:chExt cx="3191850" cy="369550"/>
            </a:xfrm>
          </p:grpSpPr>
          <p:pic>
            <p:nvPicPr>
              <p:cNvPr id="509" name="Google Shape;509;p4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510" name="Google Shape;510;p4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511" name="Google Shape;511;p48" title="Different view of upper side of sensor deck showing placement of sensors"/>
          <p:cNvPicPr preferRelativeResize="0"/>
          <p:nvPr/>
        </p:nvPicPr>
        <p:blipFill rotWithShape="1">
          <a:blip r:embed="rId6">
            <a:alphaModFix/>
          </a:blip>
          <a:srcRect b="0" l="22727" r="3672" t="0"/>
          <a:stretch/>
        </p:blipFill>
        <p:spPr>
          <a:xfrm>
            <a:off x="4714049" y="303850"/>
            <a:ext cx="4118251" cy="4196624"/>
          </a:xfrm>
          <a:prstGeom prst="rect">
            <a:avLst/>
          </a:prstGeom>
          <a:noFill/>
          <a:ln>
            <a:noFill/>
          </a:ln>
        </p:spPr>
      </p:pic>
      <p:pic>
        <p:nvPicPr>
          <p:cNvPr id="512" name="Google Shape;512;p48" title="Upper side of sensor deck showing placement of sensors"/>
          <p:cNvPicPr preferRelativeResize="0"/>
          <p:nvPr/>
        </p:nvPicPr>
        <p:blipFill rotWithShape="1">
          <a:blip r:embed="rId7">
            <a:alphaModFix/>
          </a:blip>
          <a:srcRect b="13684" l="19341" r="22834" t="5909"/>
          <a:stretch/>
        </p:blipFill>
        <p:spPr>
          <a:xfrm rot="-5400000">
            <a:off x="1392751" y="1724774"/>
            <a:ext cx="1983375" cy="367732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sp>
        <p:nvSpPr>
          <p:cNvPr id="518" name="Google Shape;518;p49"/>
          <p:cNvSpPr txBox="1"/>
          <p:nvPr>
            <p:ph idx="1" type="body"/>
          </p:nvPr>
        </p:nvSpPr>
        <p:spPr>
          <a:xfrm>
            <a:off x="311700" y="957725"/>
            <a:ext cx="4084800" cy="3481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Cut another piece of ¼ plywood to cover the sensors and attach using a hinge at the back. This will form the base of the navigation deck. The navigation deck is built from ¼ plywood but is for </a:t>
            </a:r>
            <a:r>
              <a:rPr lang="en">
                <a:solidFill>
                  <a:schemeClr val="dk1"/>
                </a:solidFill>
              </a:rPr>
              <a:t>aesthetic</a:t>
            </a:r>
            <a:r>
              <a:rPr lang="en">
                <a:solidFill>
                  <a:schemeClr val="dk1"/>
                </a:solidFill>
              </a:rPr>
              <a:t> purposes only. A suggested configuration is shown.</a:t>
            </a:r>
            <a:endParaRPr>
              <a:solidFill>
                <a:schemeClr val="dk1"/>
              </a:solidFill>
            </a:endParaRPr>
          </a:p>
        </p:txBody>
      </p:sp>
      <p:grpSp>
        <p:nvGrpSpPr>
          <p:cNvPr id="519" name="Google Shape;519;p49"/>
          <p:cNvGrpSpPr/>
          <p:nvPr/>
        </p:nvGrpSpPr>
        <p:grpSpPr>
          <a:xfrm>
            <a:off x="311700" y="4500471"/>
            <a:ext cx="8520595" cy="572705"/>
            <a:chOff x="311700" y="4500471"/>
            <a:chExt cx="8520595" cy="572705"/>
          </a:xfrm>
        </p:grpSpPr>
        <p:pic>
          <p:nvPicPr>
            <p:cNvPr id="520" name="Google Shape;520;p4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521" name="Google Shape;521;p4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522" name="Google Shape;522;p49"/>
            <p:cNvGrpSpPr/>
            <p:nvPr/>
          </p:nvGrpSpPr>
          <p:grpSpPr>
            <a:xfrm>
              <a:off x="2976075" y="4602050"/>
              <a:ext cx="3191850" cy="369550"/>
              <a:chOff x="5640450" y="4688200"/>
              <a:chExt cx="3191850" cy="369550"/>
            </a:xfrm>
          </p:grpSpPr>
          <p:pic>
            <p:nvPicPr>
              <p:cNvPr id="523" name="Google Shape;523;p4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524" name="Google Shape;524;p4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525" name="Google Shape;525;p49" title="Example of completed navigation deck"/>
          <p:cNvPicPr preferRelativeResize="0"/>
          <p:nvPr/>
        </p:nvPicPr>
        <p:blipFill rotWithShape="1">
          <a:blip r:embed="rId6">
            <a:alphaModFix/>
          </a:blip>
          <a:srcRect b="29146" l="20164" r="25146" t="22469"/>
          <a:stretch/>
        </p:blipFill>
        <p:spPr>
          <a:xfrm>
            <a:off x="4664125" y="957727"/>
            <a:ext cx="4360750" cy="289352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grpSp>
        <p:nvGrpSpPr>
          <p:cNvPr id="531" name="Google Shape;531;p50"/>
          <p:cNvGrpSpPr/>
          <p:nvPr/>
        </p:nvGrpSpPr>
        <p:grpSpPr>
          <a:xfrm>
            <a:off x="311700" y="4500471"/>
            <a:ext cx="8520595" cy="572705"/>
            <a:chOff x="311700" y="4500471"/>
            <a:chExt cx="8520595" cy="572705"/>
          </a:xfrm>
        </p:grpSpPr>
        <p:pic>
          <p:nvPicPr>
            <p:cNvPr id="532" name="Google Shape;532;p5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533" name="Google Shape;533;p5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534" name="Google Shape;534;p50"/>
            <p:cNvGrpSpPr/>
            <p:nvPr/>
          </p:nvGrpSpPr>
          <p:grpSpPr>
            <a:xfrm>
              <a:off x="2976075" y="4602050"/>
              <a:ext cx="3191850" cy="369550"/>
              <a:chOff x="5640450" y="4688200"/>
              <a:chExt cx="3191850" cy="369550"/>
            </a:xfrm>
          </p:grpSpPr>
          <p:pic>
            <p:nvPicPr>
              <p:cNvPr id="535" name="Google Shape;535;p5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536" name="Google Shape;536;p5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537" name="Google Shape;537;p50" title="Navigation deck dimensions side view"/>
          <p:cNvPicPr preferRelativeResize="0"/>
          <p:nvPr/>
        </p:nvPicPr>
        <p:blipFill rotWithShape="1">
          <a:blip r:embed="rId6">
            <a:alphaModFix/>
          </a:blip>
          <a:srcRect b="26081" l="0" r="0" t="9518"/>
          <a:stretch/>
        </p:blipFill>
        <p:spPr>
          <a:xfrm>
            <a:off x="1444312" y="1115200"/>
            <a:ext cx="6255374" cy="30212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grpSp>
        <p:nvGrpSpPr>
          <p:cNvPr id="543" name="Google Shape;543;p51"/>
          <p:cNvGrpSpPr/>
          <p:nvPr/>
        </p:nvGrpSpPr>
        <p:grpSpPr>
          <a:xfrm>
            <a:off x="311700" y="4500471"/>
            <a:ext cx="8520595" cy="572705"/>
            <a:chOff x="311700" y="4500471"/>
            <a:chExt cx="8520595" cy="572705"/>
          </a:xfrm>
        </p:grpSpPr>
        <p:pic>
          <p:nvPicPr>
            <p:cNvPr id="544" name="Google Shape;544;p5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545" name="Google Shape;545;p5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546" name="Google Shape;546;p51"/>
            <p:cNvGrpSpPr/>
            <p:nvPr/>
          </p:nvGrpSpPr>
          <p:grpSpPr>
            <a:xfrm>
              <a:off x="2976075" y="4602050"/>
              <a:ext cx="3191850" cy="369550"/>
              <a:chOff x="5640450" y="4688200"/>
              <a:chExt cx="3191850" cy="369550"/>
            </a:xfrm>
          </p:grpSpPr>
          <p:pic>
            <p:nvPicPr>
              <p:cNvPr id="547" name="Google Shape;547;p5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548" name="Google Shape;548;p5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549" name="Google Shape;549;p51" title="Navigation deck dimensions top view"/>
          <p:cNvPicPr preferRelativeResize="0"/>
          <p:nvPr/>
        </p:nvPicPr>
        <p:blipFill rotWithShape="1">
          <a:blip r:embed="rId6">
            <a:alphaModFix/>
          </a:blip>
          <a:srcRect b="29147" l="18122" r="18243" t="19743"/>
          <a:stretch/>
        </p:blipFill>
        <p:spPr>
          <a:xfrm>
            <a:off x="1776715" y="1014738"/>
            <a:ext cx="5590572" cy="3367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Related OVIN Sectors </a:t>
            </a:r>
            <a:endParaRPr/>
          </a:p>
        </p:txBody>
      </p:sp>
      <p:sp>
        <p:nvSpPr>
          <p:cNvPr id="90" name="Google Shape;90;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Char char="●"/>
            </a:pPr>
            <a:r>
              <a:rPr lang="en">
                <a:solidFill>
                  <a:schemeClr val="dk1"/>
                </a:solidFill>
              </a:rPr>
              <a:t>Mobility Planning &amp; Infrastructure</a:t>
            </a:r>
            <a:endParaRPr>
              <a:solidFill>
                <a:schemeClr val="dk1"/>
              </a:solidFill>
            </a:endParaRPr>
          </a:p>
        </p:txBody>
      </p:sp>
      <p:grpSp>
        <p:nvGrpSpPr>
          <p:cNvPr id="91" name="Google Shape;91;p16"/>
          <p:cNvGrpSpPr/>
          <p:nvPr/>
        </p:nvGrpSpPr>
        <p:grpSpPr>
          <a:xfrm>
            <a:off x="311700" y="4500471"/>
            <a:ext cx="8520595" cy="572705"/>
            <a:chOff x="311700" y="4500471"/>
            <a:chExt cx="8520595" cy="572705"/>
          </a:xfrm>
        </p:grpSpPr>
        <p:pic>
          <p:nvPicPr>
            <p:cNvPr id="92" name="Google Shape;92;p1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93" name="Google Shape;93;p1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94" name="Google Shape;94;p16"/>
            <p:cNvGrpSpPr/>
            <p:nvPr/>
          </p:nvGrpSpPr>
          <p:grpSpPr>
            <a:xfrm>
              <a:off x="2976075" y="4602050"/>
              <a:ext cx="3191850" cy="369550"/>
              <a:chOff x="5640450" y="4688200"/>
              <a:chExt cx="3191850" cy="369550"/>
            </a:xfrm>
          </p:grpSpPr>
          <p:pic>
            <p:nvPicPr>
              <p:cNvPr id="95" name="Google Shape;95;p1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96" name="Google Shape;96;p1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PMB Boat</a:t>
            </a:r>
            <a:endParaRPr/>
          </a:p>
        </p:txBody>
      </p:sp>
      <p:sp>
        <p:nvSpPr>
          <p:cNvPr id="555" name="Google Shape;555;p52"/>
          <p:cNvSpPr txBox="1"/>
          <p:nvPr>
            <p:ph idx="1" type="body"/>
          </p:nvPr>
        </p:nvSpPr>
        <p:spPr>
          <a:xfrm>
            <a:off x="311700" y="3578225"/>
            <a:ext cx="8520600" cy="879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Up next: Wiring the boat</a:t>
            </a:r>
            <a:endParaRPr>
              <a:solidFill>
                <a:schemeClr val="dk1"/>
              </a:solidFill>
            </a:endParaRPr>
          </a:p>
        </p:txBody>
      </p:sp>
      <p:grpSp>
        <p:nvGrpSpPr>
          <p:cNvPr id="556" name="Google Shape;556;p52"/>
          <p:cNvGrpSpPr/>
          <p:nvPr/>
        </p:nvGrpSpPr>
        <p:grpSpPr>
          <a:xfrm>
            <a:off x="311700" y="4500471"/>
            <a:ext cx="8520595" cy="572705"/>
            <a:chOff x="311700" y="4500471"/>
            <a:chExt cx="8520595" cy="572705"/>
          </a:xfrm>
        </p:grpSpPr>
        <p:pic>
          <p:nvPicPr>
            <p:cNvPr id="557" name="Google Shape;557;p5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558" name="Google Shape;558;p5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559" name="Google Shape;559;p52"/>
            <p:cNvGrpSpPr/>
            <p:nvPr/>
          </p:nvGrpSpPr>
          <p:grpSpPr>
            <a:xfrm>
              <a:off x="2976075" y="4602050"/>
              <a:ext cx="3191850" cy="369550"/>
              <a:chOff x="5640450" y="4688200"/>
              <a:chExt cx="3191850" cy="369550"/>
            </a:xfrm>
          </p:grpSpPr>
          <p:pic>
            <p:nvPicPr>
              <p:cNvPr id="560" name="Google Shape;560;p5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561" name="Google Shape;561;p5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562" name="Google Shape;562;p52" title="Example of completed craft"/>
          <p:cNvPicPr preferRelativeResize="0"/>
          <p:nvPr/>
        </p:nvPicPr>
        <p:blipFill rotWithShape="1">
          <a:blip r:embed="rId6">
            <a:alphaModFix/>
          </a:blip>
          <a:srcRect b="6472" l="0" r="0" t="0"/>
          <a:stretch/>
        </p:blipFill>
        <p:spPr>
          <a:xfrm>
            <a:off x="2870797" y="1104600"/>
            <a:ext cx="3402404" cy="238674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5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Building Part 2 </a:t>
            </a:r>
            <a:br>
              <a:rPr lang="en"/>
            </a:br>
            <a:r>
              <a:rPr lang="en" sz="3333"/>
              <a:t>Wiring the Boat</a:t>
            </a:r>
            <a:endParaRPr sz="3333"/>
          </a:p>
        </p:txBody>
      </p:sp>
      <p:grpSp>
        <p:nvGrpSpPr>
          <p:cNvPr id="568" name="Google Shape;568;p53"/>
          <p:cNvGrpSpPr/>
          <p:nvPr/>
        </p:nvGrpSpPr>
        <p:grpSpPr>
          <a:xfrm>
            <a:off x="311695" y="-8"/>
            <a:ext cx="8832305" cy="4941758"/>
            <a:chOff x="311695" y="-8"/>
            <a:chExt cx="8832305" cy="4941758"/>
          </a:xfrm>
        </p:grpSpPr>
        <p:pic>
          <p:nvPicPr>
            <p:cNvPr id="569" name="Google Shape;569;p53"/>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570" name="Google Shape;570;p53"/>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571" name="Google Shape;571;p53"/>
            <p:cNvGrpSpPr/>
            <p:nvPr/>
          </p:nvGrpSpPr>
          <p:grpSpPr>
            <a:xfrm>
              <a:off x="5559900" y="3942850"/>
              <a:ext cx="3584100" cy="998900"/>
              <a:chOff x="5827475" y="4141275"/>
              <a:chExt cx="3584100" cy="998900"/>
            </a:xfrm>
          </p:grpSpPr>
          <p:sp>
            <p:nvSpPr>
              <p:cNvPr id="572" name="Google Shape;572;p53"/>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573" name="Google Shape;573;p53"/>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Part 2: Wiring the Boat</a:t>
            </a:r>
            <a:endParaRPr/>
          </a:p>
        </p:txBody>
      </p:sp>
      <p:sp>
        <p:nvSpPr>
          <p:cNvPr id="579" name="Google Shape;579;p54"/>
          <p:cNvSpPr txBox="1"/>
          <p:nvPr>
            <p:ph idx="1" type="body"/>
          </p:nvPr>
        </p:nvSpPr>
        <p:spPr>
          <a:xfrm>
            <a:off x="311700" y="1152475"/>
            <a:ext cx="4341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The PMB Craft runs on a standard battery pack for radio controlled model cars and boats. Any voltage between 7.2 - 12 volts will be appropriate.</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The craft will require a fuse and an on / off switch.</a:t>
            </a:r>
            <a:endParaRPr>
              <a:solidFill>
                <a:schemeClr val="dk1"/>
              </a:solidFill>
            </a:endParaRPr>
          </a:p>
        </p:txBody>
      </p:sp>
      <p:grpSp>
        <p:nvGrpSpPr>
          <p:cNvPr id="580" name="Google Shape;580;p54"/>
          <p:cNvGrpSpPr/>
          <p:nvPr/>
        </p:nvGrpSpPr>
        <p:grpSpPr>
          <a:xfrm>
            <a:off x="311700" y="4500471"/>
            <a:ext cx="8520595" cy="572705"/>
            <a:chOff x="311700" y="4500471"/>
            <a:chExt cx="8520595" cy="572705"/>
          </a:xfrm>
        </p:grpSpPr>
        <p:pic>
          <p:nvPicPr>
            <p:cNvPr id="581" name="Google Shape;581;p5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582" name="Google Shape;582;p5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583" name="Google Shape;583;p54"/>
            <p:cNvGrpSpPr/>
            <p:nvPr/>
          </p:nvGrpSpPr>
          <p:grpSpPr>
            <a:xfrm>
              <a:off x="2976075" y="4602050"/>
              <a:ext cx="3191850" cy="369550"/>
              <a:chOff x="5640450" y="4688200"/>
              <a:chExt cx="3191850" cy="369550"/>
            </a:xfrm>
          </p:grpSpPr>
          <p:pic>
            <p:nvPicPr>
              <p:cNvPr id="584" name="Google Shape;584;p5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585" name="Google Shape;585;p5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586" name="Google Shape;586;p54" title="Example of completed craft"/>
          <p:cNvPicPr preferRelativeResize="0"/>
          <p:nvPr/>
        </p:nvPicPr>
        <p:blipFill>
          <a:blip r:embed="rId6">
            <a:alphaModFix/>
          </a:blip>
          <a:stretch>
            <a:fillRect/>
          </a:stretch>
        </p:blipFill>
        <p:spPr>
          <a:xfrm>
            <a:off x="6233175" y="982775"/>
            <a:ext cx="2383461" cy="317794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Part 2: Wiring the Boat</a:t>
            </a:r>
            <a:endParaRPr/>
          </a:p>
        </p:txBody>
      </p:sp>
      <p:sp>
        <p:nvSpPr>
          <p:cNvPr id="592" name="Google Shape;592;p55"/>
          <p:cNvSpPr txBox="1"/>
          <p:nvPr>
            <p:ph idx="1" type="body"/>
          </p:nvPr>
        </p:nvSpPr>
        <p:spPr>
          <a:xfrm>
            <a:off x="311700" y="1050900"/>
            <a:ext cx="4884900" cy="35496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a:solidFill>
                  <a:schemeClr val="dk1"/>
                </a:solidFill>
              </a:rPr>
              <a:t>All wires are common 16 gauge automotive type wires.</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As shown on the right, the 10 amp fuse will protect the craft by opening the circuit if something goes wrong.</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The switch will provide a means of turning the craft on and off.</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Note the two wires that split off to feed the relay shield. More about this when we wire the Arduino in the next section.</a:t>
            </a:r>
            <a:endParaRPr>
              <a:solidFill>
                <a:schemeClr val="dk1"/>
              </a:solidFill>
            </a:endParaRPr>
          </a:p>
        </p:txBody>
      </p:sp>
      <p:grpSp>
        <p:nvGrpSpPr>
          <p:cNvPr id="593" name="Google Shape;593;p55"/>
          <p:cNvGrpSpPr/>
          <p:nvPr/>
        </p:nvGrpSpPr>
        <p:grpSpPr>
          <a:xfrm>
            <a:off x="311700" y="4500471"/>
            <a:ext cx="8520595" cy="572705"/>
            <a:chOff x="311700" y="4500471"/>
            <a:chExt cx="8520595" cy="572705"/>
          </a:xfrm>
        </p:grpSpPr>
        <p:pic>
          <p:nvPicPr>
            <p:cNvPr id="594" name="Google Shape;594;p5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595" name="Google Shape;595;p5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596" name="Google Shape;596;p55"/>
            <p:cNvGrpSpPr/>
            <p:nvPr/>
          </p:nvGrpSpPr>
          <p:grpSpPr>
            <a:xfrm>
              <a:off x="2976075" y="4602050"/>
              <a:ext cx="3191850" cy="369550"/>
              <a:chOff x="5640450" y="4688200"/>
              <a:chExt cx="3191850" cy="369550"/>
            </a:xfrm>
          </p:grpSpPr>
          <p:pic>
            <p:nvPicPr>
              <p:cNvPr id="597" name="Google Shape;597;p5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598" name="Google Shape;598;p5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599" name="Google Shape;599;p55" title="Wiring diagram for battery, fuse, switch and Arduino"/>
          <p:cNvPicPr preferRelativeResize="0"/>
          <p:nvPr/>
        </p:nvPicPr>
        <p:blipFill rotWithShape="1">
          <a:blip r:embed="rId6">
            <a:alphaModFix/>
          </a:blip>
          <a:srcRect b="6331" l="29693" r="3803" t="0"/>
          <a:stretch/>
        </p:blipFill>
        <p:spPr>
          <a:xfrm>
            <a:off x="5309001" y="568725"/>
            <a:ext cx="3722076" cy="393175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Part 2: Wiring the Boat</a:t>
            </a:r>
            <a:endParaRPr/>
          </a:p>
        </p:txBody>
      </p:sp>
      <p:grpSp>
        <p:nvGrpSpPr>
          <p:cNvPr id="605" name="Google Shape;605;p56"/>
          <p:cNvGrpSpPr/>
          <p:nvPr/>
        </p:nvGrpSpPr>
        <p:grpSpPr>
          <a:xfrm>
            <a:off x="311700" y="4500471"/>
            <a:ext cx="8520595" cy="572705"/>
            <a:chOff x="311700" y="4500471"/>
            <a:chExt cx="8520595" cy="572705"/>
          </a:xfrm>
        </p:grpSpPr>
        <p:pic>
          <p:nvPicPr>
            <p:cNvPr id="606" name="Google Shape;606;p5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607" name="Google Shape;607;p5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608" name="Google Shape;608;p56"/>
            <p:cNvGrpSpPr/>
            <p:nvPr/>
          </p:nvGrpSpPr>
          <p:grpSpPr>
            <a:xfrm>
              <a:off x="2976075" y="4602050"/>
              <a:ext cx="3191850" cy="369550"/>
              <a:chOff x="5640450" y="4688200"/>
              <a:chExt cx="3191850" cy="369550"/>
            </a:xfrm>
          </p:grpSpPr>
          <p:pic>
            <p:nvPicPr>
              <p:cNvPr id="609" name="Google Shape;609;p5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610" name="Google Shape;610;p5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611" name="Google Shape;611;p56" title="Lower hull showing battery, fuse and switch"/>
          <p:cNvPicPr preferRelativeResize="0"/>
          <p:nvPr/>
        </p:nvPicPr>
        <p:blipFill>
          <a:blip r:embed="rId6">
            <a:alphaModFix/>
          </a:blip>
          <a:stretch>
            <a:fillRect/>
          </a:stretch>
        </p:blipFill>
        <p:spPr>
          <a:xfrm>
            <a:off x="2250163" y="1017725"/>
            <a:ext cx="4643676" cy="34827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Part 2: Wiring the Boat</a:t>
            </a:r>
            <a:endParaRPr/>
          </a:p>
        </p:txBody>
      </p:sp>
      <p:sp>
        <p:nvSpPr>
          <p:cNvPr id="617" name="Google Shape;617;p57"/>
          <p:cNvSpPr txBox="1"/>
          <p:nvPr>
            <p:ph idx="1" type="body"/>
          </p:nvPr>
        </p:nvSpPr>
        <p:spPr>
          <a:xfrm>
            <a:off x="311700" y="3578225"/>
            <a:ext cx="8520600" cy="879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Up next: Wiring the Arduino</a:t>
            </a:r>
            <a:endParaRPr>
              <a:solidFill>
                <a:schemeClr val="dk1"/>
              </a:solidFill>
            </a:endParaRPr>
          </a:p>
        </p:txBody>
      </p:sp>
      <p:grpSp>
        <p:nvGrpSpPr>
          <p:cNvPr id="618" name="Google Shape;618;p57"/>
          <p:cNvGrpSpPr/>
          <p:nvPr/>
        </p:nvGrpSpPr>
        <p:grpSpPr>
          <a:xfrm>
            <a:off x="311700" y="4500471"/>
            <a:ext cx="8520595" cy="572705"/>
            <a:chOff x="311700" y="4500471"/>
            <a:chExt cx="8520595" cy="572705"/>
          </a:xfrm>
        </p:grpSpPr>
        <p:pic>
          <p:nvPicPr>
            <p:cNvPr id="619" name="Google Shape;619;p5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620" name="Google Shape;620;p5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621" name="Google Shape;621;p57"/>
            <p:cNvGrpSpPr/>
            <p:nvPr/>
          </p:nvGrpSpPr>
          <p:grpSpPr>
            <a:xfrm>
              <a:off x="2976075" y="4602050"/>
              <a:ext cx="3191850" cy="369550"/>
              <a:chOff x="5640450" y="4688200"/>
              <a:chExt cx="3191850" cy="369550"/>
            </a:xfrm>
          </p:grpSpPr>
          <p:pic>
            <p:nvPicPr>
              <p:cNvPr id="622" name="Google Shape;622;p5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623" name="Google Shape;623;p5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624" name="Google Shape;624;p57" title="Example of completed craft"/>
          <p:cNvPicPr preferRelativeResize="0"/>
          <p:nvPr/>
        </p:nvPicPr>
        <p:blipFill rotWithShape="1">
          <a:blip r:embed="rId6">
            <a:alphaModFix/>
          </a:blip>
          <a:srcRect b="6942" l="0" r="0" t="0"/>
          <a:stretch/>
        </p:blipFill>
        <p:spPr>
          <a:xfrm>
            <a:off x="2846875" y="1170125"/>
            <a:ext cx="3450255" cy="24080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5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Building Part</a:t>
            </a:r>
            <a:r>
              <a:rPr lang="en"/>
              <a:t> 3 </a:t>
            </a:r>
            <a:br>
              <a:rPr lang="en"/>
            </a:br>
            <a:r>
              <a:rPr lang="en" sz="3333"/>
              <a:t>Wiring the Arduino</a:t>
            </a:r>
            <a:endParaRPr sz="3333"/>
          </a:p>
        </p:txBody>
      </p:sp>
      <p:grpSp>
        <p:nvGrpSpPr>
          <p:cNvPr id="630" name="Google Shape;630;p58"/>
          <p:cNvGrpSpPr/>
          <p:nvPr/>
        </p:nvGrpSpPr>
        <p:grpSpPr>
          <a:xfrm>
            <a:off x="311695" y="-8"/>
            <a:ext cx="8832305" cy="4941758"/>
            <a:chOff x="311695" y="-8"/>
            <a:chExt cx="8832305" cy="4941758"/>
          </a:xfrm>
        </p:grpSpPr>
        <p:pic>
          <p:nvPicPr>
            <p:cNvPr id="631" name="Google Shape;631;p58"/>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632" name="Google Shape;632;p58"/>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633" name="Google Shape;633;p58"/>
            <p:cNvGrpSpPr/>
            <p:nvPr/>
          </p:nvGrpSpPr>
          <p:grpSpPr>
            <a:xfrm>
              <a:off x="5559900" y="3942850"/>
              <a:ext cx="3584100" cy="998900"/>
              <a:chOff x="5827475" y="4141275"/>
              <a:chExt cx="3584100" cy="998900"/>
            </a:xfrm>
          </p:grpSpPr>
          <p:sp>
            <p:nvSpPr>
              <p:cNvPr id="634" name="Google Shape;634;p58"/>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635" name="Google Shape;635;p58"/>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3: </a:t>
            </a:r>
            <a:r>
              <a:rPr lang="en"/>
              <a:t>Wiring the Arduino</a:t>
            </a:r>
            <a:endParaRPr/>
          </a:p>
        </p:txBody>
      </p:sp>
      <p:sp>
        <p:nvSpPr>
          <p:cNvPr id="641" name="Google Shape;641;p59"/>
          <p:cNvSpPr txBox="1"/>
          <p:nvPr>
            <p:ph idx="1" type="body"/>
          </p:nvPr>
        </p:nvSpPr>
        <p:spPr>
          <a:xfrm>
            <a:off x="311700" y="1152475"/>
            <a:ext cx="38277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Using jumper wires make the following connections from the Arduino to the relay shield</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VCC pin on relay shield to 5V pin on Arduino - this powers the relay shield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GND pin on relay shield to GND pin on Arduino - this grounds the relay shield</a:t>
            </a:r>
            <a:endParaRPr>
              <a:solidFill>
                <a:schemeClr val="dk1"/>
              </a:solidFill>
            </a:endParaRPr>
          </a:p>
        </p:txBody>
      </p:sp>
      <p:grpSp>
        <p:nvGrpSpPr>
          <p:cNvPr id="642" name="Google Shape;642;p59"/>
          <p:cNvGrpSpPr/>
          <p:nvPr/>
        </p:nvGrpSpPr>
        <p:grpSpPr>
          <a:xfrm>
            <a:off x="311700" y="4500471"/>
            <a:ext cx="8520595" cy="572705"/>
            <a:chOff x="311700" y="4500471"/>
            <a:chExt cx="8520595" cy="572705"/>
          </a:xfrm>
        </p:grpSpPr>
        <p:pic>
          <p:nvPicPr>
            <p:cNvPr id="643" name="Google Shape;643;p5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644" name="Google Shape;644;p5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645" name="Google Shape;645;p59"/>
            <p:cNvGrpSpPr/>
            <p:nvPr/>
          </p:nvGrpSpPr>
          <p:grpSpPr>
            <a:xfrm>
              <a:off x="2976075" y="4602050"/>
              <a:ext cx="3191850" cy="369550"/>
              <a:chOff x="5640450" y="4688200"/>
              <a:chExt cx="3191850" cy="369550"/>
            </a:xfrm>
          </p:grpSpPr>
          <p:pic>
            <p:nvPicPr>
              <p:cNvPr id="646" name="Google Shape;646;p5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647" name="Google Shape;647;p5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648" name="Google Shape;648;p59" title="Wiring diagram between Arduino and relay shield"/>
          <p:cNvPicPr preferRelativeResize="0"/>
          <p:nvPr/>
        </p:nvPicPr>
        <p:blipFill rotWithShape="1">
          <a:blip r:embed="rId6">
            <a:alphaModFix/>
          </a:blip>
          <a:srcRect b="0" l="7141" r="4253" t="5240"/>
          <a:stretch/>
        </p:blipFill>
        <p:spPr>
          <a:xfrm>
            <a:off x="4217050" y="445025"/>
            <a:ext cx="4866103" cy="39030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3: Wiring the Arduino</a:t>
            </a:r>
            <a:endParaRPr/>
          </a:p>
        </p:txBody>
      </p:sp>
      <p:sp>
        <p:nvSpPr>
          <p:cNvPr id="654" name="Google Shape;654;p60"/>
          <p:cNvSpPr txBox="1"/>
          <p:nvPr>
            <p:ph idx="1" type="body"/>
          </p:nvPr>
        </p:nvSpPr>
        <p:spPr>
          <a:xfrm>
            <a:off x="311700" y="1017725"/>
            <a:ext cx="3827700" cy="35970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a:solidFill>
                  <a:schemeClr val="dk1"/>
                </a:solidFill>
              </a:rPr>
              <a:t>Using jumper wires make the following connections from the Arduino to the relay shield</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IN1 pin on relay shield to pin 45 on Arduino - this is how Arduino will turn on right motor forward relay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IN2 pin on relay shield to pin 47 on Arduino - this is how Arduino will turn on right motor reverse relay</a:t>
            </a:r>
            <a:endParaRPr>
              <a:solidFill>
                <a:schemeClr val="dk1"/>
              </a:solidFill>
            </a:endParaRPr>
          </a:p>
        </p:txBody>
      </p:sp>
      <p:grpSp>
        <p:nvGrpSpPr>
          <p:cNvPr id="655" name="Google Shape;655;p60"/>
          <p:cNvGrpSpPr/>
          <p:nvPr/>
        </p:nvGrpSpPr>
        <p:grpSpPr>
          <a:xfrm>
            <a:off x="311700" y="4500471"/>
            <a:ext cx="8520595" cy="572705"/>
            <a:chOff x="311700" y="4500471"/>
            <a:chExt cx="8520595" cy="572705"/>
          </a:xfrm>
        </p:grpSpPr>
        <p:pic>
          <p:nvPicPr>
            <p:cNvPr id="656" name="Google Shape;656;p6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657" name="Google Shape;657;p6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658" name="Google Shape;658;p60"/>
            <p:cNvGrpSpPr/>
            <p:nvPr/>
          </p:nvGrpSpPr>
          <p:grpSpPr>
            <a:xfrm>
              <a:off x="2976075" y="4602050"/>
              <a:ext cx="3191850" cy="369550"/>
              <a:chOff x="5640450" y="4688200"/>
              <a:chExt cx="3191850" cy="369550"/>
            </a:xfrm>
          </p:grpSpPr>
          <p:pic>
            <p:nvPicPr>
              <p:cNvPr id="659" name="Google Shape;659;p6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660" name="Google Shape;660;p6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661" name="Google Shape;661;p60" title="Wiring diagram between Arduino and relay shield"/>
          <p:cNvPicPr preferRelativeResize="0"/>
          <p:nvPr/>
        </p:nvPicPr>
        <p:blipFill rotWithShape="1">
          <a:blip r:embed="rId6">
            <a:alphaModFix/>
          </a:blip>
          <a:srcRect b="0" l="7141" r="4253" t="5240"/>
          <a:stretch/>
        </p:blipFill>
        <p:spPr>
          <a:xfrm>
            <a:off x="4217050" y="445025"/>
            <a:ext cx="4866103" cy="39030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3: Wiring the Arduino</a:t>
            </a:r>
            <a:endParaRPr/>
          </a:p>
        </p:txBody>
      </p:sp>
      <p:sp>
        <p:nvSpPr>
          <p:cNvPr id="667" name="Google Shape;667;p61"/>
          <p:cNvSpPr txBox="1"/>
          <p:nvPr>
            <p:ph idx="1" type="body"/>
          </p:nvPr>
        </p:nvSpPr>
        <p:spPr>
          <a:xfrm>
            <a:off x="311700" y="1017725"/>
            <a:ext cx="3827700" cy="35970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a:solidFill>
                  <a:schemeClr val="dk1"/>
                </a:solidFill>
              </a:rPr>
              <a:t>Using jumper wires make the following connections from the Arduino to the relay shield</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IN3 pin on relay shield to pin 49 on Arduino - this is how Arduino will turn on left motor forward relay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IN4 pin on relay shield to pin 51 on Arduino - this is how Arduino will turn on left motor reverse relay</a:t>
            </a:r>
            <a:endParaRPr>
              <a:solidFill>
                <a:schemeClr val="dk1"/>
              </a:solidFill>
            </a:endParaRPr>
          </a:p>
        </p:txBody>
      </p:sp>
      <p:grpSp>
        <p:nvGrpSpPr>
          <p:cNvPr id="668" name="Google Shape;668;p61"/>
          <p:cNvGrpSpPr/>
          <p:nvPr/>
        </p:nvGrpSpPr>
        <p:grpSpPr>
          <a:xfrm>
            <a:off x="311700" y="4500471"/>
            <a:ext cx="8520595" cy="572705"/>
            <a:chOff x="311700" y="4500471"/>
            <a:chExt cx="8520595" cy="572705"/>
          </a:xfrm>
        </p:grpSpPr>
        <p:pic>
          <p:nvPicPr>
            <p:cNvPr id="669" name="Google Shape;669;p6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670" name="Google Shape;670;p6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671" name="Google Shape;671;p61"/>
            <p:cNvGrpSpPr/>
            <p:nvPr/>
          </p:nvGrpSpPr>
          <p:grpSpPr>
            <a:xfrm>
              <a:off x="2976075" y="4602050"/>
              <a:ext cx="3191850" cy="369550"/>
              <a:chOff x="5640450" y="4688200"/>
              <a:chExt cx="3191850" cy="369550"/>
            </a:xfrm>
          </p:grpSpPr>
          <p:pic>
            <p:nvPicPr>
              <p:cNvPr id="672" name="Google Shape;672;p6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673" name="Google Shape;673;p6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674" name="Google Shape;674;p61" title="Wiring diagram between Arduino and relay shield"/>
          <p:cNvPicPr preferRelativeResize="0"/>
          <p:nvPr/>
        </p:nvPicPr>
        <p:blipFill rotWithShape="1">
          <a:blip r:embed="rId6">
            <a:alphaModFix/>
          </a:blip>
          <a:srcRect b="0" l="7141" r="4253" t="5240"/>
          <a:stretch/>
        </p:blipFill>
        <p:spPr>
          <a:xfrm>
            <a:off x="4217050" y="445025"/>
            <a:ext cx="4866103" cy="3903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Prior Knowledge and Related Resources</a:t>
            </a:r>
            <a:endParaRPr/>
          </a:p>
        </p:txBody>
      </p:sp>
      <p:sp>
        <p:nvSpPr>
          <p:cNvPr id="102" name="Google Shape;102;p17"/>
          <p:cNvSpPr txBox="1"/>
          <p:nvPr>
            <p:ph idx="1" type="body"/>
          </p:nvPr>
        </p:nvSpPr>
        <p:spPr>
          <a:xfrm>
            <a:off x="311700" y="1152475"/>
            <a:ext cx="8520600" cy="35052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
                <a:solidFill>
                  <a:schemeClr val="dk1"/>
                </a:solidFill>
              </a:rPr>
              <a:t>Skills required:</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Basic woodworking skills to build the craft and apply finish</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Basic electrical and soldering skills for wiring the craft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Very basic coding skills to install provided code onto the Arduino, and to modify the code to adjust navigation as desired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Basic “tinkering” skills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Optional skills to enhance the project:</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Adding sensors to make the craft autonomous - see “ASR Search and Rescue Craft” project</a:t>
            </a:r>
            <a:endParaRPr>
              <a:solidFill>
                <a:schemeClr val="dk1"/>
              </a:solidFill>
            </a:endParaRPr>
          </a:p>
          <a:p>
            <a:pPr indent="0" lvl="0" marL="457200" rtl="0" algn="l">
              <a:lnSpc>
                <a:spcPct val="115000"/>
              </a:lnSpc>
              <a:spcBef>
                <a:spcPts val="1200"/>
              </a:spcBef>
              <a:spcAft>
                <a:spcPts val="1200"/>
              </a:spcAft>
              <a:buNone/>
            </a:pPr>
            <a:r>
              <a:t/>
            </a:r>
            <a:endParaRPr>
              <a:solidFill>
                <a:schemeClr val="dk1"/>
              </a:solidFill>
            </a:endParaRPr>
          </a:p>
        </p:txBody>
      </p:sp>
      <p:grpSp>
        <p:nvGrpSpPr>
          <p:cNvPr id="103" name="Google Shape;103;p17"/>
          <p:cNvGrpSpPr/>
          <p:nvPr/>
        </p:nvGrpSpPr>
        <p:grpSpPr>
          <a:xfrm>
            <a:off x="311700" y="4500471"/>
            <a:ext cx="8520595" cy="572705"/>
            <a:chOff x="311700" y="4500471"/>
            <a:chExt cx="8520595" cy="572705"/>
          </a:xfrm>
        </p:grpSpPr>
        <p:pic>
          <p:nvPicPr>
            <p:cNvPr id="104" name="Google Shape;104;p1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05" name="Google Shape;105;p1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06" name="Google Shape;106;p17"/>
            <p:cNvGrpSpPr/>
            <p:nvPr/>
          </p:nvGrpSpPr>
          <p:grpSpPr>
            <a:xfrm>
              <a:off x="2976075" y="4602050"/>
              <a:ext cx="3191850" cy="369550"/>
              <a:chOff x="5640450" y="4688200"/>
              <a:chExt cx="3191850" cy="369550"/>
            </a:xfrm>
          </p:grpSpPr>
          <p:pic>
            <p:nvPicPr>
              <p:cNvPr id="107" name="Google Shape;107;p1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08" name="Google Shape;108;p1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6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3: Wiring the Arduino</a:t>
            </a:r>
            <a:endParaRPr/>
          </a:p>
        </p:txBody>
      </p:sp>
      <p:sp>
        <p:nvSpPr>
          <p:cNvPr id="680" name="Google Shape;680;p62"/>
          <p:cNvSpPr txBox="1"/>
          <p:nvPr>
            <p:ph idx="1" type="body"/>
          </p:nvPr>
        </p:nvSpPr>
        <p:spPr>
          <a:xfrm>
            <a:off x="311700" y="1017725"/>
            <a:ext cx="3827700" cy="3597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Using standard 16 gauge automotive wire, connect the center terminal of the bottom relay to one side of the right motor.</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Connect</a:t>
            </a:r>
            <a:r>
              <a:rPr lang="en">
                <a:solidFill>
                  <a:schemeClr val="dk1"/>
                </a:solidFill>
              </a:rPr>
              <a:t> the center terminal of the second from bottom relay to the other side of the right motor.</a:t>
            </a:r>
            <a:endParaRPr>
              <a:solidFill>
                <a:schemeClr val="dk1"/>
              </a:solidFill>
            </a:endParaRPr>
          </a:p>
        </p:txBody>
      </p:sp>
      <p:grpSp>
        <p:nvGrpSpPr>
          <p:cNvPr id="681" name="Google Shape;681;p62"/>
          <p:cNvGrpSpPr/>
          <p:nvPr/>
        </p:nvGrpSpPr>
        <p:grpSpPr>
          <a:xfrm>
            <a:off x="311700" y="4500471"/>
            <a:ext cx="8520595" cy="572705"/>
            <a:chOff x="311700" y="4500471"/>
            <a:chExt cx="8520595" cy="572705"/>
          </a:xfrm>
        </p:grpSpPr>
        <p:pic>
          <p:nvPicPr>
            <p:cNvPr id="682" name="Google Shape;682;p6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683" name="Google Shape;683;p6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684" name="Google Shape;684;p62"/>
            <p:cNvGrpSpPr/>
            <p:nvPr/>
          </p:nvGrpSpPr>
          <p:grpSpPr>
            <a:xfrm>
              <a:off x="2976075" y="4602050"/>
              <a:ext cx="3191850" cy="369550"/>
              <a:chOff x="5640450" y="4688200"/>
              <a:chExt cx="3191850" cy="369550"/>
            </a:xfrm>
          </p:grpSpPr>
          <p:pic>
            <p:nvPicPr>
              <p:cNvPr id="685" name="Google Shape;685;p6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686" name="Google Shape;686;p6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687" name="Google Shape;687;p62" title="Wiring between relay shield and drive motors"/>
          <p:cNvPicPr preferRelativeResize="0"/>
          <p:nvPr/>
        </p:nvPicPr>
        <p:blipFill rotWithShape="1">
          <a:blip r:embed="rId6">
            <a:alphaModFix/>
          </a:blip>
          <a:srcRect b="0" l="20102" r="0" t="9755"/>
          <a:stretch/>
        </p:blipFill>
        <p:spPr>
          <a:xfrm>
            <a:off x="4648055" y="751075"/>
            <a:ext cx="4246320" cy="359699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3: Wiring the Arduino</a:t>
            </a:r>
            <a:endParaRPr/>
          </a:p>
        </p:txBody>
      </p:sp>
      <p:sp>
        <p:nvSpPr>
          <p:cNvPr id="693" name="Google Shape;693;p63"/>
          <p:cNvSpPr txBox="1"/>
          <p:nvPr>
            <p:ph idx="1" type="body"/>
          </p:nvPr>
        </p:nvSpPr>
        <p:spPr>
          <a:xfrm>
            <a:off x="311700" y="1017725"/>
            <a:ext cx="3827700" cy="3597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C</a:t>
            </a:r>
            <a:r>
              <a:rPr lang="en">
                <a:solidFill>
                  <a:schemeClr val="dk1"/>
                </a:solidFill>
              </a:rPr>
              <a:t>onnect the center terminal of the top relay to one side of the left motor.</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Connect the center terminal of the second from top relay to the other side of the left motor.</a:t>
            </a:r>
            <a:endParaRPr>
              <a:solidFill>
                <a:schemeClr val="dk1"/>
              </a:solidFill>
            </a:endParaRPr>
          </a:p>
        </p:txBody>
      </p:sp>
      <p:grpSp>
        <p:nvGrpSpPr>
          <p:cNvPr id="694" name="Google Shape;694;p63"/>
          <p:cNvGrpSpPr/>
          <p:nvPr/>
        </p:nvGrpSpPr>
        <p:grpSpPr>
          <a:xfrm>
            <a:off x="311700" y="4500471"/>
            <a:ext cx="8520595" cy="572705"/>
            <a:chOff x="311700" y="4500471"/>
            <a:chExt cx="8520595" cy="572705"/>
          </a:xfrm>
        </p:grpSpPr>
        <p:pic>
          <p:nvPicPr>
            <p:cNvPr id="695" name="Google Shape;695;p63"/>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696" name="Google Shape;696;p63"/>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697" name="Google Shape;697;p63"/>
            <p:cNvGrpSpPr/>
            <p:nvPr/>
          </p:nvGrpSpPr>
          <p:grpSpPr>
            <a:xfrm>
              <a:off x="2976075" y="4602050"/>
              <a:ext cx="3191850" cy="369550"/>
              <a:chOff x="5640450" y="4688200"/>
              <a:chExt cx="3191850" cy="369550"/>
            </a:xfrm>
          </p:grpSpPr>
          <p:pic>
            <p:nvPicPr>
              <p:cNvPr id="698" name="Google Shape;698;p63"/>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699" name="Google Shape;699;p63"/>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700" name="Google Shape;700;p63" title="Wiring between relay shield and drive motors"/>
          <p:cNvPicPr preferRelativeResize="0"/>
          <p:nvPr/>
        </p:nvPicPr>
        <p:blipFill rotWithShape="1">
          <a:blip r:embed="rId6">
            <a:alphaModFix/>
          </a:blip>
          <a:srcRect b="0" l="20102" r="0" t="9755"/>
          <a:stretch/>
        </p:blipFill>
        <p:spPr>
          <a:xfrm>
            <a:off x="4648055" y="751075"/>
            <a:ext cx="4246320" cy="359699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3: Wiring the Arduino</a:t>
            </a:r>
            <a:endParaRPr/>
          </a:p>
        </p:txBody>
      </p:sp>
      <p:sp>
        <p:nvSpPr>
          <p:cNvPr id="706" name="Google Shape;706;p64"/>
          <p:cNvSpPr txBox="1"/>
          <p:nvPr>
            <p:ph idx="1" type="body"/>
          </p:nvPr>
        </p:nvSpPr>
        <p:spPr>
          <a:xfrm>
            <a:off x="311700" y="1017725"/>
            <a:ext cx="3827700" cy="3597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Connect the top terminal on each individual relay to battery + as shown</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Connect the bottom terminal of each individual relay battery- as shown</a:t>
            </a:r>
            <a:endParaRPr>
              <a:solidFill>
                <a:schemeClr val="dk1"/>
              </a:solidFill>
            </a:endParaRPr>
          </a:p>
        </p:txBody>
      </p:sp>
      <p:grpSp>
        <p:nvGrpSpPr>
          <p:cNvPr id="707" name="Google Shape;707;p64"/>
          <p:cNvGrpSpPr/>
          <p:nvPr/>
        </p:nvGrpSpPr>
        <p:grpSpPr>
          <a:xfrm>
            <a:off x="311700" y="4500471"/>
            <a:ext cx="8520595" cy="572705"/>
            <a:chOff x="311700" y="4500471"/>
            <a:chExt cx="8520595" cy="572705"/>
          </a:xfrm>
        </p:grpSpPr>
        <p:pic>
          <p:nvPicPr>
            <p:cNvPr id="708" name="Google Shape;708;p6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709" name="Google Shape;709;p6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710" name="Google Shape;710;p64"/>
            <p:cNvGrpSpPr/>
            <p:nvPr/>
          </p:nvGrpSpPr>
          <p:grpSpPr>
            <a:xfrm>
              <a:off x="2976075" y="4602050"/>
              <a:ext cx="3191850" cy="369550"/>
              <a:chOff x="5640450" y="4688200"/>
              <a:chExt cx="3191850" cy="369550"/>
            </a:xfrm>
          </p:grpSpPr>
          <p:pic>
            <p:nvPicPr>
              <p:cNvPr id="711" name="Google Shape;711;p6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712" name="Google Shape;712;p6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713" name="Google Shape;713;p64" title="Wiring between relay shield and drive motors"/>
          <p:cNvPicPr preferRelativeResize="0"/>
          <p:nvPr/>
        </p:nvPicPr>
        <p:blipFill rotWithShape="1">
          <a:blip r:embed="rId6">
            <a:alphaModFix/>
          </a:blip>
          <a:srcRect b="0" l="20102" r="0" t="9755"/>
          <a:stretch/>
        </p:blipFill>
        <p:spPr>
          <a:xfrm>
            <a:off x="4648055" y="751075"/>
            <a:ext cx="4246320" cy="359699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Part 3: Wiring the Arduino</a:t>
            </a:r>
            <a:endParaRPr/>
          </a:p>
        </p:txBody>
      </p:sp>
      <p:sp>
        <p:nvSpPr>
          <p:cNvPr id="719" name="Google Shape;719;p65"/>
          <p:cNvSpPr txBox="1"/>
          <p:nvPr>
            <p:ph idx="1" type="body"/>
          </p:nvPr>
        </p:nvSpPr>
        <p:spPr>
          <a:xfrm>
            <a:off x="311700" y="3578225"/>
            <a:ext cx="8520600" cy="879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Up next: Uploading the code</a:t>
            </a:r>
            <a:endParaRPr>
              <a:solidFill>
                <a:schemeClr val="dk1"/>
              </a:solidFill>
            </a:endParaRPr>
          </a:p>
        </p:txBody>
      </p:sp>
      <p:grpSp>
        <p:nvGrpSpPr>
          <p:cNvPr id="720" name="Google Shape;720;p65"/>
          <p:cNvGrpSpPr/>
          <p:nvPr/>
        </p:nvGrpSpPr>
        <p:grpSpPr>
          <a:xfrm>
            <a:off x="311700" y="4500471"/>
            <a:ext cx="8520595" cy="572705"/>
            <a:chOff x="311700" y="4500471"/>
            <a:chExt cx="8520595" cy="572705"/>
          </a:xfrm>
        </p:grpSpPr>
        <p:pic>
          <p:nvPicPr>
            <p:cNvPr id="721" name="Google Shape;721;p6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722" name="Google Shape;722;p6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723" name="Google Shape;723;p65"/>
            <p:cNvGrpSpPr/>
            <p:nvPr/>
          </p:nvGrpSpPr>
          <p:grpSpPr>
            <a:xfrm>
              <a:off x="2976075" y="4602050"/>
              <a:ext cx="3191850" cy="369550"/>
              <a:chOff x="5640450" y="4688200"/>
              <a:chExt cx="3191850" cy="369550"/>
            </a:xfrm>
          </p:grpSpPr>
          <p:pic>
            <p:nvPicPr>
              <p:cNvPr id="724" name="Google Shape;724;p6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725" name="Google Shape;725;p6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726" name="Google Shape;726;p65" title="Example of completed craft"/>
          <p:cNvPicPr preferRelativeResize="0"/>
          <p:nvPr/>
        </p:nvPicPr>
        <p:blipFill rotWithShape="1">
          <a:blip r:embed="rId6">
            <a:alphaModFix/>
          </a:blip>
          <a:srcRect b="6942" l="0" r="0" t="0"/>
          <a:stretch/>
        </p:blipFill>
        <p:spPr>
          <a:xfrm>
            <a:off x="2846875" y="1170125"/>
            <a:ext cx="3450255" cy="240809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6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Building Part 4 </a:t>
            </a:r>
            <a:br>
              <a:rPr lang="en"/>
            </a:br>
            <a:r>
              <a:rPr lang="en" sz="3333"/>
              <a:t>Uploading the Code</a:t>
            </a:r>
            <a:endParaRPr sz="3333"/>
          </a:p>
        </p:txBody>
      </p:sp>
      <p:grpSp>
        <p:nvGrpSpPr>
          <p:cNvPr id="732" name="Google Shape;732;p66"/>
          <p:cNvGrpSpPr/>
          <p:nvPr/>
        </p:nvGrpSpPr>
        <p:grpSpPr>
          <a:xfrm>
            <a:off x="311695" y="-8"/>
            <a:ext cx="8832305" cy="4941758"/>
            <a:chOff x="311695" y="-8"/>
            <a:chExt cx="8832305" cy="4941758"/>
          </a:xfrm>
        </p:grpSpPr>
        <p:pic>
          <p:nvPicPr>
            <p:cNvPr id="733" name="Google Shape;733;p66"/>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734" name="Google Shape;734;p66"/>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735" name="Google Shape;735;p66"/>
            <p:cNvGrpSpPr/>
            <p:nvPr/>
          </p:nvGrpSpPr>
          <p:grpSpPr>
            <a:xfrm>
              <a:off x="5559900" y="3942850"/>
              <a:ext cx="3584100" cy="998900"/>
              <a:chOff x="5827475" y="4141275"/>
              <a:chExt cx="3584100" cy="998900"/>
            </a:xfrm>
          </p:grpSpPr>
          <p:sp>
            <p:nvSpPr>
              <p:cNvPr id="736" name="Google Shape;736;p66"/>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737" name="Google Shape;737;p66"/>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6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4: Uploading the Code</a:t>
            </a:r>
            <a:endParaRPr/>
          </a:p>
        </p:txBody>
      </p:sp>
      <p:sp>
        <p:nvSpPr>
          <p:cNvPr id="743" name="Google Shape;743;p6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You will need the Arduino environment on your computer. Instructions on how to install it and the environment itself can be found at:</a:t>
            </a:r>
            <a:endParaRPr>
              <a:solidFill>
                <a:schemeClr val="dk1"/>
              </a:solidFill>
            </a:endParaRPr>
          </a:p>
          <a:p>
            <a:pPr indent="0" lvl="0" marL="0" rtl="0" algn="ctr">
              <a:lnSpc>
                <a:spcPct val="115000"/>
              </a:lnSpc>
              <a:spcBef>
                <a:spcPts val="1200"/>
              </a:spcBef>
              <a:spcAft>
                <a:spcPts val="0"/>
              </a:spcAft>
              <a:buSzPts val="1800"/>
              <a:buNone/>
            </a:pPr>
            <a:r>
              <a:rPr lang="en">
                <a:solidFill>
                  <a:schemeClr val="dk1"/>
                </a:solidFill>
              </a:rPr>
              <a:t> </a:t>
            </a:r>
            <a:r>
              <a:rPr b="1" lang="en" u="sng">
                <a:solidFill>
                  <a:schemeClr val="hlink"/>
                </a:solidFill>
                <a:hlinkClick r:id="rId3"/>
              </a:rPr>
              <a:t>https://www.arduino.cc/en/Guide</a:t>
            </a:r>
            <a:endParaRPr b="1">
              <a:solidFill>
                <a:schemeClr val="dk1"/>
              </a:solidFill>
            </a:endParaRPr>
          </a:p>
          <a:p>
            <a:pPr indent="0" lvl="0" marL="0" rtl="0" algn="l">
              <a:lnSpc>
                <a:spcPct val="115000"/>
              </a:lnSpc>
              <a:spcBef>
                <a:spcPts val="1200"/>
              </a:spcBef>
              <a:spcAft>
                <a:spcPts val="0"/>
              </a:spcAft>
              <a:buSzPts val="1800"/>
              <a:buNone/>
            </a:pPr>
            <a:r>
              <a:rPr lang="en">
                <a:solidFill>
                  <a:schemeClr val="dk1"/>
                </a:solidFill>
              </a:rPr>
              <a:t>Next you will need to copy the code from this Google Doc:</a:t>
            </a:r>
            <a:endParaRPr>
              <a:solidFill>
                <a:schemeClr val="dk1"/>
              </a:solidFill>
            </a:endParaRPr>
          </a:p>
          <a:p>
            <a:pPr indent="0" lvl="0" marL="0" rtl="0" algn="ctr">
              <a:lnSpc>
                <a:spcPct val="115000"/>
              </a:lnSpc>
              <a:spcBef>
                <a:spcPts val="1200"/>
              </a:spcBef>
              <a:spcAft>
                <a:spcPts val="0"/>
              </a:spcAft>
              <a:buSzPts val="1800"/>
              <a:buNone/>
            </a:pPr>
            <a:r>
              <a:rPr lang="en" u="sng">
                <a:solidFill>
                  <a:schemeClr val="hlink"/>
                </a:solidFill>
                <a:hlinkClick r:id="rId4"/>
              </a:rPr>
              <a:t>Programmable Model Boat Code</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Finally, paste the code into the Arduino environment and save it as PMB Code</a:t>
            </a:r>
            <a:endParaRPr>
              <a:solidFill>
                <a:schemeClr val="dk1"/>
              </a:solidFill>
            </a:endParaRPr>
          </a:p>
        </p:txBody>
      </p:sp>
      <p:grpSp>
        <p:nvGrpSpPr>
          <p:cNvPr id="744" name="Google Shape;744;p67"/>
          <p:cNvGrpSpPr/>
          <p:nvPr/>
        </p:nvGrpSpPr>
        <p:grpSpPr>
          <a:xfrm>
            <a:off x="311700" y="4500471"/>
            <a:ext cx="8520595" cy="572705"/>
            <a:chOff x="311700" y="4500471"/>
            <a:chExt cx="8520595" cy="572705"/>
          </a:xfrm>
        </p:grpSpPr>
        <p:pic>
          <p:nvPicPr>
            <p:cNvPr id="745" name="Google Shape;745;p67"/>
            <p:cNvPicPr preferRelativeResize="0"/>
            <p:nvPr/>
          </p:nvPicPr>
          <p:blipFill rotWithShape="1">
            <a:blip r:embed="rId5">
              <a:alphaModFix/>
            </a:blip>
            <a:srcRect b="0" l="0" r="0" t="0"/>
            <a:stretch/>
          </p:blipFill>
          <p:spPr>
            <a:xfrm>
              <a:off x="6933197" y="4500471"/>
              <a:ext cx="1899098" cy="572700"/>
            </a:xfrm>
            <a:prstGeom prst="rect">
              <a:avLst/>
            </a:prstGeom>
            <a:noFill/>
            <a:ln>
              <a:noFill/>
            </a:ln>
          </p:spPr>
        </p:pic>
        <p:pic>
          <p:nvPicPr>
            <p:cNvPr id="746" name="Google Shape;746;p67"/>
            <p:cNvPicPr preferRelativeResize="0"/>
            <p:nvPr/>
          </p:nvPicPr>
          <p:blipFill rotWithShape="1">
            <a:blip r:embed="rId6">
              <a:alphaModFix/>
            </a:blip>
            <a:srcRect b="0" l="0" r="0" t="0"/>
            <a:stretch/>
          </p:blipFill>
          <p:spPr>
            <a:xfrm>
              <a:off x="311700" y="4500475"/>
              <a:ext cx="948941" cy="572701"/>
            </a:xfrm>
            <a:prstGeom prst="rect">
              <a:avLst/>
            </a:prstGeom>
            <a:noFill/>
            <a:ln>
              <a:noFill/>
            </a:ln>
          </p:spPr>
        </p:pic>
        <p:grpSp>
          <p:nvGrpSpPr>
            <p:cNvPr id="747" name="Google Shape;747;p67"/>
            <p:cNvGrpSpPr/>
            <p:nvPr/>
          </p:nvGrpSpPr>
          <p:grpSpPr>
            <a:xfrm>
              <a:off x="2976075" y="4602050"/>
              <a:ext cx="3191850" cy="369550"/>
              <a:chOff x="5640450" y="4688200"/>
              <a:chExt cx="3191850" cy="369550"/>
            </a:xfrm>
          </p:grpSpPr>
          <p:pic>
            <p:nvPicPr>
              <p:cNvPr id="748" name="Google Shape;748;p67"/>
              <p:cNvPicPr preferRelativeResize="0"/>
              <p:nvPr/>
            </p:nvPicPr>
            <p:blipFill rotWithShape="1">
              <a:blip r:embed="rId7">
                <a:alphaModFix/>
              </a:blip>
              <a:srcRect b="0" l="0" r="0" t="0"/>
              <a:stretch/>
            </p:blipFill>
            <p:spPr>
              <a:xfrm>
                <a:off x="5640450" y="4688200"/>
                <a:ext cx="1764459" cy="369550"/>
              </a:xfrm>
              <a:prstGeom prst="rect">
                <a:avLst/>
              </a:prstGeom>
              <a:noFill/>
              <a:ln>
                <a:noFill/>
              </a:ln>
            </p:spPr>
          </p:pic>
          <p:sp>
            <p:nvSpPr>
              <p:cNvPr id="749" name="Google Shape;749;p6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6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4: Uploading the Code</a:t>
            </a:r>
            <a:endParaRPr/>
          </a:p>
        </p:txBody>
      </p:sp>
      <p:sp>
        <p:nvSpPr>
          <p:cNvPr id="755" name="Google Shape;755;p68"/>
          <p:cNvSpPr txBox="1"/>
          <p:nvPr>
            <p:ph idx="1" type="body"/>
          </p:nvPr>
        </p:nvSpPr>
        <p:spPr>
          <a:xfrm>
            <a:off x="311700" y="1152475"/>
            <a:ext cx="40011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Under “Tools” you must select the type of Arduino that is being used. This project used an Arduino Mega 2560 or equivalent.</a:t>
            </a:r>
            <a:endParaRPr>
              <a:solidFill>
                <a:schemeClr val="dk1"/>
              </a:solidFill>
            </a:endParaRPr>
          </a:p>
        </p:txBody>
      </p:sp>
      <p:grpSp>
        <p:nvGrpSpPr>
          <p:cNvPr id="756" name="Google Shape;756;p68"/>
          <p:cNvGrpSpPr/>
          <p:nvPr/>
        </p:nvGrpSpPr>
        <p:grpSpPr>
          <a:xfrm>
            <a:off x="311700" y="4500471"/>
            <a:ext cx="8520595" cy="572705"/>
            <a:chOff x="311700" y="4500471"/>
            <a:chExt cx="8520595" cy="572705"/>
          </a:xfrm>
        </p:grpSpPr>
        <p:pic>
          <p:nvPicPr>
            <p:cNvPr id="757" name="Google Shape;757;p6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758" name="Google Shape;758;p6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759" name="Google Shape;759;p68"/>
            <p:cNvGrpSpPr/>
            <p:nvPr/>
          </p:nvGrpSpPr>
          <p:grpSpPr>
            <a:xfrm>
              <a:off x="2976075" y="4602050"/>
              <a:ext cx="3191850" cy="369550"/>
              <a:chOff x="5640450" y="4688200"/>
              <a:chExt cx="3191850" cy="369550"/>
            </a:xfrm>
          </p:grpSpPr>
          <p:pic>
            <p:nvPicPr>
              <p:cNvPr id="760" name="Google Shape;760;p6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761" name="Google Shape;761;p6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762" name="Google Shape;762;p68" title="Code Screenshot"/>
          <p:cNvPicPr preferRelativeResize="0"/>
          <p:nvPr/>
        </p:nvPicPr>
        <p:blipFill rotWithShape="1">
          <a:blip r:embed="rId6">
            <a:alphaModFix/>
          </a:blip>
          <a:srcRect b="31365" l="0" r="28850" t="0"/>
          <a:stretch/>
        </p:blipFill>
        <p:spPr>
          <a:xfrm>
            <a:off x="4366250" y="1105400"/>
            <a:ext cx="4466050" cy="3510550"/>
          </a:xfrm>
          <a:prstGeom prst="rect">
            <a:avLst/>
          </a:prstGeom>
          <a:noFill/>
          <a:ln>
            <a:noFill/>
          </a:ln>
        </p:spPr>
      </p:pic>
      <p:sp>
        <p:nvSpPr>
          <p:cNvPr id="763" name="Google Shape;763;p68"/>
          <p:cNvSpPr/>
          <p:nvPr/>
        </p:nvSpPr>
        <p:spPr>
          <a:xfrm rot="8700912">
            <a:off x="5575413" y="1026411"/>
            <a:ext cx="585497" cy="234366"/>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4: Uploading the Code</a:t>
            </a:r>
            <a:endParaRPr/>
          </a:p>
        </p:txBody>
      </p:sp>
      <p:sp>
        <p:nvSpPr>
          <p:cNvPr id="769" name="Google Shape;769;p69"/>
          <p:cNvSpPr txBox="1"/>
          <p:nvPr>
            <p:ph idx="1" type="body"/>
          </p:nvPr>
        </p:nvSpPr>
        <p:spPr>
          <a:xfrm>
            <a:off x="311700" y="1152475"/>
            <a:ext cx="40011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Next you must verify the code to make sure there are no syntax errors. This is done by clicking on the checkmark on the top left in the Arduino environment.</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It will take a few seconds for the verification process to complete.</a:t>
            </a:r>
            <a:endParaRPr>
              <a:solidFill>
                <a:schemeClr val="dk1"/>
              </a:solidFill>
            </a:endParaRPr>
          </a:p>
        </p:txBody>
      </p:sp>
      <p:grpSp>
        <p:nvGrpSpPr>
          <p:cNvPr id="770" name="Google Shape;770;p69"/>
          <p:cNvGrpSpPr/>
          <p:nvPr/>
        </p:nvGrpSpPr>
        <p:grpSpPr>
          <a:xfrm>
            <a:off x="311700" y="4500471"/>
            <a:ext cx="8520595" cy="572705"/>
            <a:chOff x="311700" y="4500471"/>
            <a:chExt cx="8520595" cy="572705"/>
          </a:xfrm>
        </p:grpSpPr>
        <p:pic>
          <p:nvPicPr>
            <p:cNvPr id="771" name="Google Shape;771;p6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772" name="Google Shape;772;p6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773" name="Google Shape;773;p69"/>
            <p:cNvGrpSpPr/>
            <p:nvPr/>
          </p:nvGrpSpPr>
          <p:grpSpPr>
            <a:xfrm>
              <a:off x="2976075" y="4602050"/>
              <a:ext cx="3191850" cy="369550"/>
              <a:chOff x="5640450" y="4688200"/>
              <a:chExt cx="3191850" cy="369550"/>
            </a:xfrm>
          </p:grpSpPr>
          <p:pic>
            <p:nvPicPr>
              <p:cNvPr id="774" name="Google Shape;774;p6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775" name="Google Shape;775;p6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776" name="Google Shape;776;p69" title="Code Screenshot"/>
          <p:cNvPicPr preferRelativeResize="0"/>
          <p:nvPr/>
        </p:nvPicPr>
        <p:blipFill rotWithShape="1">
          <a:blip r:embed="rId6">
            <a:alphaModFix/>
          </a:blip>
          <a:srcRect b="31365" l="0" r="28850" t="0"/>
          <a:stretch/>
        </p:blipFill>
        <p:spPr>
          <a:xfrm>
            <a:off x="4366250" y="1105400"/>
            <a:ext cx="4466050" cy="3510550"/>
          </a:xfrm>
          <a:prstGeom prst="rect">
            <a:avLst/>
          </a:prstGeom>
          <a:noFill/>
          <a:ln>
            <a:noFill/>
          </a:ln>
        </p:spPr>
      </p:pic>
      <p:sp>
        <p:nvSpPr>
          <p:cNvPr id="777" name="Google Shape;777;p69"/>
          <p:cNvSpPr/>
          <p:nvPr/>
        </p:nvSpPr>
        <p:spPr>
          <a:xfrm rot="-2040942">
            <a:off x="3711750" y="1910433"/>
            <a:ext cx="585606" cy="234226"/>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7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4: Uploading the Code</a:t>
            </a:r>
            <a:endParaRPr/>
          </a:p>
        </p:txBody>
      </p:sp>
      <p:sp>
        <p:nvSpPr>
          <p:cNvPr id="783" name="Google Shape;783;p70"/>
          <p:cNvSpPr txBox="1"/>
          <p:nvPr>
            <p:ph idx="1" type="body"/>
          </p:nvPr>
        </p:nvSpPr>
        <p:spPr>
          <a:xfrm>
            <a:off x="311700" y="1152475"/>
            <a:ext cx="40011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Using the cable that came with your Arduino, connect it to a USB port on your computer.</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Under</a:t>
            </a:r>
            <a:r>
              <a:rPr lang="en">
                <a:solidFill>
                  <a:schemeClr val="dk1"/>
                </a:solidFill>
              </a:rPr>
              <a:t> “Tools” you must select the port that the Arduino is connected to. The Arduino should show up at the top of the list.</a:t>
            </a:r>
            <a:endParaRPr>
              <a:solidFill>
                <a:schemeClr val="dk1"/>
              </a:solidFill>
            </a:endParaRPr>
          </a:p>
        </p:txBody>
      </p:sp>
      <p:grpSp>
        <p:nvGrpSpPr>
          <p:cNvPr id="784" name="Google Shape;784;p70"/>
          <p:cNvGrpSpPr/>
          <p:nvPr/>
        </p:nvGrpSpPr>
        <p:grpSpPr>
          <a:xfrm>
            <a:off x="311700" y="4500471"/>
            <a:ext cx="8520595" cy="572705"/>
            <a:chOff x="311700" y="4500471"/>
            <a:chExt cx="8520595" cy="572705"/>
          </a:xfrm>
        </p:grpSpPr>
        <p:pic>
          <p:nvPicPr>
            <p:cNvPr id="785" name="Google Shape;785;p7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786" name="Google Shape;786;p7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787" name="Google Shape;787;p70"/>
            <p:cNvGrpSpPr/>
            <p:nvPr/>
          </p:nvGrpSpPr>
          <p:grpSpPr>
            <a:xfrm>
              <a:off x="2976075" y="4602050"/>
              <a:ext cx="3191850" cy="369550"/>
              <a:chOff x="5640450" y="4688200"/>
              <a:chExt cx="3191850" cy="369550"/>
            </a:xfrm>
          </p:grpSpPr>
          <p:pic>
            <p:nvPicPr>
              <p:cNvPr id="788" name="Google Shape;788;p7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789" name="Google Shape;789;p7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790" name="Google Shape;790;p70" title="Code Screenshot"/>
          <p:cNvPicPr preferRelativeResize="0"/>
          <p:nvPr/>
        </p:nvPicPr>
        <p:blipFill rotWithShape="1">
          <a:blip r:embed="rId6">
            <a:alphaModFix/>
          </a:blip>
          <a:srcRect b="31365" l="0" r="28850" t="0"/>
          <a:stretch/>
        </p:blipFill>
        <p:spPr>
          <a:xfrm>
            <a:off x="4366250" y="1105400"/>
            <a:ext cx="4466050" cy="3510550"/>
          </a:xfrm>
          <a:prstGeom prst="rect">
            <a:avLst/>
          </a:prstGeom>
          <a:noFill/>
          <a:ln>
            <a:noFill/>
          </a:ln>
        </p:spPr>
      </p:pic>
      <p:sp>
        <p:nvSpPr>
          <p:cNvPr id="791" name="Google Shape;791;p70"/>
          <p:cNvSpPr/>
          <p:nvPr/>
        </p:nvSpPr>
        <p:spPr>
          <a:xfrm rot="8700912">
            <a:off x="5575413" y="1026411"/>
            <a:ext cx="585497" cy="234366"/>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7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4: Uploading the Code</a:t>
            </a:r>
            <a:endParaRPr/>
          </a:p>
        </p:txBody>
      </p:sp>
      <p:sp>
        <p:nvSpPr>
          <p:cNvPr id="797" name="Google Shape;797;p71"/>
          <p:cNvSpPr txBox="1"/>
          <p:nvPr>
            <p:ph idx="1" type="body"/>
          </p:nvPr>
        </p:nvSpPr>
        <p:spPr>
          <a:xfrm>
            <a:off x="311700" y="1152475"/>
            <a:ext cx="40011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Finally, you can upload the code to your Arduino by clicking on the right arrow at the top of the Arduino environment.</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A progress bar will appear and the RX and TX LEDs on the Arduino will flash rapidly.</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A message will appear to let you know the code is done uploading</a:t>
            </a:r>
            <a:endParaRPr>
              <a:solidFill>
                <a:schemeClr val="dk1"/>
              </a:solidFill>
            </a:endParaRPr>
          </a:p>
        </p:txBody>
      </p:sp>
      <p:grpSp>
        <p:nvGrpSpPr>
          <p:cNvPr id="798" name="Google Shape;798;p71"/>
          <p:cNvGrpSpPr/>
          <p:nvPr/>
        </p:nvGrpSpPr>
        <p:grpSpPr>
          <a:xfrm>
            <a:off x="311700" y="4500471"/>
            <a:ext cx="8520595" cy="572705"/>
            <a:chOff x="311700" y="4500471"/>
            <a:chExt cx="8520595" cy="572705"/>
          </a:xfrm>
        </p:grpSpPr>
        <p:pic>
          <p:nvPicPr>
            <p:cNvPr id="799" name="Google Shape;799;p7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800" name="Google Shape;800;p7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801" name="Google Shape;801;p71"/>
            <p:cNvGrpSpPr/>
            <p:nvPr/>
          </p:nvGrpSpPr>
          <p:grpSpPr>
            <a:xfrm>
              <a:off x="2976075" y="4602050"/>
              <a:ext cx="3191850" cy="369550"/>
              <a:chOff x="5640450" y="4688200"/>
              <a:chExt cx="3191850" cy="369550"/>
            </a:xfrm>
          </p:grpSpPr>
          <p:pic>
            <p:nvPicPr>
              <p:cNvPr id="802" name="Google Shape;802;p7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803" name="Google Shape;803;p7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804" name="Google Shape;804;p71" title="Code Screenshot"/>
          <p:cNvPicPr preferRelativeResize="0"/>
          <p:nvPr/>
        </p:nvPicPr>
        <p:blipFill rotWithShape="1">
          <a:blip r:embed="rId6">
            <a:alphaModFix/>
          </a:blip>
          <a:srcRect b="31365" l="0" r="28850" t="0"/>
          <a:stretch/>
        </p:blipFill>
        <p:spPr>
          <a:xfrm>
            <a:off x="4366250" y="1105400"/>
            <a:ext cx="4466050" cy="3510550"/>
          </a:xfrm>
          <a:prstGeom prst="rect">
            <a:avLst/>
          </a:prstGeom>
          <a:noFill/>
          <a:ln>
            <a:noFill/>
          </a:ln>
        </p:spPr>
      </p:pic>
      <p:sp>
        <p:nvSpPr>
          <p:cNvPr id="805" name="Google Shape;805;p71"/>
          <p:cNvSpPr/>
          <p:nvPr/>
        </p:nvSpPr>
        <p:spPr>
          <a:xfrm rot="7921851">
            <a:off x="4755468" y="1143694"/>
            <a:ext cx="585634" cy="234294"/>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Planning Notes and Teacher Guide</a:t>
            </a:r>
            <a:endParaRPr/>
          </a:p>
        </p:txBody>
      </p:sp>
      <p:sp>
        <p:nvSpPr>
          <p:cNvPr id="114" name="Google Shape;114;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Building of the craft is fairly </a:t>
            </a:r>
            <a:r>
              <a:rPr lang="en">
                <a:solidFill>
                  <a:schemeClr val="dk1"/>
                </a:solidFill>
              </a:rPr>
              <a:t>straightforward</a:t>
            </a:r>
            <a:r>
              <a:rPr lang="en">
                <a:solidFill>
                  <a:schemeClr val="dk1"/>
                </a:solidFill>
              </a:rPr>
              <a:t> and is detailed in section 3. It is suggested that room be left on the sensor deck for modification and expansion so different sensors can be used. </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Lessons in section 2 range from basic electricity up to coding. It is suggested to consider your audience and the level of complexity they are comfortable with. The coding section could be a good introduction to programming, but might overwhelm some students.</a:t>
            </a:r>
            <a:endParaRPr>
              <a:solidFill>
                <a:schemeClr val="dk1"/>
              </a:solidFill>
            </a:endParaRPr>
          </a:p>
        </p:txBody>
      </p:sp>
      <p:grpSp>
        <p:nvGrpSpPr>
          <p:cNvPr id="115" name="Google Shape;115;p18"/>
          <p:cNvGrpSpPr/>
          <p:nvPr/>
        </p:nvGrpSpPr>
        <p:grpSpPr>
          <a:xfrm>
            <a:off x="311700" y="4500471"/>
            <a:ext cx="8520595" cy="572705"/>
            <a:chOff x="311700" y="4500471"/>
            <a:chExt cx="8520595" cy="572705"/>
          </a:xfrm>
        </p:grpSpPr>
        <p:pic>
          <p:nvPicPr>
            <p:cNvPr id="116" name="Google Shape;116;p1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17" name="Google Shape;117;p1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18" name="Google Shape;118;p18"/>
            <p:cNvGrpSpPr/>
            <p:nvPr/>
          </p:nvGrpSpPr>
          <p:grpSpPr>
            <a:xfrm>
              <a:off x="2976075" y="4602050"/>
              <a:ext cx="3191850" cy="369550"/>
              <a:chOff x="5640450" y="4688200"/>
              <a:chExt cx="3191850" cy="369550"/>
            </a:xfrm>
          </p:grpSpPr>
          <p:pic>
            <p:nvPicPr>
              <p:cNvPr id="119" name="Google Shape;119;p1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20" name="Google Shape;120;p1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7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4: Uploading the Code</a:t>
            </a:r>
            <a:endParaRPr/>
          </a:p>
        </p:txBody>
      </p:sp>
      <p:sp>
        <p:nvSpPr>
          <p:cNvPr id="811" name="Google Shape;811;p72"/>
          <p:cNvSpPr txBox="1"/>
          <p:nvPr>
            <p:ph idx="1" type="body"/>
          </p:nvPr>
        </p:nvSpPr>
        <p:spPr>
          <a:xfrm>
            <a:off x="311700" y="1152475"/>
            <a:ext cx="47997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Once the Arduino is installed in the PMB Craft and powered up, the program will automatically start. </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The </a:t>
            </a:r>
            <a:r>
              <a:rPr lang="en">
                <a:solidFill>
                  <a:schemeClr val="dk1"/>
                </a:solidFill>
              </a:rPr>
              <a:t>program</a:t>
            </a:r>
            <a:r>
              <a:rPr lang="en">
                <a:solidFill>
                  <a:schemeClr val="dk1"/>
                </a:solidFill>
              </a:rPr>
              <a:t> begins with a short delay to allow time put the craft in the water, but it should soon navigate away.</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Students are encouraged to alter the program to make it navigate however they like!</a:t>
            </a:r>
            <a:endParaRPr>
              <a:solidFill>
                <a:schemeClr val="dk1"/>
              </a:solidFill>
            </a:endParaRPr>
          </a:p>
        </p:txBody>
      </p:sp>
      <p:grpSp>
        <p:nvGrpSpPr>
          <p:cNvPr id="812" name="Google Shape;812;p72"/>
          <p:cNvGrpSpPr/>
          <p:nvPr/>
        </p:nvGrpSpPr>
        <p:grpSpPr>
          <a:xfrm>
            <a:off x="311700" y="4500471"/>
            <a:ext cx="8520595" cy="572705"/>
            <a:chOff x="311700" y="4500471"/>
            <a:chExt cx="8520595" cy="572705"/>
          </a:xfrm>
        </p:grpSpPr>
        <p:pic>
          <p:nvPicPr>
            <p:cNvPr id="813" name="Google Shape;813;p7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814" name="Google Shape;814;p7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815" name="Google Shape;815;p72"/>
            <p:cNvGrpSpPr/>
            <p:nvPr/>
          </p:nvGrpSpPr>
          <p:grpSpPr>
            <a:xfrm>
              <a:off x="2976075" y="4602050"/>
              <a:ext cx="3191850" cy="369550"/>
              <a:chOff x="5640450" y="4688200"/>
              <a:chExt cx="3191850" cy="369550"/>
            </a:xfrm>
          </p:grpSpPr>
          <p:pic>
            <p:nvPicPr>
              <p:cNvPr id="816" name="Google Shape;816;p7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817" name="Google Shape;817;p7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818" name="Google Shape;818;p72" title="Example of finished craft"/>
          <p:cNvPicPr preferRelativeResize="0"/>
          <p:nvPr/>
        </p:nvPicPr>
        <p:blipFill>
          <a:blip r:embed="rId6">
            <a:alphaModFix/>
          </a:blip>
          <a:stretch>
            <a:fillRect/>
          </a:stretch>
        </p:blipFill>
        <p:spPr>
          <a:xfrm>
            <a:off x="6233175" y="982775"/>
            <a:ext cx="2383461" cy="317794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7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Section 3: </a:t>
            </a:r>
            <a:br>
              <a:rPr lang="en"/>
            </a:br>
            <a:r>
              <a:rPr lang="en"/>
              <a:t>Student Lesson</a:t>
            </a:r>
            <a:endParaRPr/>
          </a:p>
        </p:txBody>
      </p:sp>
      <p:grpSp>
        <p:nvGrpSpPr>
          <p:cNvPr id="824" name="Google Shape;824;p73"/>
          <p:cNvGrpSpPr/>
          <p:nvPr/>
        </p:nvGrpSpPr>
        <p:grpSpPr>
          <a:xfrm>
            <a:off x="311695" y="-8"/>
            <a:ext cx="8832305" cy="4941758"/>
            <a:chOff x="311695" y="-8"/>
            <a:chExt cx="8832305" cy="4941758"/>
          </a:xfrm>
        </p:grpSpPr>
        <p:pic>
          <p:nvPicPr>
            <p:cNvPr id="825" name="Google Shape;825;p73"/>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826" name="Google Shape;826;p73"/>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827" name="Google Shape;827;p73"/>
            <p:cNvGrpSpPr/>
            <p:nvPr/>
          </p:nvGrpSpPr>
          <p:grpSpPr>
            <a:xfrm>
              <a:off x="5559900" y="3942850"/>
              <a:ext cx="3584100" cy="998900"/>
              <a:chOff x="5827475" y="4141275"/>
              <a:chExt cx="3584100" cy="998900"/>
            </a:xfrm>
          </p:grpSpPr>
          <p:sp>
            <p:nvSpPr>
              <p:cNvPr id="828" name="Google Shape;828;p73"/>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829" name="Google Shape;829;p73"/>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7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Lesson 1</a:t>
            </a:r>
            <a:r>
              <a:rPr lang="en"/>
              <a:t> </a:t>
            </a:r>
            <a:br>
              <a:rPr lang="en"/>
            </a:br>
            <a:r>
              <a:rPr lang="en" sz="3333"/>
              <a:t>Basic Electricity and Moving the Boat</a:t>
            </a:r>
            <a:endParaRPr sz="3333"/>
          </a:p>
        </p:txBody>
      </p:sp>
      <p:grpSp>
        <p:nvGrpSpPr>
          <p:cNvPr id="835" name="Google Shape;835;p74"/>
          <p:cNvGrpSpPr/>
          <p:nvPr/>
        </p:nvGrpSpPr>
        <p:grpSpPr>
          <a:xfrm>
            <a:off x="311695" y="-8"/>
            <a:ext cx="8832305" cy="4941758"/>
            <a:chOff x="311695" y="-8"/>
            <a:chExt cx="8832305" cy="4941758"/>
          </a:xfrm>
        </p:grpSpPr>
        <p:pic>
          <p:nvPicPr>
            <p:cNvPr id="836" name="Google Shape;836;p74"/>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837" name="Google Shape;837;p74"/>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838" name="Google Shape;838;p74"/>
            <p:cNvGrpSpPr/>
            <p:nvPr/>
          </p:nvGrpSpPr>
          <p:grpSpPr>
            <a:xfrm>
              <a:off x="5559900" y="3942850"/>
              <a:ext cx="3584100" cy="998900"/>
              <a:chOff x="5827475" y="4141275"/>
              <a:chExt cx="3584100" cy="998900"/>
            </a:xfrm>
          </p:grpSpPr>
          <p:sp>
            <p:nvSpPr>
              <p:cNvPr id="839" name="Google Shape;839;p74"/>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840" name="Google Shape;840;p74"/>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7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 </a:t>
            </a:r>
            <a:r>
              <a:rPr lang="en"/>
              <a:t>Basic Electricity and Moving the Boat</a:t>
            </a:r>
            <a:endParaRPr/>
          </a:p>
        </p:txBody>
      </p:sp>
      <p:sp>
        <p:nvSpPr>
          <p:cNvPr id="846" name="Google Shape;846;p75"/>
          <p:cNvSpPr txBox="1"/>
          <p:nvPr>
            <p:ph idx="1" type="body"/>
          </p:nvPr>
        </p:nvSpPr>
        <p:spPr>
          <a:xfrm>
            <a:off x="311700" y="1306650"/>
            <a:ext cx="5346000" cy="2904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dk1"/>
                </a:solidFill>
              </a:rPr>
              <a:t>In this lesson students will learn:</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B</a:t>
            </a:r>
            <a:r>
              <a:rPr lang="en">
                <a:solidFill>
                  <a:schemeClr val="dk1"/>
                </a:solidFill>
              </a:rPr>
              <a:t>asic electricity and how to make a motor spin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to change the direction of the motor by reversing polarity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to incorporate relays to drive the motor</a:t>
            </a:r>
            <a:endParaRPr>
              <a:solidFill>
                <a:schemeClr val="dk1"/>
              </a:solidFill>
            </a:endParaRPr>
          </a:p>
        </p:txBody>
      </p:sp>
      <p:grpSp>
        <p:nvGrpSpPr>
          <p:cNvPr id="847" name="Google Shape;847;p75"/>
          <p:cNvGrpSpPr/>
          <p:nvPr/>
        </p:nvGrpSpPr>
        <p:grpSpPr>
          <a:xfrm>
            <a:off x="311700" y="4500471"/>
            <a:ext cx="8520595" cy="572705"/>
            <a:chOff x="311700" y="4500471"/>
            <a:chExt cx="8520595" cy="572705"/>
          </a:xfrm>
        </p:grpSpPr>
        <p:pic>
          <p:nvPicPr>
            <p:cNvPr id="848" name="Google Shape;848;p7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849" name="Google Shape;849;p7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850" name="Google Shape;850;p75"/>
            <p:cNvGrpSpPr/>
            <p:nvPr/>
          </p:nvGrpSpPr>
          <p:grpSpPr>
            <a:xfrm>
              <a:off x="2976075" y="4602050"/>
              <a:ext cx="3191850" cy="369550"/>
              <a:chOff x="5640450" y="4688200"/>
              <a:chExt cx="3191850" cy="369550"/>
            </a:xfrm>
          </p:grpSpPr>
          <p:pic>
            <p:nvPicPr>
              <p:cNvPr id="851" name="Google Shape;851;p7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852" name="Google Shape;852;p7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853" name="Google Shape;853;p75" title="Example of finished craft"/>
          <p:cNvPicPr preferRelativeResize="0"/>
          <p:nvPr/>
        </p:nvPicPr>
        <p:blipFill>
          <a:blip r:embed="rId6">
            <a:alphaModFix/>
          </a:blip>
          <a:stretch>
            <a:fillRect/>
          </a:stretch>
        </p:blipFill>
        <p:spPr>
          <a:xfrm>
            <a:off x="6233175" y="982775"/>
            <a:ext cx="2383461" cy="317794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 Basic Electricity and Moving the Boat</a:t>
            </a:r>
            <a:endParaRPr/>
          </a:p>
        </p:txBody>
      </p:sp>
      <p:sp>
        <p:nvSpPr>
          <p:cNvPr id="859" name="Google Shape;859;p76"/>
          <p:cNvSpPr txBox="1"/>
          <p:nvPr>
            <p:ph idx="1" type="body"/>
          </p:nvPr>
        </p:nvSpPr>
        <p:spPr>
          <a:xfrm>
            <a:off x="311700" y="1306650"/>
            <a:ext cx="4448400" cy="29049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The ASR Craft will use a small electric motor attached to a propeller to power move craft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If the battery is connected to the motor as shown, the motor will rotate in one direction, presumably driving the ASR Craft forward</a:t>
            </a:r>
            <a:endParaRPr>
              <a:solidFill>
                <a:schemeClr val="dk1"/>
              </a:solidFill>
            </a:endParaRPr>
          </a:p>
        </p:txBody>
      </p:sp>
      <p:grpSp>
        <p:nvGrpSpPr>
          <p:cNvPr id="860" name="Google Shape;860;p76"/>
          <p:cNvGrpSpPr/>
          <p:nvPr/>
        </p:nvGrpSpPr>
        <p:grpSpPr>
          <a:xfrm>
            <a:off x="311700" y="4500471"/>
            <a:ext cx="8520595" cy="572705"/>
            <a:chOff x="311700" y="4500471"/>
            <a:chExt cx="8520595" cy="572705"/>
          </a:xfrm>
        </p:grpSpPr>
        <p:pic>
          <p:nvPicPr>
            <p:cNvPr id="861" name="Google Shape;861;p7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862" name="Google Shape;862;p7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863" name="Google Shape;863;p76"/>
            <p:cNvGrpSpPr/>
            <p:nvPr/>
          </p:nvGrpSpPr>
          <p:grpSpPr>
            <a:xfrm>
              <a:off x="2976075" y="4602050"/>
              <a:ext cx="3191850" cy="369550"/>
              <a:chOff x="5640450" y="4688200"/>
              <a:chExt cx="3191850" cy="369550"/>
            </a:xfrm>
          </p:grpSpPr>
          <p:pic>
            <p:nvPicPr>
              <p:cNvPr id="864" name="Google Shape;864;p7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865" name="Google Shape;865;p7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866" name="Google Shape;866;p76" title="Basic motor wiring diagram"/>
          <p:cNvPicPr preferRelativeResize="0"/>
          <p:nvPr/>
        </p:nvPicPr>
        <p:blipFill rotWithShape="1">
          <a:blip r:embed="rId6">
            <a:alphaModFix/>
          </a:blip>
          <a:srcRect b="39042" l="28376" r="42384" t="0"/>
          <a:stretch/>
        </p:blipFill>
        <p:spPr>
          <a:xfrm>
            <a:off x="6123200" y="1161225"/>
            <a:ext cx="2043895" cy="319573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7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 Basic Electricity and Moving the Boat</a:t>
            </a:r>
            <a:endParaRPr/>
          </a:p>
        </p:txBody>
      </p:sp>
      <p:sp>
        <p:nvSpPr>
          <p:cNvPr id="872" name="Google Shape;872;p77"/>
          <p:cNvSpPr txBox="1"/>
          <p:nvPr>
            <p:ph idx="1" type="body"/>
          </p:nvPr>
        </p:nvSpPr>
        <p:spPr>
          <a:xfrm>
            <a:off x="311700" y="1573350"/>
            <a:ext cx="4448400" cy="25128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If the battery is connected to the motor as shown, the motor will rotate in the other direction, </a:t>
            </a:r>
            <a:r>
              <a:rPr lang="en">
                <a:solidFill>
                  <a:schemeClr val="dk1"/>
                </a:solidFill>
              </a:rPr>
              <a:t>presumably</a:t>
            </a:r>
            <a:r>
              <a:rPr lang="en">
                <a:solidFill>
                  <a:schemeClr val="dk1"/>
                </a:solidFill>
              </a:rPr>
              <a:t> driving the ASR Craft backwards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Commonly</a:t>
            </a:r>
            <a:r>
              <a:rPr lang="en">
                <a:solidFill>
                  <a:schemeClr val="dk1"/>
                </a:solidFill>
              </a:rPr>
              <a:t> called “Switching or </a:t>
            </a:r>
            <a:r>
              <a:rPr lang="en">
                <a:solidFill>
                  <a:schemeClr val="dk1"/>
                </a:solidFill>
              </a:rPr>
              <a:t>reversing</a:t>
            </a:r>
            <a:r>
              <a:rPr lang="en">
                <a:solidFill>
                  <a:schemeClr val="dk1"/>
                </a:solidFill>
              </a:rPr>
              <a:t> polarity”</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grpSp>
        <p:nvGrpSpPr>
          <p:cNvPr id="873" name="Google Shape;873;p77"/>
          <p:cNvGrpSpPr/>
          <p:nvPr/>
        </p:nvGrpSpPr>
        <p:grpSpPr>
          <a:xfrm>
            <a:off x="311700" y="4500471"/>
            <a:ext cx="8520595" cy="572705"/>
            <a:chOff x="311700" y="4500471"/>
            <a:chExt cx="8520595" cy="572705"/>
          </a:xfrm>
        </p:grpSpPr>
        <p:pic>
          <p:nvPicPr>
            <p:cNvPr id="874" name="Google Shape;874;p7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875" name="Google Shape;875;p7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876" name="Google Shape;876;p77"/>
            <p:cNvGrpSpPr/>
            <p:nvPr/>
          </p:nvGrpSpPr>
          <p:grpSpPr>
            <a:xfrm>
              <a:off x="2976075" y="4602050"/>
              <a:ext cx="3191850" cy="369550"/>
              <a:chOff x="5640450" y="4688200"/>
              <a:chExt cx="3191850" cy="369550"/>
            </a:xfrm>
          </p:grpSpPr>
          <p:pic>
            <p:nvPicPr>
              <p:cNvPr id="877" name="Google Shape;877;p7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878" name="Google Shape;878;p7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879" name="Google Shape;879;p77" title="Basic motor wiring diagram"/>
          <p:cNvPicPr preferRelativeResize="0"/>
          <p:nvPr/>
        </p:nvPicPr>
        <p:blipFill rotWithShape="1">
          <a:blip r:embed="rId6">
            <a:alphaModFix/>
          </a:blip>
          <a:srcRect b="37999" l="25502" r="41603" t="0"/>
          <a:stretch/>
        </p:blipFill>
        <p:spPr>
          <a:xfrm>
            <a:off x="6208400" y="1162988"/>
            <a:ext cx="2258143" cy="3192224"/>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7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a:t>
            </a:r>
            <a:r>
              <a:rPr lang="en"/>
              <a:t>: Basic Electricity and Moving the Boat</a:t>
            </a:r>
            <a:endParaRPr/>
          </a:p>
        </p:txBody>
      </p:sp>
      <p:sp>
        <p:nvSpPr>
          <p:cNvPr id="885" name="Google Shape;885;p78"/>
          <p:cNvSpPr txBox="1"/>
          <p:nvPr>
            <p:ph idx="1" type="body"/>
          </p:nvPr>
        </p:nvSpPr>
        <p:spPr>
          <a:xfrm>
            <a:off x="311700" y="1718250"/>
            <a:ext cx="4448400" cy="1707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a:solidFill>
                  <a:schemeClr val="dk1"/>
                </a:solidFill>
              </a:rPr>
              <a:t>Next we need to install a device that will allow the small current available from an Arduino to control the larger current going to the motor.</a:t>
            </a:r>
            <a:endParaRPr>
              <a:solidFill>
                <a:schemeClr val="dk1"/>
              </a:solidFill>
            </a:endParaRPr>
          </a:p>
        </p:txBody>
      </p:sp>
      <p:grpSp>
        <p:nvGrpSpPr>
          <p:cNvPr id="886" name="Google Shape;886;p78"/>
          <p:cNvGrpSpPr/>
          <p:nvPr/>
        </p:nvGrpSpPr>
        <p:grpSpPr>
          <a:xfrm>
            <a:off x="311700" y="4500471"/>
            <a:ext cx="8520595" cy="572705"/>
            <a:chOff x="311700" y="4500471"/>
            <a:chExt cx="8520595" cy="572705"/>
          </a:xfrm>
        </p:grpSpPr>
        <p:pic>
          <p:nvPicPr>
            <p:cNvPr id="887" name="Google Shape;887;p7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888" name="Google Shape;888;p7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889" name="Google Shape;889;p78"/>
            <p:cNvGrpSpPr/>
            <p:nvPr/>
          </p:nvGrpSpPr>
          <p:grpSpPr>
            <a:xfrm>
              <a:off x="2976075" y="4602050"/>
              <a:ext cx="3191850" cy="369550"/>
              <a:chOff x="5640450" y="4688200"/>
              <a:chExt cx="3191850" cy="369550"/>
            </a:xfrm>
          </p:grpSpPr>
          <p:pic>
            <p:nvPicPr>
              <p:cNvPr id="890" name="Google Shape;890;p7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891" name="Google Shape;891;p7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892" name="Google Shape;892;p78" title="Basic motor wiring diagram"/>
          <p:cNvPicPr preferRelativeResize="0"/>
          <p:nvPr/>
        </p:nvPicPr>
        <p:blipFill rotWithShape="1">
          <a:blip r:embed="rId6">
            <a:alphaModFix/>
          </a:blip>
          <a:srcRect b="37999" l="25502" r="41603" t="0"/>
          <a:stretch/>
        </p:blipFill>
        <p:spPr>
          <a:xfrm>
            <a:off x="6208400" y="1162988"/>
            <a:ext cx="2258143" cy="3192224"/>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7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a:t>
            </a:r>
            <a:r>
              <a:rPr lang="en"/>
              <a:t>: Basic Electricity and Moving the Boat</a:t>
            </a:r>
            <a:endParaRPr/>
          </a:p>
        </p:txBody>
      </p:sp>
      <p:sp>
        <p:nvSpPr>
          <p:cNvPr id="898" name="Google Shape;898;p79"/>
          <p:cNvSpPr txBox="1"/>
          <p:nvPr>
            <p:ph idx="1" type="body"/>
          </p:nvPr>
        </p:nvSpPr>
        <p:spPr>
          <a:xfrm>
            <a:off x="311700" y="1111250"/>
            <a:ext cx="55773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A relay is an electrically controlled switch</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When “at rest” a spring holds the switch contacts to the right as shown in the top Diagram</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When power is applied to the coil it produces a magnetic field which physically </a:t>
            </a:r>
            <a:r>
              <a:rPr lang="en">
                <a:solidFill>
                  <a:schemeClr val="dk1"/>
                </a:solidFill>
              </a:rPr>
              <a:t>pulls the switch contacts to the left as shown in the bottom diagram</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Important to note that the magnetic coil and switch portions of the relay are electrically isolated from each other, they do not touch</a:t>
            </a:r>
            <a:endParaRPr>
              <a:solidFill>
                <a:schemeClr val="dk1"/>
              </a:solidFill>
            </a:endParaRPr>
          </a:p>
        </p:txBody>
      </p:sp>
      <p:grpSp>
        <p:nvGrpSpPr>
          <p:cNvPr id="899" name="Google Shape;899;p79"/>
          <p:cNvGrpSpPr/>
          <p:nvPr/>
        </p:nvGrpSpPr>
        <p:grpSpPr>
          <a:xfrm>
            <a:off x="311700" y="4500471"/>
            <a:ext cx="8520595" cy="572705"/>
            <a:chOff x="311700" y="4500471"/>
            <a:chExt cx="8520595" cy="572705"/>
          </a:xfrm>
        </p:grpSpPr>
        <p:pic>
          <p:nvPicPr>
            <p:cNvPr id="900" name="Google Shape;900;p7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901" name="Google Shape;901;p7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902" name="Google Shape;902;p79"/>
            <p:cNvGrpSpPr/>
            <p:nvPr/>
          </p:nvGrpSpPr>
          <p:grpSpPr>
            <a:xfrm>
              <a:off x="2976075" y="4602050"/>
              <a:ext cx="3191850" cy="369550"/>
              <a:chOff x="5640450" y="4688200"/>
              <a:chExt cx="3191850" cy="369550"/>
            </a:xfrm>
          </p:grpSpPr>
          <p:pic>
            <p:nvPicPr>
              <p:cNvPr id="903" name="Google Shape;903;p7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904" name="Google Shape;904;p7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905" name="Google Shape;905;p79" title="Unenergized relay"/>
          <p:cNvPicPr preferRelativeResize="0"/>
          <p:nvPr/>
        </p:nvPicPr>
        <p:blipFill rotWithShape="1">
          <a:blip r:embed="rId6">
            <a:alphaModFix/>
          </a:blip>
          <a:srcRect b="40742" l="30206" r="42359" t="21717"/>
          <a:stretch/>
        </p:blipFill>
        <p:spPr>
          <a:xfrm>
            <a:off x="6591775" y="1111250"/>
            <a:ext cx="1703825" cy="1748675"/>
          </a:xfrm>
          <a:prstGeom prst="rect">
            <a:avLst/>
          </a:prstGeom>
          <a:noFill/>
          <a:ln>
            <a:noFill/>
          </a:ln>
        </p:spPr>
      </p:pic>
      <p:pic>
        <p:nvPicPr>
          <p:cNvPr id="906" name="Google Shape;906;p79" title="Energized relay"/>
          <p:cNvPicPr preferRelativeResize="0"/>
          <p:nvPr/>
        </p:nvPicPr>
        <p:blipFill rotWithShape="1">
          <a:blip r:embed="rId7">
            <a:alphaModFix/>
          </a:blip>
          <a:srcRect b="43477" l="33022" r="43219" t="21606"/>
          <a:stretch/>
        </p:blipFill>
        <p:spPr>
          <a:xfrm>
            <a:off x="6688924" y="2859925"/>
            <a:ext cx="1509526" cy="16639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8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a:t>
            </a:r>
            <a:r>
              <a:rPr lang="en"/>
              <a:t>: Basic Electricity and Moving the Boat</a:t>
            </a:r>
            <a:endParaRPr/>
          </a:p>
        </p:txBody>
      </p:sp>
      <p:sp>
        <p:nvSpPr>
          <p:cNvPr id="912" name="Google Shape;912;p80"/>
          <p:cNvSpPr txBox="1"/>
          <p:nvPr>
            <p:ph idx="1" type="body"/>
          </p:nvPr>
        </p:nvSpPr>
        <p:spPr>
          <a:xfrm>
            <a:off x="311700" y="1111250"/>
            <a:ext cx="55773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Relays can seem complex, however if you follow the path of current flow from the positive side of the battery through the circuit and back to the negative side of the battery we can understand how (and if) the circuit is working.</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next slide will illustrate how we can use two relays to easily control one motor</a:t>
            </a:r>
            <a:endParaRPr>
              <a:solidFill>
                <a:schemeClr val="dk1"/>
              </a:solidFill>
            </a:endParaRPr>
          </a:p>
        </p:txBody>
      </p:sp>
      <p:grpSp>
        <p:nvGrpSpPr>
          <p:cNvPr id="913" name="Google Shape;913;p80"/>
          <p:cNvGrpSpPr/>
          <p:nvPr/>
        </p:nvGrpSpPr>
        <p:grpSpPr>
          <a:xfrm>
            <a:off x="311700" y="4500471"/>
            <a:ext cx="8520595" cy="572705"/>
            <a:chOff x="311700" y="4500471"/>
            <a:chExt cx="8520595" cy="572705"/>
          </a:xfrm>
        </p:grpSpPr>
        <p:pic>
          <p:nvPicPr>
            <p:cNvPr id="914" name="Google Shape;914;p8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915" name="Google Shape;915;p8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916" name="Google Shape;916;p80"/>
            <p:cNvGrpSpPr/>
            <p:nvPr/>
          </p:nvGrpSpPr>
          <p:grpSpPr>
            <a:xfrm>
              <a:off x="2976075" y="4602050"/>
              <a:ext cx="3191850" cy="369550"/>
              <a:chOff x="5640450" y="4688200"/>
              <a:chExt cx="3191850" cy="369550"/>
            </a:xfrm>
          </p:grpSpPr>
          <p:pic>
            <p:nvPicPr>
              <p:cNvPr id="917" name="Google Shape;917;p8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918" name="Google Shape;918;p8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919" name="Google Shape;919;p80" title="Unenergized relay"/>
          <p:cNvPicPr preferRelativeResize="0"/>
          <p:nvPr/>
        </p:nvPicPr>
        <p:blipFill rotWithShape="1">
          <a:blip r:embed="rId6">
            <a:alphaModFix/>
          </a:blip>
          <a:srcRect b="40742" l="30206" r="42359" t="21717"/>
          <a:stretch/>
        </p:blipFill>
        <p:spPr>
          <a:xfrm>
            <a:off x="6591775" y="1111250"/>
            <a:ext cx="1703825" cy="1748675"/>
          </a:xfrm>
          <a:prstGeom prst="rect">
            <a:avLst/>
          </a:prstGeom>
          <a:noFill/>
          <a:ln>
            <a:noFill/>
          </a:ln>
        </p:spPr>
      </p:pic>
      <p:pic>
        <p:nvPicPr>
          <p:cNvPr id="920" name="Google Shape;920;p80" title="Energized relay"/>
          <p:cNvPicPr preferRelativeResize="0"/>
          <p:nvPr/>
        </p:nvPicPr>
        <p:blipFill rotWithShape="1">
          <a:blip r:embed="rId7">
            <a:alphaModFix/>
          </a:blip>
          <a:srcRect b="43477" l="33022" r="43219" t="21606"/>
          <a:stretch/>
        </p:blipFill>
        <p:spPr>
          <a:xfrm>
            <a:off x="6688924" y="2859925"/>
            <a:ext cx="1509526" cy="16639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8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a:t>
            </a:r>
            <a:r>
              <a:rPr lang="en"/>
              <a:t>: Basic Electricity and Moving the Boat</a:t>
            </a:r>
            <a:endParaRPr/>
          </a:p>
        </p:txBody>
      </p:sp>
      <p:sp>
        <p:nvSpPr>
          <p:cNvPr id="926" name="Google Shape;926;p81"/>
          <p:cNvSpPr txBox="1"/>
          <p:nvPr>
            <p:ph idx="1" type="body"/>
          </p:nvPr>
        </p:nvSpPr>
        <p:spPr>
          <a:xfrm>
            <a:off x="311700" y="1111250"/>
            <a:ext cx="39480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In the diagram to the right we can see the relays are fed both battery + and battery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switch part of both relays are aligned to feed battery - to the motor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Since the motor has battery - on both sides it will not turn</a:t>
            </a:r>
            <a:endParaRPr>
              <a:solidFill>
                <a:schemeClr val="dk1"/>
              </a:solidFill>
            </a:endParaRPr>
          </a:p>
        </p:txBody>
      </p:sp>
      <p:grpSp>
        <p:nvGrpSpPr>
          <p:cNvPr id="927" name="Google Shape;927;p81"/>
          <p:cNvGrpSpPr/>
          <p:nvPr/>
        </p:nvGrpSpPr>
        <p:grpSpPr>
          <a:xfrm>
            <a:off x="311700" y="4500471"/>
            <a:ext cx="8520595" cy="572705"/>
            <a:chOff x="311700" y="4500471"/>
            <a:chExt cx="8520595" cy="572705"/>
          </a:xfrm>
        </p:grpSpPr>
        <p:pic>
          <p:nvPicPr>
            <p:cNvPr id="928" name="Google Shape;928;p8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929" name="Google Shape;929;p8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930" name="Google Shape;930;p81"/>
            <p:cNvGrpSpPr/>
            <p:nvPr/>
          </p:nvGrpSpPr>
          <p:grpSpPr>
            <a:xfrm>
              <a:off x="2976075" y="4602050"/>
              <a:ext cx="3191850" cy="369550"/>
              <a:chOff x="5640450" y="4688200"/>
              <a:chExt cx="3191850" cy="369550"/>
            </a:xfrm>
          </p:grpSpPr>
          <p:pic>
            <p:nvPicPr>
              <p:cNvPr id="931" name="Google Shape;931;p8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932" name="Google Shape;932;p8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933" name="Google Shape;933;p81" title="Wiring diagram with 2 relays controlling one motor"/>
          <p:cNvPicPr preferRelativeResize="0"/>
          <p:nvPr/>
        </p:nvPicPr>
        <p:blipFill rotWithShape="1">
          <a:blip r:embed="rId6">
            <a:alphaModFix/>
          </a:blip>
          <a:srcRect b="15239" l="0" r="9148" t="0"/>
          <a:stretch/>
        </p:blipFill>
        <p:spPr>
          <a:xfrm>
            <a:off x="4572000" y="1170125"/>
            <a:ext cx="4501046" cy="3149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229625"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Required Tools</a:t>
            </a:r>
            <a:endParaRPr/>
          </a:p>
        </p:txBody>
      </p:sp>
      <p:sp>
        <p:nvSpPr>
          <p:cNvPr id="126" name="Google Shape;126;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Woodworking tools:</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Hand saws or band saw, measuring tape, glue, clamps, paint brushes</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Electronic tools:</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Variety of small screwdrivers, soldering tools, wire strippers, pliers</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Programming tools:</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Laptop with internet access, cable to connect to Arduino</a:t>
            </a:r>
            <a:endParaRPr>
              <a:solidFill>
                <a:schemeClr val="dk1"/>
              </a:solidFill>
            </a:endParaRPr>
          </a:p>
        </p:txBody>
      </p:sp>
      <p:grpSp>
        <p:nvGrpSpPr>
          <p:cNvPr id="127" name="Google Shape;127;p19"/>
          <p:cNvGrpSpPr/>
          <p:nvPr/>
        </p:nvGrpSpPr>
        <p:grpSpPr>
          <a:xfrm>
            <a:off x="311700" y="4500471"/>
            <a:ext cx="8520595" cy="572705"/>
            <a:chOff x="311700" y="4500471"/>
            <a:chExt cx="8520595" cy="572705"/>
          </a:xfrm>
        </p:grpSpPr>
        <p:pic>
          <p:nvPicPr>
            <p:cNvPr id="128" name="Google Shape;128;p1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29" name="Google Shape;129;p1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30" name="Google Shape;130;p19"/>
            <p:cNvGrpSpPr/>
            <p:nvPr/>
          </p:nvGrpSpPr>
          <p:grpSpPr>
            <a:xfrm>
              <a:off x="2976075" y="4602050"/>
              <a:ext cx="3191850" cy="369550"/>
              <a:chOff x="5640450" y="4688200"/>
              <a:chExt cx="3191850" cy="369550"/>
            </a:xfrm>
          </p:grpSpPr>
          <p:pic>
            <p:nvPicPr>
              <p:cNvPr id="131" name="Google Shape;131;p1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32" name="Google Shape;132;p1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a:t>
            </a:r>
            <a:r>
              <a:rPr lang="en"/>
              <a:t>: Basic Electricity and Moving the Boat</a:t>
            </a:r>
            <a:endParaRPr/>
          </a:p>
        </p:txBody>
      </p:sp>
      <p:sp>
        <p:nvSpPr>
          <p:cNvPr id="939" name="Google Shape;939;p82"/>
          <p:cNvSpPr txBox="1"/>
          <p:nvPr>
            <p:ph idx="1" type="body"/>
          </p:nvPr>
        </p:nvSpPr>
        <p:spPr>
          <a:xfrm>
            <a:off x="311700" y="1111250"/>
            <a:ext cx="4260300" cy="33891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In the diagram to the right relay 2 has been energized and the switch inside has flipped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This is now feeding battery+ to one side of the motor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Relay #1 is not energized so it continues to feed battery- to the other side of the motor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Since the motor has battery+ on one side and battery- on the other side it will rotate in one direction</a:t>
            </a:r>
            <a:endParaRPr>
              <a:solidFill>
                <a:schemeClr val="dk1"/>
              </a:solidFill>
            </a:endParaRPr>
          </a:p>
        </p:txBody>
      </p:sp>
      <p:grpSp>
        <p:nvGrpSpPr>
          <p:cNvPr id="940" name="Google Shape;940;p82"/>
          <p:cNvGrpSpPr/>
          <p:nvPr/>
        </p:nvGrpSpPr>
        <p:grpSpPr>
          <a:xfrm>
            <a:off x="311700" y="4500471"/>
            <a:ext cx="8520595" cy="572705"/>
            <a:chOff x="311700" y="4500471"/>
            <a:chExt cx="8520595" cy="572705"/>
          </a:xfrm>
        </p:grpSpPr>
        <p:pic>
          <p:nvPicPr>
            <p:cNvPr id="941" name="Google Shape;941;p8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942" name="Google Shape;942;p8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943" name="Google Shape;943;p82"/>
            <p:cNvGrpSpPr/>
            <p:nvPr/>
          </p:nvGrpSpPr>
          <p:grpSpPr>
            <a:xfrm>
              <a:off x="2976075" y="4602050"/>
              <a:ext cx="3191850" cy="369550"/>
              <a:chOff x="5640450" y="4688200"/>
              <a:chExt cx="3191850" cy="369550"/>
            </a:xfrm>
          </p:grpSpPr>
          <p:pic>
            <p:nvPicPr>
              <p:cNvPr id="944" name="Google Shape;944;p8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945" name="Google Shape;945;p8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946" name="Google Shape;946;p82" title="Wiring diagram with 2 relays controlling one motor"/>
          <p:cNvPicPr preferRelativeResize="0"/>
          <p:nvPr/>
        </p:nvPicPr>
        <p:blipFill rotWithShape="1">
          <a:blip r:embed="rId6">
            <a:alphaModFix/>
          </a:blip>
          <a:srcRect b="4122" l="0" r="6829" t="0"/>
          <a:stretch/>
        </p:blipFill>
        <p:spPr>
          <a:xfrm>
            <a:off x="4544625" y="1017725"/>
            <a:ext cx="4512746" cy="348275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8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a:t>
            </a:r>
            <a:r>
              <a:rPr lang="en"/>
              <a:t>: Basic Electricity and Moving the Boat</a:t>
            </a:r>
            <a:endParaRPr/>
          </a:p>
        </p:txBody>
      </p:sp>
      <p:sp>
        <p:nvSpPr>
          <p:cNvPr id="952" name="Google Shape;952;p83"/>
          <p:cNvSpPr txBox="1"/>
          <p:nvPr>
            <p:ph idx="1" type="body"/>
          </p:nvPr>
        </p:nvSpPr>
        <p:spPr>
          <a:xfrm>
            <a:off x="311700" y="1111250"/>
            <a:ext cx="4260300" cy="33891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In the diagram to the right relay #1 has been energized and the switch inside has flipped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This is now feeding battery+ to the other side of the motor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Relay #2 is not energized so it continues to feed battery- to the other side of the motor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Since the motor has battery+ on one side and battery- on the other side it will rotate, but this time in the opposite direction</a:t>
            </a:r>
            <a:endParaRPr>
              <a:solidFill>
                <a:schemeClr val="dk1"/>
              </a:solidFill>
            </a:endParaRPr>
          </a:p>
        </p:txBody>
      </p:sp>
      <p:grpSp>
        <p:nvGrpSpPr>
          <p:cNvPr id="953" name="Google Shape;953;p83"/>
          <p:cNvGrpSpPr/>
          <p:nvPr/>
        </p:nvGrpSpPr>
        <p:grpSpPr>
          <a:xfrm>
            <a:off x="311700" y="4500471"/>
            <a:ext cx="8520595" cy="572705"/>
            <a:chOff x="311700" y="4500471"/>
            <a:chExt cx="8520595" cy="572705"/>
          </a:xfrm>
        </p:grpSpPr>
        <p:pic>
          <p:nvPicPr>
            <p:cNvPr id="954" name="Google Shape;954;p83"/>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955" name="Google Shape;955;p83"/>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956" name="Google Shape;956;p83"/>
            <p:cNvGrpSpPr/>
            <p:nvPr/>
          </p:nvGrpSpPr>
          <p:grpSpPr>
            <a:xfrm>
              <a:off x="2976075" y="4602050"/>
              <a:ext cx="3191850" cy="369550"/>
              <a:chOff x="5640450" y="4688200"/>
              <a:chExt cx="3191850" cy="369550"/>
            </a:xfrm>
          </p:grpSpPr>
          <p:pic>
            <p:nvPicPr>
              <p:cNvPr id="957" name="Google Shape;957;p83"/>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958" name="Google Shape;958;p83"/>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959" name="Google Shape;959;p83" title="Wiring diagram with 2 relays controlling one motor"/>
          <p:cNvPicPr preferRelativeResize="0"/>
          <p:nvPr/>
        </p:nvPicPr>
        <p:blipFill rotWithShape="1">
          <a:blip r:embed="rId6">
            <a:alphaModFix/>
          </a:blip>
          <a:srcRect b="5802" l="0" r="7927" t="0"/>
          <a:stretch/>
        </p:blipFill>
        <p:spPr>
          <a:xfrm>
            <a:off x="4548337" y="1111250"/>
            <a:ext cx="4416689" cy="338909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8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a:t>
            </a:r>
            <a:r>
              <a:rPr lang="en"/>
              <a:t>: Basic Electricity and Moving the Boat</a:t>
            </a:r>
            <a:endParaRPr/>
          </a:p>
        </p:txBody>
      </p:sp>
      <p:sp>
        <p:nvSpPr>
          <p:cNvPr id="965" name="Google Shape;965;p84"/>
          <p:cNvSpPr txBox="1"/>
          <p:nvPr>
            <p:ph idx="1" type="body"/>
          </p:nvPr>
        </p:nvSpPr>
        <p:spPr>
          <a:xfrm>
            <a:off x="311700" y="1111250"/>
            <a:ext cx="53430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By turning the relays on or off we can make the motor spin in one direction, or the other direction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Once the motor is connected to a propeller, this will give us the ability to drive the craft forwards or backwards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However, we still need to steer the craft</a:t>
            </a:r>
            <a:endParaRPr>
              <a:solidFill>
                <a:schemeClr val="dk1"/>
              </a:solidFill>
            </a:endParaRPr>
          </a:p>
        </p:txBody>
      </p:sp>
      <p:grpSp>
        <p:nvGrpSpPr>
          <p:cNvPr id="966" name="Google Shape;966;p84"/>
          <p:cNvGrpSpPr/>
          <p:nvPr/>
        </p:nvGrpSpPr>
        <p:grpSpPr>
          <a:xfrm>
            <a:off x="311700" y="4500471"/>
            <a:ext cx="8520595" cy="572705"/>
            <a:chOff x="311700" y="4500471"/>
            <a:chExt cx="8520595" cy="572705"/>
          </a:xfrm>
        </p:grpSpPr>
        <p:pic>
          <p:nvPicPr>
            <p:cNvPr id="967" name="Google Shape;967;p8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968" name="Google Shape;968;p8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969" name="Google Shape;969;p84"/>
            <p:cNvGrpSpPr/>
            <p:nvPr/>
          </p:nvGrpSpPr>
          <p:grpSpPr>
            <a:xfrm>
              <a:off x="2976075" y="4602050"/>
              <a:ext cx="3191850" cy="369550"/>
              <a:chOff x="5640450" y="4688200"/>
              <a:chExt cx="3191850" cy="369550"/>
            </a:xfrm>
          </p:grpSpPr>
          <p:pic>
            <p:nvPicPr>
              <p:cNvPr id="970" name="Google Shape;970;p8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971" name="Google Shape;971;p8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972" name="Google Shape;972;p84" title="Electric motors showing direction with different polarity"/>
          <p:cNvPicPr preferRelativeResize="0"/>
          <p:nvPr/>
        </p:nvPicPr>
        <p:blipFill rotWithShape="1">
          <a:blip r:embed="rId6">
            <a:alphaModFix/>
          </a:blip>
          <a:srcRect b="6472" l="24717" r="40601" t="0"/>
          <a:stretch/>
        </p:blipFill>
        <p:spPr>
          <a:xfrm>
            <a:off x="6176450" y="1017725"/>
            <a:ext cx="1757100" cy="355387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8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 Basic Electricity and Moving the Boat</a:t>
            </a:r>
            <a:endParaRPr/>
          </a:p>
        </p:txBody>
      </p:sp>
      <p:sp>
        <p:nvSpPr>
          <p:cNvPr id="978" name="Google Shape;978;p85"/>
          <p:cNvSpPr txBox="1"/>
          <p:nvPr>
            <p:ph idx="1" type="body"/>
          </p:nvPr>
        </p:nvSpPr>
        <p:spPr>
          <a:xfrm>
            <a:off x="311700" y="3578225"/>
            <a:ext cx="8520600" cy="879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Up next: Basic electricity and steering the boat</a:t>
            </a:r>
            <a:endParaRPr>
              <a:solidFill>
                <a:schemeClr val="dk1"/>
              </a:solidFill>
            </a:endParaRPr>
          </a:p>
        </p:txBody>
      </p:sp>
      <p:grpSp>
        <p:nvGrpSpPr>
          <p:cNvPr id="979" name="Google Shape;979;p85"/>
          <p:cNvGrpSpPr/>
          <p:nvPr/>
        </p:nvGrpSpPr>
        <p:grpSpPr>
          <a:xfrm>
            <a:off x="311700" y="4500471"/>
            <a:ext cx="8520595" cy="572705"/>
            <a:chOff x="311700" y="4500471"/>
            <a:chExt cx="8520595" cy="572705"/>
          </a:xfrm>
        </p:grpSpPr>
        <p:pic>
          <p:nvPicPr>
            <p:cNvPr id="980" name="Google Shape;980;p8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981" name="Google Shape;981;p8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982" name="Google Shape;982;p85"/>
            <p:cNvGrpSpPr/>
            <p:nvPr/>
          </p:nvGrpSpPr>
          <p:grpSpPr>
            <a:xfrm>
              <a:off x="2976075" y="4602050"/>
              <a:ext cx="3191850" cy="369550"/>
              <a:chOff x="5640450" y="4688200"/>
              <a:chExt cx="3191850" cy="369550"/>
            </a:xfrm>
          </p:grpSpPr>
          <p:pic>
            <p:nvPicPr>
              <p:cNvPr id="983" name="Google Shape;983;p8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984" name="Google Shape;984;p8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985" name="Google Shape;985;p85" title="Example of finished craft"/>
          <p:cNvPicPr preferRelativeResize="0"/>
          <p:nvPr/>
        </p:nvPicPr>
        <p:blipFill rotWithShape="1">
          <a:blip r:embed="rId6">
            <a:alphaModFix/>
          </a:blip>
          <a:srcRect b="5374" l="0" r="0" t="0"/>
          <a:stretch/>
        </p:blipFill>
        <p:spPr>
          <a:xfrm>
            <a:off x="2966600" y="1170125"/>
            <a:ext cx="3210798" cy="2278587"/>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8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Lesson 2 </a:t>
            </a:r>
            <a:br>
              <a:rPr lang="en"/>
            </a:br>
            <a:r>
              <a:rPr lang="en" sz="3333"/>
              <a:t>Basic Electricity and Steering the Boat</a:t>
            </a:r>
            <a:endParaRPr sz="3333"/>
          </a:p>
        </p:txBody>
      </p:sp>
      <p:grpSp>
        <p:nvGrpSpPr>
          <p:cNvPr id="991" name="Google Shape;991;p86"/>
          <p:cNvGrpSpPr/>
          <p:nvPr/>
        </p:nvGrpSpPr>
        <p:grpSpPr>
          <a:xfrm>
            <a:off x="311695" y="-8"/>
            <a:ext cx="8832305" cy="4941758"/>
            <a:chOff x="311695" y="-8"/>
            <a:chExt cx="8832305" cy="4941758"/>
          </a:xfrm>
        </p:grpSpPr>
        <p:pic>
          <p:nvPicPr>
            <p:cNvPr id="992" name="Google Shape;992;p86"/>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993" name="Google Shape;993;p86"/>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994" name="Google Shape;994;p86"/>
            <p:cNvGrpSpPr/>
            <p:nvPr/>
          </p:nvGrpSpPr>
          <p:grpSpPr>
            <a:xfrm>
              <a:off x="5559900" y="3942850"/>
              <a:ext cx="3584100" cy="998900"/>
              <a:chOff x="5827475" y="4141275"/>
              <a:chExt cx="3584100" cy="998900"/>
            </a:xfrm>
          </p:grpSpPr>
          <p:sp>
            <p:nvSpPr>
              <p:cNvPr id="995" name="Google Shape;995;p86"/>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996" name="Google Shape;996;p86"/>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8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2: Basic Electricity and Steering the Boat</a:t>
            </a:r>
            <a:endParaRPr/>
          </a:p>
        </p:txBody>
      </p:sp>
      <p:sp>
        <p:nvSpPr>
          <p:cNvPr id="1002" name="Google Shape;1002;p87"/>
          <p:cNvSpPr txBox="1"/>
          <p:nvPr>
            <p:ph idx="1" type="body"/>
          </p:nvPr>
        </p:nvSpPr>
        <p:spPr>
          <a:xfrm>
            <a:off x="311700" y="1306650"/>
            <a:ext cx="5346000" cy="2904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dk1"/>
                </a:solidFill>
              </a:rPr>
              <a:t>In this lesson students will learn:</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How to use 2 electric motors to drive the craft forwards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to steer the craft left and right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to spin the craft on its own axis</a:t>
            </a:r>
            <a:endParaRPr>
              <a:solidFill>
                <a:schemeClr val="dk1"/>
              </a:solidFill>
            </a:endParaRPr>
          </a:p>
        </p:txBody>
      </p:sp>
      <p:grpSp>
        <p:nvGrpSpPr>
          <p:cNvPr id="1003" name="Google Shape;1003;p87"/>
          <p:cNvGrpSpPr/>
          <p:nvPr/>
        </p:nvGrpSpPr>
        <p:grpSpPr>
          <a:xfrm>
            <a:off x="311700" y="4500471"/>
            <a:ext cx="8520595" cy="572705"/>
            <a:chOff x="311700" y="4500471"/>
            <a:chExt cx="8520595" cy="572705"/>
          </a:xfrm>
        </p:grpSpPr>
        <p:pic>
          <p:nvPicPr>
            <p:cNvPr id="1004" name="Google Shape;1004;p8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005" name="Google Shape;1005;p8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006" name="Google Shape;1006;p87"/>
            <p:cNvGrpSpPr/>
            <p:nvPr/>
          </p:nvGrpSpPr>
          <p:grpSpPr>
            <a:xfrm>
              <a:off x="2976075" y="4602050"/>
              <a:ext cx="3191850" cy="369550"/>
              <a:chOff x="5640450" y="4688200"/>
              <a:chExt cx="3191850" cy="369550"/>
            </a:xfrm>
          </p:grpSpPr>
          <p:pic>
            <p:nvPicPr>
              <p:cNvPr id="1007" name="Google Shape;1007;p8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008" name="Google Shape;1008;p8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009" name="Google Shape;1009;p87" title="Example of finished craft"/>
          <p:cNvPicPr preferRelativeResize="0"/>
          <p:nvPr/>
        </p:nvPicPr>
        <p:blipFill>
          <a:blip r:embed="rId6">
            <a:alphaModFix/>
          </a:blip>
          <a:stretch>
            <a:fillRect/>
          </a:stretch>
        </p:blipFill>
        <p:spPr>
          <a:xfrm>
            <a:off x="6233175" y="982775"/>
            <a:ext cx="2383461" cy="3177948"/>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8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2</a:t>
            </a:r>
            <a:r>
              <a:rPr lang="en"/>
              <a:t>: Basic Electricity and Steering the Boat</a:t>
            </a:r>
            <a:endParaRPr/>
          </a:p>
        </p:txBody>
      </p:sp>
      <p:sp>
        <p:nvSpPr>
          <p:cNvPr id="1015" name="Google Shape;1015;p88"/>
          <p:cNvSpPr txBox="1"/>
          <p:nvPr>
            <p:ph idx="1" type="body"/>
          </p:nvPr>
        </p:nvSpPr>
        <p:spPr>
          <a:xfrm>
            <a:off x="311700" y="1111250"/>
            <a:ext cx="44910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The ASR craft has been constructed with 2 motors and 2 propellers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One motor / propeller is on the left side of the craft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One motor / propeller is on the right side of the craft</a:t>
            </a:r>
            <a:endParaRPr>
              <a:solidFill>
                <a:schemeClr val="dk1"/>
              </a:solidFill>
            </a:endParaRPr>
          </a:p>
        </p:txBody>
      </p:sp>
      <p:grpSp>
        <p:nvGrpSpPr>
          <p:cNvPr id="1016" name="Google Shape;1016;p88"/>
          <p:cNvGrpSpPr/>
          <p:nvPr/>
        </p:nvGrpSpPr>
        <p:grpSpPr>
          <a:xfrm>
            <a:off x="311700" y="4500471"/>
            <a:ext cx="8520595" cy="572705"/>
            <a:chOff x="311700" y="4500471"/>
            <a:chExt cx="8520595" cy="572705"/>
          </a:xfrm>
        </p:grpSpPr>
        <p:pic>
          <p:nvPicPr>
            <p:cNvPr id="1017" name="Google Shape;1017;p8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018" name="Google Shape;1018;p8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019" name="Google Shape;1019;p88"/>
            <p:cNvGrpSpPr/>
            <p:nvPr/>
          </p:nvGrpSpPr>
          <p:grpSpPr>
            <a:xfrm>
              <a:off x="2976075" y="4602050"/>
              <a:ext cx="3191850" cy="369550"/>
              <a:chOff x="5640450" y="4688200"/>
              <a:chExt cx="3191850" cy="369550"/>
            </a:xfrm>
          </p:grpSpPr>
          <p:pic>
            <p:nvPicPr>
              <p:cNvPr id="1020" name="Google Shape;1020;p8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021" name="Google Shape;1021;p8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022" name="Google Shape;1022;p88" title="Rear of finished craft"/>
          <p:cNvPicPr preferRelativeResize="0"/>
          <p:nvPr/>
        </p:nvPicPr>
        <p:blipFill>
          <a:blip r:embed="rId6">
            <a:alphaModFix/>
          </a:blip>
          <a:stretch>
            <a:fillRect/>
          </a:stretch>
        </p:blipFill>
        <p:spPr>
          <a:xfrm>
            <a:off x="6073250" y="1017725"/>
            <a:ext cx="2383461" cy="3177948"/>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8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2</a:t>
            </a:r>
            <a:r>
              <a:rPr lang="en"/>
              <a:t>: Basic Electricity and Steering the Boat</a:t>
            </a:r>
            <a:endParaRPr/>
          </a:p>
        </p:txBody>
      </p:sp>
      <p:sp>
        <p:nvSpPr>
          <p:cNvPr id="1028" name="Google Shape;1028;p89"/>
          <p:cNvSpPr txBox="1"/>
          <p:nvPr>
            <p:ph idx="1" type="body"/>
          </p:nvPr>
        </p:nvSpPr>
        <p:spPr>
          <a:xfrm>
            <a:off x="311700" y="1111250"/>
            <a:ext cx="44910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If we power both motors as shown on the top right, the craft will move forward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If we power both motors as shown on the bottom right, the craft will move backwards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We still need to add steering</a:t>
            </a:r>
            <a:endParaRPr>
              <a:solidFill>
                <a:schemeClr val="dk1"/>
              </a:solidFill>
            </a:endParaRPr>
          </a:p>
        </p:txBody>
      </p:sp>
      <p:grpSp>
        <p:nvGrpSpPr>
          <p:cNvPr id="1029" name="Google Shape;1029;p89"/>
          <p:cNvGrpSpPr/>
          <p:nvPr/>
        </p:nvGrpSpPr>
        <p:grpSpPr>
          <a:xfrm>
            <a:off x="311700" y="4500471"/>
            <a:ext cx="8520595" cy="572705"/>
            <a:chOff x="311700" y="4500471"/>
            <a:chExt cx="8520595" cy="572705"/>
          </a:xfrm>
        </p:grpSpPr>
        <p:pic>
          <p:nvPicPr>
            <p:cNvPr id="1030" name="Google Shape;1030;p8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031" name="Google Shape;1031;p8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032" name="Google Shape;1032;p89"/>
            <p:cNvGrpSpPr/>
            <p:nvPr/>
          </p:nvGrpSpPr>
          <p:grpSpPr>
            <a:xfrm>
              <a:off x="2976075" y="4602050"/>
              <a:ext cx="3191850" cy="369550"/>
              <a:chOff x="5640450" y="4688200"/>
              <a:chExt cx="3191850" cy="369550"/>
            </a:xfrm>
          </p:grpSpPr>
          <p:pic>
            <p:nvPicPr>
              <p:cNvPr id="1033" name="Google Shape;1033;p8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034" name="Google Shape;1034;p8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035" name="Google Shape;1035;p89" title="Diagram showing electric motors driving craft forward"/>
          <p:cNvPicPr preferRelativeResize="0"/>
          <p:nvPr/>
        </p:nvPicPr>
        <p:blipFill rotWithShape="1">
          <a:blip r:embed="rId6">
            <a:alphaModFix/>
          </a:blip>
          <a:srcRect b="56339" l="26559" r="9595" t="0"/>
          <a:stretch/>
        </p:blipFill>
        <p:spPr>
          <a:xfrm>
            <a:off x="5335175" y="1170125"/>
            <a:ext cx="3497124" cy="1793624"/>
          </a:xfrm>
          <a:prstGeom prst="rect">
            <a:avLst/>
          </a:prstGeom>
          <a:noFill/>
          <a:ln>
            <a:noFill/>
          </a:ln>
        </p:spPr>
      </p:pic>
      <p:pic>
        <p:nvPicPr>
          <p:cNvPr id="1036" name="Google Shape;1036;p89" title="Diagram showing electric motors driving craft backwards"/>
          <p:cNvPicPr preferRelativeResize="0"/>
          <p:nvPr/>
        </p:nvPicPr>
        <p:blipFill rotWithShape="1">
          <a:blip r:embed="rId7">
            <a:alphaModFix/>
          </a:blip>
          <a:srcRect b="57747" l="25242" r="9330" t="0"/>
          <a:stretch/>
        </p:blipFill>
        <p:spPr>
          <a:xfrm>
            <a:off x="5171725" y="2898200"/>
            <a:ext cx="3703176" cy="1793624"/>
          </a:xfrm>
          <a:prstGeom prst="rect">
            <a:avLst/>
          </a:prstGeom>
          <a:noFill/>
          <a:ln>
            <a:noFill/>
          </a:ln>
        </p:spPr>
      </p:pic>
      <p:cxnSp>
        <p:nvCxnSpPr>
          <p:cNvPr id="1037" name="Google Shape;1037;p89"/>
          <p:cNvCxnSpPr>
            <a:stCxn id="1028" idx="3"/>
          </p:cNvCxnSpPr>
          <p:nvPr/>
        </p:nvCxnSpPr>
        <p:spPr>
          <a:xfrm flipH="1" rot="10800000">
            <a:off x="4802700" y="2790200"/>
            <a:ext cx="4238400" cy="15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9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2</a:t>
            </a:r>
            <a:r>
              <a:rPr lang="en"/>
              <a:t>: Basic Electricity and Steering the Boat</a:t>
            </a:r>
            <a:endParaRPr/>
          </a:p>
        </p:txBody>
      </p:sp>
      <p:sp>
        <p:nvSpPr>
          <p:cNvPr id="1043" name="Google Shape;1043;p90"/>
          <p:cNvSpPr txBox="1"/>
          <p:nvPr>
            <p:ph idx="1" type="body"/>
          </p:nvPr>
        </p:nvSpPr>
        <p:spPr>
          <a:xfrm>
            <a:off x="311700" y="1111250"/>
            <a:ext cx="44910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If we only power the motor on the right, it will gently turn the craft to the left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If we only power the motor on the left, it will gently turn the craft to the right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This is how we can make the craft complete gentle turns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However, there is a way to make it turn more abruptly</a:t>
            </a:r>
            <a:endParaRPr>
              <a:solidFill>
                <a:schemeClr val="dk1"/>
              </a:solidFill>
            </a:endParaRPr>
          </a:p>
        </p:txBody>
      </p:sp>
      <p:grpSp>
        <p:nvGrpSpPr>
          <p:cNvPr id="1044" name="Google Shape;1044;p90"/>
          <p:cNvGrpSpPr/>
          <p:nvPr/>
        </p:nvGrpSpPr>
        <p:grpSpPr>
          <a:xfrm>
            <a:off x="311700" y="4500471"/>
            <a:ext cx="8520595" cy="572705"/>
            <a:chOff x="311700" y="4500471"/>
            <a:chExt cx="8520595" cy="572705"/>
          </a:xfrm>
        </p:grpSpPr>
        <p:pic>
          <p:nvPicPr>
            <p:cNvPr id="1045" name="Google Shape;1045;p9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046" name="Google Shape;1046;p9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047" name="Google Shape;1047;p90"/>
            <p:cNvGrpSpPr/>
            <p:nvPr/>
          </p:nvGrpSpPr>
          <p:grpSpPr>
            <a:xfrm>
              <a:off x="2976075" y="4602050"/>
              <a:ext cx="3191850" cy="369550"/>
              <a:chOff x="5640450" y="4688200"/>
              <a:chExt cx="3191850" cy="369550"/>
            </a:xfrm>
          </p:grpSpPr>
          <p:pic>
            <p:nvPicPr>
              <p:cNvPr id="1048" name="Google Shape;1048;p9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049" name="Google Shape;1049;p9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050" name="Google Shape;1050;p90" title="Diagram showing electric motor driving craft to the left"/>
          <p:cNvPicPr preferRelativeResize="0"/>
          <p:nvPr/>
        </p:nvPicPr>
        <p:blipFill rotWithShape="1">
          <a:blip r:embed="rId6">
            <a:alphaModFix/>
          </a:blip>
          <a:srcRect b="56691" l="32106" r="0" t="0"/>
          <a:stretch/>
        </p:blipFill>
        <p:spPr>
          <a:xfrm>
            <a:off x="5665300" y="1170125"/>
            <a:ext cx="3326299" cy="1591301"/>
          </a:xfrm>
          <a:prstGeom prst="rect">
            <a:avLst/>
          </a:prstGeom>
          <a:noFill/>
          <a:ln>
            <a:noFill/>
          </a:ln>
        </p:spPr>
      </p:pic>
      <p:pic>
        <p:nvPicPr>
          <p:cNvPr id="1051" name="Google Shape;1051;p90" title="Diagram showing electric motor driving craft to the right"/>
          <p:cNvPicPr preferRelativeResize="0"/>
          <p:nvPr/>
        </p:nvPicPr>
        <p:blipFill rotWithShape="1">
          <a:blip r:embed="rId7">
            <a:alphaModFix/>
          </a:blip>
          <a:srcRect b="59626" l="20292" r="15266" t="0"/>
          <a:stretch/>
        </p:blipFill>
        <p:spPr>
          <a:xfrm>
            <a:off x="5039375" y="2913825"/>
            <a:ext cx="3249374" cy="1526825"/>
          </a:xfrm>
          <a:prstGeom prst="rect">
            <a:avLst/>
          </a:prstGeom>
          <a:noFill/>
          <a:ln>
            <a:noFill/>
          </a:ln>
        </p:spPr>
      </p:pic>
      <p:cxnSp>
        <p:nvCxnSpPr>
          <p:cNvPr id="1052" name="Google Shape;1052;p90"/>
          <p:cNvCxnSpPr/>
          <p:nvPr/>
        </p:nvCxnSpPr>
        <p:spPr>
          <a:xfrm flipH="1" rot="10800000">
            <a:off x="4962450" y="2694350"/>
            <a:ext cx="4057200" cy="10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9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2</a:t>
            </a:r>
            <a:r>
              <a:rPr lang="en"/>
              <a:t>: Basic Electricity and Steering the Boat</a:t>
            </a:r>
            <a:endParaRPr/>
          </a:p>
        </p:txBody>
      </p:sp>
      <p:sp>
        <p:nvSpPr>
          <p:cNvPr id="1058" name="Google Shape;1058;p91"/>
          <p:cNvSpPr txBox="1"/>
          <p:nvPr>
            <p:ph idx="1" type="body"/>
          </p:nvPr>
        </p:nvSpPr>
        <p:spPr>
          <a:xfrm>
            <a:off x="311700" y="1111250"/>
            <a:ext cx="44910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If we power the left motor in the forward direction, and the right motor in the backward direction, the craft will spin clockwise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If we power the left motor in the backward direction, and the right motor in the forward direction, the craft will spin counter clockwise</a:t>
            </a:r>
            <a:endParaRPr>
              <a:solidFill>
                <a:schemeClr val="dk1"/>
              </a:solidFill>
            </a:endParaRPr>
          </a:p>
        </p:txBody>
      </p:sp>
      <p:grpSp>
        <p:nvGrpSpPr>
          <p:cNvPr id="1059" name="Google Shape;1059;p91"/>
          <p:cNvGrpSpPr/>
          <p:nvPr/>
        </p:nvGrpSpPr>
        <p:grpSpPr>
          <a:xfrm>
            <a:off x="311700" y="4500471"/>
            <a:ext cx="8520595" cy="572705"/>
            <a:chOff x="311700" y="4500471"/>
            <a:chExt cx="8520595" cy="572705"/>
          </a:xfrm>
        </p:grpSpPr>
        <p:pic>
          <p:nvPicPr>
            <p:cNvPr id="1060" name="Google Shape;1060;p9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061" name="Google Shape;1061;p9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062" name="Google Shape;1062;p91"/>
            <p:cNvGrpSpPr/>
            <p:nvPr/>
          </p:nvGrpSpPr>
          <p:grpSpPr>
            <a:xfrm>
              <a:off x="2976075" y="4602050"/>
              <a:ext cx="3191850" cy="369550"/>
              <a:chOff x="5640450" y="4688200"/>
              <a:chExt cx="3191850" cy="369550"/>
            </a:xfrm>
          </p:grpSpPr>
          <p:pic>
            <p:nvPicPr>
              <p:cNvPr id="1063" name="Google Shape;1063;p9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064" name="Google Shape;1064;p9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cxnSp>
        <p:nvCxnSpPr>
          <p:cNvPr id="1065" name="Google Shape;1065;p91"/>
          <p:cNvCxnSpPr/>
          <p:nvPr/>
        </p:nvCxnSpPr>
        <p:spPr>
          <a:xfrm flipH="1" rot="10800000">
            <a:off x="4962450" y="2694350"/>
            <a:ext cx="4057200" cy="10500"/>
          </a:xfrm>
          <a:prstGeom prst="straightConnector1">
            <a:avLst/>
          </a:prstGeom>
          <a:noFill/>
          <a:ln cap="flat" cmpd="sng" w="9525">
            <a:solidFill>
              <a:schemeClr val="dk2"/>
            </a:solidFill>
            <a:prstDash val="solid"/>
            <a:round/>
            <a:headEnd len="med" w="med" type="none"/>
            <a:tailEnd len="med" w="med" type="none"/>
          </a:ln>
        </p:spPr>
      </p:cxnSp>
      <p:pic>
        <p:nvPicPr>
          <p:cNvPr id="1066" name="Google Shape;1066;p91" title="Diagram showing electric motors pivoting craft to the right"/>
          <p:cNvPicPr preferRelativeResize="0"/>
          <p:nvPr/>
        </p:nvPicPr>
        <p:blipFill rotWithShape="1">
          <a:blip r:embed="rId6">
            <a:alphaModFix/>
          </a:blip>
          <a:srcRect b="60248" l="23398" r="8896" t="0"/>
          <a:stretch/>
        </p:blipFill>
        <p:spPr>
          <a:xfrm>
            <a:off x="5202062" y="996125"/>
            <a:ext cx="3577975" cy="1575625"/>
          </a:xfrm>
          <a:prstGeom prst="rect">
            <a:avLst/>
          </a:prstGeom>
          <a:noFill/>
          <a:ln>
            <a:noFill/>
          </a:ln>
        </p:spPr>
      </p:pic>
      <p:pic>
        <p:nvPicPr>
          <p:cNvPr id="1067" name="Google Shape;1067;p91" title="Diagram showing electric motors pivoting craft to the left"/>
          <p:cNvPicPr preferRelativeResize="0"/>
          <p:nvPr/>
        </p:nvPicPr>
        <p:blipFill rotWithShape="1">
          <a:blip r:embed="rId7">
            <a:alphaModFix/>
          </a:blip>
          <a:srcRect b="60248" l="24330" r="8900" t="0"/>
          <a:stretch/>
        </p:blipFill>
        <p:spPr>
          <a:xfrm>
            <a:off x="5202050" y="2827444"/>
            <a:ext cx="3577999" cy="15976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ph type="title"/>
          </p:nvPr>
        </p:nvSpPr>
        <p:spPr>
          <a:xfrm>
            <a:off x="229625"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Required Materials</a:t>
            </a:r>
            <a:endParaRPr/>
          </a:p>
        </p:txBody>
      </p:sp>
      <p:sp>
        <p:nvSpPr>
          <p:cNvPr id="138" name="Google Shape;138;p20"/>
          <p:cNvSpPr txBox="1"/>
          <p:nvPr>
            <p:ph idx="1" type="body"/>
          </p:nvPr>
        </p:nvSpPr>
        <p:spPr>
          <a:xfrm>
            <a:off x="311700" y="1017725"/>
            <a:ext cx="3803100" cy="3622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Construction</a:t>
            </a:r>
            <a:r>
              <a:rPr lang="en">
                <a:solidFill>
                  <a:schemeClr val="dk1"/>
                </a:solidFill>
              </a:rPr>
              <a:t> materials (</a:t>
            </a:r>
            <a:r>
              <a:rPr lang="en">
                <a:solidFill>
                  <a:schemeClr val="dk1"/>
                </a:solidFill>
              </a:rPr>
              <a:t>available</a:t>
            </a:r>
            <a:r>
              <a:rPr lang="en">
                <a:solidFill>
                  <a:schemeClr val="dk1"/>
                </a:solidFill>
              </a:rPr>
              <a:t> at </a:t>
            </a:r>
            <a:r>
              <a:rPr lang="en">
                <a:solidFill>
                  <a:schemeClr val="dk1"/>
                </a:solidFill>
              </a:rPr>
              <a:t>any home improvement center)</a:t>
            </a:r>
            <a:r>
              <a:rPr lang="en">
                <a:solidFill>
                  <a:schemeClr val="dk1"/>
                </a:solidFill>
              </a:rPr>
              <a:t>:</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Approx 3 feet 1x6 pine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2’ x 4’ sheet ¼ plywood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Spar urethane finish</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Paint as desired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Silicone sealant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Wood glue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Six inches 1” angle aluminum</a:t>
            </a:r>
            <a:endParaRPr>
              <a:solidFill>
                <a:schemeClr val="dk1"/>
              </a:solidFill>
            </a:endParaRPr>
          </a:p>
        </p:txBody>
      </p:sp>
      <p:grpSp>
        <p:nvGrpSpPr>
          <p:cNvPr id="139" name="Google Shape;139;p20"/>
          <p:cNvGrpSpPr/>
          <p:nvPr/>
        </p:nvGrpSpPr>
        <p:grpSpPr>
          <a:xfrm>
            <a:off x="311700" y="4500471"/>
            <a:ext cx="8520595" cy="572705"/>
            <a:chOff x="311700" y="4500471"/>
            <a:chExt cx="8520595" cy="572705"/>
          </a:xfrm>
        </p:grpSpPr>
        <p:pic>
          <p:nvPicPr>
            <p:cNvPr id="140" name="Google Shape;140;p2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41" name="Google Shape;141;p2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42" name="Google Shape;142;p20"/>
            <p:cNvGrpSpPr/>
            <p:nvPr/>
          </p:nvGrpSpPr>
          <p:grpSpPr>
            <a:xfrm>
              <a:off x="2976075" y="4602050"/>
              <a:ext cx="3191850" cy="369550"/>
              <a:chOff x="5640450" y="4688200"/>
              <a:chExt cx="3191850" cy="369550"/>
            </a:xfrm>
          </p:grpSpPr>
          <p:pic>
            <p:nvPicPr>
              <p:cNvPr id="143" name="Google Shape;143;p2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44" name="Google Shape;144;p2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45" name="Google Shape;145;p20"/>
          <p:cNvSpPr txBox="1"/>
          <p:nvPr/>
        </p:nvSpPr>
        <p:spPr>
          <a:xfrm>
            <a:off x="4256400" y="1257125"/>
            <a:ext cx="5172600" cy="220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800"/>
              <a:buFont typeface="Arial"/>
              <a:buNone/>
            </a:pPr>
            <a:r>
              <a:t/>
            </a:r>
            <a:endParaRPr sz="1800">
              <a:solidFill>
                <a:schemeClr val="dk1"/>
              </a:solidFill>
            </a:endParaRPr>
          </a:p>
          <a:p>
            <a:pPr indent="-342900" lvl="0" marL="457200" rtl="0" algn="l">
              <a:lnSpc>
                <a:spcPct val="115000"/>
              </a:lnSpc>
              <a:spcBef>
                <a:spcPts val="1200"/>
              </a:spcBef>
              <a:spcAft>
                <a:spcPts val="0"/>
              </a:spcAft>
              <a:buClr>
                <a:schemeClr val="dk1"/>
              </a:buClr>
              <a:buSzPts val="1800"/>
              <a:buChar char="●"/>
            </a:pPr>
            <a:r>
              <a:rPr lang="en" sz="1800">
                <a:solidFill>
                  <a:schemeClr val="dk1"/>
                </a:solidFill>
              </a:rPr>
              <a:t>12 x 18 balsa wood 1/16” thick</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Three ½” hinges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Various fasteners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2 part epoxy</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Masking tape</a:t>
            </a:r>
            <a:endParaRPr sz="1800">
              <a:solidFill>
                <a:schemeClr val="dk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9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2: Basic Electricity and Steering the Boat</a:t>
            </a:r>
            <a:endParaRPr/>
          </a:p>
        </p:txBody>
      </p:sp>
      <p:sp>
        <p:nvSpPr>
          <p:cNvPr id="1073" name="Google Shape;1073;p92"/>
          <p:cNvSpPr txBox="1"/>
          <p:nvPr>
            <p:ph idx="1" type="body"/>
          </p:nvPr>
        </p:nvSpPr>
        <p:spPr>
          <a:xfrm>
            <a:off x="311700" y="3578225"/>
            <a:ext cx="8520600" cy="879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Up next: Programming the Boat</a:t>
            </a:r>
            <a:endParaRPr>
              <a:solidFill>
                <a:schemeClr val="dk1"/>
              </a:solidFill>
            </a:endParaRPr>
          </a:p>
        </p:txBody>
      </p:sp>
      <p:grpSp>
        <p:nvGrpSpPr>
          <p:cNvPr id="1074" name="Google Shape;1074;p92"/>
          <p:cNvGrpSpPr/>
          <p:nvPr/>
        </p:nvGrpSpPr>
        <p:grpSpPr>
          <a:xfrm>
            <a:off x="311700" y="4500471"/>
            <a:ext cx="8520595" cy="572705"/>
            <a:chOff x="311700" y="4500471"/>
            <a:chExt cx="8520595" cy="572705"/>
          </a:xfrm>
        </p:grpSpPr>
        <p:pic>
          <p:nvPicPr>
            <p:cNvPr id="1075" name="Google Shape;1075;p9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076" name="Google Shape;1076;p9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077" name="Google Shape;1077;p92"/>
            <p:cNvGrpSpPr/>
            <p:nvPr/>
          </p:nvGrpSpPr>
          <p:grpSpPr>
            <a:xfrm>
              <a:off x="2976075" y="4602050"/>
              <a:ext cx="3191850" cy="369550"/>
              <a:chOff x="5640450" y="4688200"/>
              <a:chExt cx="3191850" cy="369550"/>
            </a:xfrm>
          </p:grpSpPr>
          <p:pic>
            <p:nvPicPr>
              <p:cNvPr id="1078" name="Google Shape;1078;p9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079" name="Google Shape;1079;p9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080" name="Google Shape;1080;p92" title="Example of finished craft"/>
          <p:cNvPicPr preferRelativeResize="0"/>
          <p:nvPr/>
        </p:nvPicPr>
        <p:blipFill rotWithShape="1">
          <a:blip r:embed="rId6">
            <a:alphaModFix/>
          </a:blip>
          <a:srcRect b="6472" l="0" r="0" t="0"/>
          <a:stretch/>
        </p:blipFill>
        <p:spPr>
          <a:xfrm>
            <a:off x="2870797" y="1104600"/>
            <a:ext cx="3402404" cy="2386748"/>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9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Lesson 3 </a:t>
            </a:r>
            <a:br>
              <a:rPr lang="en"/>
            </a:br>
            <a:r>
              <a:rPr lang="en" sz="3333"/>
              <a:t>Programming the Boat</a:t>
            </a:r>
            <a:endParaRPr sz="3333"/>
          </a:p>
        </p:txBody>
      </p:sp>
      <p:grpSp>
        <p:nvGrpSpPr>
          <p:cNvPr id="1086" name="Google Shape;1086;p93"/>
          <p:cNvGrpSpPr/>
          <p:nvPr/>
        </p:nvGrpSpPr>
        <p:grpSpPr>
          <a:xfrm>
            <a:off x="311695" y="-8"/>
            <a:ext cx="8832305" cy="4941758"/>
            <a:chOff x="311695" y="-8"/>
            <a:chExt cx="8832305" cy="4941758"/>
          </a:xfrm>
        </p:grpSpPr>
        <p:pic>
          <p:nvPicPr>
            <p:cNvPr id="1087" name="Google Shape;1087;p93"/>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1088" name="Google Shape;1088;p93"/>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1089" name="Google Shape;1089;p93"/>
            <p:cNvGrpSpPr/>
            <p:nvPr/>
          </p:nvGrpSpPr>
          <p:grpSpPr>
            <a:xfrm>
              <a:off x="5559900" y="3942850"/>
              <a:ext cx="3584100" cy="998900"/>
              <a:chOff x="5827475" y="4141275"/>
              <a:chExt cx="3584100" cy="998900"/>
            </a:xfrm>
          </p:grpSpPr>
          <p:sp>
            <p:nvSpPr>
              <p:cNvPr id="1090" name="Google Shape;1090;p93"/>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1091" name="Google Shape;1091;p93"/>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9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Programming the Boat</a:t>
            </a:r>
            <a:endParaRPr/>
          </a:p>
        </p:txBody>
      </p:sp>
      <p:sp>
        <p:nvSpPr>
          <p:cNvPr id="1097" name="Google Shape;1097;p94"/>
          <p:cNvSpPr txBox="1"/>
          <p:nvPr>
            <p:ph idx="1" type="body"/>
          </p:nvPr>
        </p:nvSpPr>
        <p:spPr>
          <a:xfrm>
            <a:off x="311700" y="1306650"/>
            <a:ext cx="7572300" cy="2904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dk1"/>
                </a:solidFill>
              </a:rPr>
              <a:t>In this lesson students will learn:</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How to set which pins on the Arduino will be used for what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to set a pin to act as either an input or output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to use simple commands to ask the Arduino to turn motors on or off</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to delay the program to allow the motors to run for a set time</a:t>
            </a:r>
            <a:endParaRPr>
              <a:solidFill>
                <a:schemeClr val="dk1"/>
              </a:solidFill>
            </a:endParaRPr>
          </a:p>
        </p:txBody>
      </p:sp>
      <p:grpSp>
        <p:nvGrpSpPr>
          <p:cNvPr id="1098" name="Google Shape;1098;p94"/>
          <p:cNvGrpSpPr/>
          <p:nvPr/>
        </p:nvGrpSpPr>
        <p:grpSpPr>
          <a:xfrm>
            <a:off x="311700" y="4500471"/>
            <a:ext cx="8520595" cy="572705"/>
            <a:chOff x="311700" y="4500471"/>
            <a:chExt cx="8520595" cy="572705"/>
          </a:xfrm>
        </p:grpSpPr>
        <p:pic>
          <p:nvPicPr>
            <p:cNvPr id="1099" name="Google Shape;1099;p9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100" name="Google Shape;1100;p9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101" name="Google Shape;1101;p94"/>
            <p:cNvGrpSpPr/>
            <p:nvPr/>
          </p:nvGrpSpPr>
          <p:grpSpPr>
            <a:xfrm>
              <a:off x="2976075" y="4602050"/>
              <a:ext cx="3191850" cy="369550"/>
              <a:chOff x="5640450" y="4688200"/>
              <a:chExt cx="3191850" cy="369550"/>
            </a:xfrm>
          </p:grpSpPr>
          <p:pic>
            <p:nvPicPr>
              <p:cNvPr id="1102" name="Google Shape;1102;p9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103" name="Google Shape;1103;p9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9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Programming the Boat</a:t>
            </a:r>
            <a:endParaRPr/>
          </a:p>
        </p:txBody>
      </p:sp>
      <p:sp>
        <p:nvSpPr>
          <p:cNvPr id="1109" name="Google Shape;1109;p95"/>
          <p:cNvSpPr txBox="1"/>
          <p:nvPr>
            <p:ph idx="1" type="body"/>
          </p:nvPr>
        </p:nvSpPr>
        <p:spPr>
          <a:xfrm>
            <a:off x="311700" y="1306650"/>
            <a:ext cx="5827500" cy="29049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Once the PMB is built and wired we have to program it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An Arduino program is called a sketch</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 base sketch has been provided that will drive the Programmable Model Boat forward, spin it to the left, and the drive it forward again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Students are encouraged to modify this sketch and program the PMB to do something different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First we must understand how a few things work</a:t>
            </a:r>
            <a:endParaRPr>
              <a:solidFill>
                <a:schemeClr val="dk1"/>
              </a:solidFill>
            </a:endParaRPr>
          </a:p>
        </p:txBody>
      </p:sp>
      <p:grpSp>
        <p:nvGrpSpPr>
          <p:cNvPr id="1110" name="Google Shape;1110;p95"/>
          <p:cNvGrpSpPr/>
          <p:nvPr/>
        </p:nvGrpSpPr>
        <p:grpSpPr>
          <a:xfrm>
            <a:off x="311700" y="4500471"/>
            <a:ext cx="8520595" cy="572705"/>
            <a:chOff x="311700" y="4500471"/>
            <a:chExt cx="8520595" cy="572705"/>
          </a:xfrm>
        </p:grpSpPr>
        <p:pic>
          <p:nvPicPr>
            <p:cNvPr id="1111" name="Google Shape;1111;p9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112" name="Google Shape;1112;p9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113" name="Google Shape;1113;p95"/>
            <p:cNvGrpSpPr/>
            <p:nvPr/>
          </p:nvGrpSpPr>
          <p:grpSpPr>
            <a:xfrm>
              <a:off x="2976075" y="4602050"/>
              <a:ext cx="3191850" cy="369550"/>
              <a:chOff x="5640450" y="4688200"/>
              <a:chExt cx="3191850" cy="369550"/>
            </a:xfrm>
          </p:grpSpPr>
          <p:pic>
            <p:nvPicPr>
              <p:cNvPr id="1114" name="Google Shape;1114;p9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115" name="Google Shape;1115;p9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116" name="Google Shape;1116;p95" title="Example of finished craft"/>
          <p:cNvPicPr preferRelativeResize="0"/>
          <p:nvPr/>
        </p:nvPicPr>
        <p:blipFill>
          <a:blip r:embed="rId6">
            <a:alphaModFix/>
          </a:blip>
          <a:stretch>
            <a:fillRect/>
          </a:stretch>
        </p:blipFill>
        <p:spPr>
          <a:xfrm>
            <a:off x="6233175" y="982775"/>
            <a:ext cx="2383461" cy="3177948"/>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0" name="Shape 1120"/>
        <p:cNvGrpSpPr/>
        <p:nvPr/>
      </p:nvGrpSpPr>
      <p:grpSpPr>
        <a:xfrm>
          <a:off x="0" y="0"/>
          <a:ext cx="0" cy="0"/>
          <a:chOff x="0" y="0"/>
          <a:chExt cx="0" cy="0"/>
        </a:xfrm>
      </p:grpSpPr>
      <p:sp>
        <p:nvSpPr>
          <p:cNvPr id="1121" name="Google Shape;1121;p9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Programming the Boat</a:t>
            </a:r>
            <a:endParaRPr/>
          </a:p>
        </p:txBody>
      </p:sp>
      <p:sp>
        <p:nvSpPr>
          <p:cNvPr id="1122" name="Google Shape;1122;p96"/>
          <p:cNvSpPr txBox="1"/>
          <p:nvPr>
            <p:ph idx="1" type="body"/>
          </p:nvPr>
        </p:nvSpPr>
        <p:spPr>
          <a:xfrm>
            <a:off x="311700" y="1306650"/>
            <a:ext cx="4182900" cy="29049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We must name the pins on the Arduino that we are going to use to send power to the relays that control the motors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These pins will be used as an </a:t>
            </a:r>
            <a:r>
              <a:rPr lang="en">
                <a:solidFill>
                  <a:schemeClr val="dk1"/>
                </a:solidFill>
              </a:rPr>
              <a:t>output</a:t>
            </a:r>
            <a:r>
              <a:rPr lang="en">
                <a:solidFill>
                  <a:schemeClr val="dk1"/>
                </a:solidFill>
              </a:rPr>
              <a:t> only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will declare them as </a:t>
            </a:r>
            <a:r>
              <a:rPr lang="en">
                <a:solidFill>
                  <a:schemeClr val="dk1"/>
                </a:solidFill>
              </a:rPr>
              <a:t>outputs</a:t>
            </a:r>
            <a:r>
              <a:rPr lang="en">
                <a:solidFill>
                  <a:schemeClr val="dk1"/>
                </a:solidFill>
              </a:rPr>
              <a:t> later</a:t>
            </a:r>
            <a:endParaRPr>
              <a:solidFill>
                <a:schemeClr val="dk1"/>
              </a:solidFill>
            </a:endParaRPr>
          </a:p>
        </p:txBody>
      </p:sp>
      <p:grpSp>
        <p:nvGrpSpPr>
          <p:cNvPr id="1123" name="Google Shape;1123;p96"/>
          <p:cNvGrpSpPr/>
          <p:nvPr/>
        </p:nvGrpSpPr>
        <p:grpSpPr>
          <a:xfrm>
            <a:off x="311700" y="4500471"/>
            <a:ext cx="8520595" cy="572705"/>
            <a:chOff x="311700" y="4500471"/>
            <a:chExt cx="8520595" cy="572705"/>
          </a:xfrm>
        </p:grpSpPr>
        <p:pic>
          <p:nvPicPr>
            <p:cNvPr id="1124" name="Google Shape;1124;p9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125" name="Google Shape;1125;p9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126" name="Google Shape;1126;p96"/>
            <p:cNvGrpSpPr/>
            <p:nvPr/>
          </p:nvGrpSpPr>
          <p:grpSpPr>
            <a:xfrm>
              <a:off x="2976075" y="4602050"/>
              <a:ext cx="3191850" cy="369550"/>
              <a:chOff x="5640450" y="4688200"/>
              <a:chExt cx="3191850" cy="369550"/>
            </a:xfrm>
          </p:grpSpPr>
          <p:pic>
            <p:nvPicPr>
              <p:cNvPr id="1127" name="Google Shape;1127;p9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128" name="Google Shape;1128;p9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129" name="Google Shape;1129;p96" title="Screenshot of code showing motor set up"/>
          <p:cNvPicPr preferRelativeResize="0"/>
          <p:nvPr/>
        </p:nvPicPr>
        <p:blipFill rotWithShape="1">
          <a:blip r:embed="rId6">
            <a:alphaModFix/>
          </a:blip>
          <a:srcRect b="29799" l="0" r="48016" t="0"/>
          <a:stretch/>
        </p:blipFill>
        <p:spPr>
          <a:xfrm>
            <a:off x="4494600" y="953325"/>
            <a:ext cx="4649449" cy="342345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9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Programming the Boat</a:t>
            </a:r>
            <a:endParaRPr/>
          </a:p>
        </p:txBody>
      </p:sp>
      <p:sp>
        <p:nvSpPr>
          <p:cNvPr id="1135" name="Google Shape;1135;p97"/>
          <p:cNvSpPr txBox="1"/>
          <p:nvPr>
            <p:ph idx="1" type="body"/>
          </p:nvPr>
        </p:nvSpPr>
        <p:spPr>
          <a:xfrm>
            <a:off x="311700" y="1306650"/>
            <a:ext cx="4182900" cy="31938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We will use pin 45 on the Arduino to turn on the relay that will turn on the right motor in the reverse direction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will name pin 45 “rmr” for Right Motor Reverse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This will be done using the following line of code:</a:t>
            </a:r>
            <a:endParaRPr>
              <a:solidFill>
                <a:schemeClr val="dk1"/>
              </a:solidFill>
            </a:endParaRPr>
          </a:p>
          <a:p>
            <a:pPr indent="0" lvl="0" marL="0" rtl="0" algn="ctr">
              <a:lnSpc>
                <a:spcPct val="115000"/>
              </a:lnSpc>
              <a:spcBef>
                <a:spcPts val="1200"/>
              </a:spcBef>
              <a:spcAft>
                <a:spcPts val="1200"/>
              </a:spcAft>
              <a:buNone/>
            </a:pPr>
            <a:r>
              <a:rPr b="1" lang="en">
                <a:solidFill>
                  <a:schemeClr val="dk1"/>
                </a:solidFill>
              </a:rPr>
              <a:t>int rmr = 45;</a:t>
            </a:r>
            <a:endParaRPr b="1">
              <a:solidFill>
                <a:schemeClr val="dk1"/>
              </a:solidFill>
            </a:endParaRPr>
          </a:p>
        </p:txBody>
      </p:sp>
      <p:grpSp>
        <p:nvGrpSpPr>
          <p:cNvPr id="1136" name="Google Shape;1136;p97"/>
          <p:cNvGrpSpPr/>
          <p:nvPr/>
        </p:nvGrpSpPr>
        <p:grpSpPr>
          <a:xfrm>
            <a:off x="311700" y="4500471"/>
            <a:ext cx="8520595" cy="572705"/>
            <a:chOff x="311700" y="4500471"/>
            <a:chExt cx="8520595" cy="572705"/>
          </a:xfrm>
        </p:grpSpPr>
        <p:pic>
          <p:nvPicPr>
            <p:cNvPr id="1137" name="Google Shape;1137;p9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138" name="Google Shape;1138;p9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139" name="Google Shape;1139;p97"/>
            <p:cNvGrpSpPr/>
            <p:nvPr/>
          </p:nvGrpSpPr>
          <p:grpSpPr>
            <a:xfrm>
              <a:off x="2976075" y="4602050"/>
              <a:ext cx="3191850" cy="369550"/>
              <a:chOff x="5640450" y="4688200"/>
              <a:chExt cx="3191850" cy="369550"/>
            </a:xfrm>
          </p:grpSpPr>
          <p:pic>
            <p:nvPicPr>
              <p:cNvPr id="1140" name="Google Shape;1140;p9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141" name="Google Shape;1141;p9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142" name="Google Shape;1142;p97" title="Screenshot of code showing motor set up"/>
          <p:cNvPicPr preferRelativeResize="0"/>
          <p:nvPr/>
        </p:nvPicPr>
        <p:blipFill rotWithShape="1">
          <a:blip r:embed="rId6">
            <a:alphaModFix/>
          </a:blip>
          <a:srcRect b="29799" l="0" r="48016" t="0"/>
          <a:stretch/>
        </p:blipFill>
        <p:spPr>
          <a:xfrm>
            <a:off x="4494600" y="953325"/>
            <a:ext cx="4649449" cy="3423450"/>
          </a:xfrm>
          <a:prstGeom prst="rect">
            <a:avLst/>
          </a:prstGeom>
          <a:noFill/>
          <a:ln>
            <a:noFill/>
          </a:ln>
        </p:spPr>
      </p:pic>
      <p:sp>
        <p:nvSpPr>
          <p:cNvPr id="1143" name="Google Shape;1143;p97"/>
          <p:cNvSpPr/>
          <p:nvPr/>
        </p:nvSpPr>
        <p:spPr>
          <a:xfrm>
            <a:off x="3833675" y="34609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9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Programming the Boat</a:t>
            </a:r>
            <a:endParaRPr/>
          </a:p>
        </p:txBody>
      </p:sp>
      <p:sp>
        <p:nvSpPr>
          <p:cNvPr id="1149" name="Google Shape;1149;p98"/>
          <p:cNvSpPr txBox="1"/>
          <p:nvPr>
            <p:ph idx="1" type="body"/>
          </p:nvPr>
        </p:nvSpPr>
        <p:spPr>
          <a:xfrm>
            <a:off x="311700" y="1306650"/>
            <a:ext cx="4182900" cy="29049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We will name all of the other pins in a similar manner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Since we will use pin 47 to turn on the relay that drives the right motor forward, we will call it “rmf”</a:t>
            </a:r>
            <a:endParaRPr>
              <a:solidFill>
                <a:schemeClr val="dk1"/>
              </a:solidFill>
            </a:endParaRPr>
          </a:p>
          <a:p>
            <a:pPr indent="0" lvl="0" marL="0" rtl="0" algn="ctr">
              <a:lnSpc>
                <a:spcPct val="115000"/>
              </a:lnSpc>
              <a:spcBef>
                <a:spcPts val="1200"/>
              </a:spcBef>
              <a:spcAft>
                <a:spcPts val="1200"/>
              </a:spcAft>
              <a:buNone/>
            </a:pPr>
            <a:r>
              <a:rPr b="1" lang="en">
                <a:solidFill>
                  <a:schemeClr val="dk1"/>
                </a:solidFill>
              </a:rPr>
              <a:t>int rmf = 47;</a:t>
            </a:r>
            <a:endParaRPr b="1">
              <a:solidFill>
                <a:schemeClr val="dk1"/>
              </a:solidFill>
            </a:endParaRPr>
          </a:p>
        </p:txBody>
      </p:sp>
      <p:grpSp>
        <p:nvGrpSpPr>
          <p:cNvPr id="1150" name="Google Shape;1150;p98"/>
          <p:cNvGrpSpPr/>
          <p:nvPr/>
        </p:nvGrpSpPr>
        <p:grpSpPr>
          <a:xfrm>
            <a:off x="311700" y="4500471"/>
            <a:ext cx="8520595" cy="572705"/>
            <a:chOff x="311700" y="4500471"/>
            <a:chExt cx="8520595" cy="572705"/>
          </a:xfrm>
        </p:grpSpPr>
        <p:pic>
          <p:nvPicPr>
            <p:cNvPr id="1151" name="Google Shape;1151;p9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152" name="Google Shape;1152;p9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153" name="Google Shape;1153;p98"/>
            <p:cNvGrpSpPr/>
            <p:nvPr/>
          </p:nvGrpSpPr>
          <p:grpSpPr>
            <a:xfrm>
              <a:off x="2976075" y="4602050"/>
              <a:ext cx="3191850" cy="369550"/>
              <a:chOff x="5640450" y="4688200"/>
              <a:chExt cx="3191850" cy="369550"/>
            </a:xfrm>
          </p:grpSpPr>
          <p:pic>
            <p:nvPicPr>
              <p:cNvPr id="1154" name="Google Shape;1154;p9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155" name="Google Shape;1155;p9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156" name="Google Shape;1156;p98" title="Screenshot of code showing motor set up"/>
          <p:cNvPicPr preferRelativeResize="0"/>
          <p:nvPr/>
        </p:nvPicPr>
        <p:blipFill rotWithShape="1">
          <a:blip r:embed="rId6">
            <a:alphaModFix/>
          </a:blip>
          <a:srcRect b="29799" l="0" r="48016" t="0"/>
          <a:stretch/>
        </p:blipFill>
        <p:spPr>
          <a:xfrm>
            <a:off x="4494600" y="953325"/>
            <a:ext cx="4649449" cy="3423450"/>
          </a:xfrm>
          <a:prstGeom prst="rect">
            <a:avLst/>
          </a:prstGeom>
          <a:noFill/>
          <a:ln>
            <a:noFill/>
          </a:ln>
        </p:spPr>
      </p:pic>
      <p:sp>
        <p:nvSpPr>
          <p:cNvPr id="1157" name="Google Shape;1157;p98"/>
          <p:cNvSpPr/>
          <p:nvPr/>
        </p:nvSpPr>
        <p:spPr>
          <a:xfrm>
            <a:off x="3833675" y="35887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9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Programming the Boat</a:t>
            </a:r>
            <a:endParaRPr/>
          </a:p>
        </p:txBody>
      </p:sp>
      <p:sp>
        <p:nvSpPr>
          <p:cNvPr id="1163" name="Google Shape;1163;p99"/>
          <p:cNvSpPr txBox="1"/>
          <p:nvPr>
            <p:ph idx="1" type="body"/>
          </p:nvPr>
        </p:nvSpPr>
        <p:spPr>
          <a:xfrm>
            <a:off x="311700" y="1306650"/>
            <a:ext cx="4182900" cy="31938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Pin 49 will control the relay that drives the left motor in reverse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will name it “lmr”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Pin 51 will control the relay that drives the left motor forwards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will name it “lmf”</a:t>
            </a:r>
            <a:endParaRPr>
              <a:solidFill>
                <a:schemeClr val="dk1"/>
              </a:solidFill>
            </a:endParaRPr>
          </a:p>
          <a:p>
            <a:pPr indent="0" lvl="0" marL="0" rtl="0" algn="ctr">
              <a:lnSpc>
                <a:spcPct val="115000"/>
              </a:lnSpc>
              <a:spcBef>
                <a:spcPts val="1200"/>
              </a:spcBef>
              <a:spcAft>
                <a:spcPts val="0"/>
              </a:spcAft>
              <a:buNone/>
            </a:pPr>
            <a:r>
              <a:rPr b="1" lang="en">
                <a:solidFill>
                  <a:schemeClr val="dk1"/>
                </a:solidFill>
              </a:rPr>
              <a:t>int lmr = 49;</a:t>
            </a:r>
            <a:endParaRPr b="1">
              <a:solidFill>
                <a:schemeClr val="dk1"/>
              </a:solidFill>
            </a:endParaRPr>
          </a:p>
          <a:p>
            <a:pPr indent="0" lvl="0" marL="0" rtl="0" algn="ctr">
              <a:lnSpc>
                <a:spcPct val="115000"/>
              </a:lnSpc>
              <a:spcBef>
                <a:spcPts val="1200"/>
              </a:spcBef>
              <a:spcAft>
                <a:spcPts val="1200"/>
              </a:spcAft>
              <a:buNone/>
            </a:pPr>
            <a:r>
              <a:rPr b="1" lang="en">
                <a:solidFill>
                  <a:schemeClr val="dk1"/>
                </a:solidFill>
              </a:rPr>
              <a:t>Int lmf = 51;</a:t>
            </a:r>
            <a:endParaRPr b="1">
              <a:solidFill>
                <a:schemeClr val="dk1"/>
              </a:solidFill>
            </a:endParaRPr>
          </a:p>
        </p:txBody>
      </p:sp>
      <p:grpSp>
        <p:nvGrpSpPr>
          <p:cNvPr id="1164" name="Google Shape;1164;p99"/>
          <p:cNvGrpSpPr/>
          <p:nvPr/>
        </p:nvGrpSpPr>
        <p:grpSpPr>
          <a:xfrm>
            <a:off x="311700" y="4500471"/>
            <a:ext cx="8520595" cy="572705"/>
            <a:chOff x="311700" y="4500471"/>
            <a:chExt cx="8520595" cy="572705"/>
          </a:xfrm>
        </p:grpSpPr>
        <p:pic>
          <p:nvPicPr>
            <p:cNvPr id="1165" name="Google Shape;1165;p9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166" name="Google Shape;1166;p9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167" name="Google Shape;1167;p99"/>
            <p:cNvGrpSpPr/>
            <p:nvPr/>
          </p:nvGrpSpPr>
          <p:grpSpPr>
            <a:xfrm>
              <a:off x="2976075" y="4602050"/>
              <a:ext cx="3191850" cy="369550"/>
              <a:chOff x="5640450" y="4688200"/>
              <a:chExt cx="3191850" cy="369550"/>
            </a:xfrm>
          </p:grpSpPr>
          <p:pic>
            <p:nvPicPr>
              <p:cNvPr id="1168" name="Google Shape;1168;p9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169" name="Google Shape;1169;p9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170" name="Google Shape;1170;p99" title="Screenshot of code showing motor set up"/>
          <p:cNvPicPr preferRelativeResize="0"/>
          <p:nvPr/>
        </p:nvPicPr>
        <p:blipFill rotWithShape="1">
          <a:blip r:embed="rId6">
            <a:alphaModFix/>
          </a:blip>
          <a:srcRect b="29799" l="0" r="48016" t="0"/>
          <a:stretch/>
        </p:blipFill>
        <p:spPr>
          <a:xfrm>
            <a:off x="4494600" y="953325"/>
            <a:ext cx="4649449" cy="3423450"/>
          </a:xfrm>
          <a:prstGeom prst="rect">
            <a:avLst/>
          </a:prstGeom>
          <a:noFill/>
          <a:ln>
            <a:noFill/>
          </a:ln>
        </p:spPr>
      </p:pic>
      <p:sp>
        <p:nvSpPr>
          <p:cNvPr id="1171" name="Google Shape;1171;p99"/>
          <p:cNvSpPr/>
          <p:nvPr/>
        </p:nvSpPr>
        <p:spPr>
          <a:xfrm>
            <a:off x="3854975" y="37804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99"/>
          <p:cNvSpPr/>
          <p:nvPr/>
        </p:nvSpPr>
        <p:spPr>
          <a:xfrm>
            <a:off x="3854975" y="39772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10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Programming the Boat</a:t>
            </a:r>
            <a:endParaRPr/>
          </a:p>
        </p:txBody>
      </p:sp>
      <p:sp>
        <p:nvSpPr>
          <p:cNvPr id="1178" name="Google Shape;1178;p100"/>
          <p:cNvSpPr txBox="1"/>
          <p:nvPr>
            <p:ph idx="1" type="body"/>
          </p:nvPr>
        </p:nvSpPr>
        <p:spPr>
          <a:xfrm>
            <a:off x="311700" y="1171400"/>
            <a:ext cx="4182900" cy="332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Next we must let the Arduino know that the pins we just named will be used as outputs only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will do this using the “pinmode” command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following line of code will set pin 45, which we named “rmr”, as an output</a:t>
            </a:r>
            <a:endParaRPr>
              <a:solidFill>
                <a:schemeClr val="dk1"/>
              </a:solidFill>
            </a:endParaRPr>
          </a:p>
          <a:p>
            <a:pPr indent="0" lvl="0" marL="0" rtl="0" algn="ctr">
              <a:lnSpc>
                <a:spcPct val="115000"/>
              </a:lnSpc>
              <a:spcBef>
                <a:spcPts val="1200"/>
              </a:spcBef>
              <a:spcAft>
                <a:spcPts val="1200"/>
              </a:spcAft>
              <a:buNone/>
            </a:pPr>
            <a:r>
              <a:rPr b="1" lang="en">
                <a:solidFill>
                  <a:schemeClr val="dk1"/>
                </a:solidFill>
              </a:rPr>
              <a:t>pinMode(rmr, OUTPUT);</a:t>
            </a:r>
            <a:endParaRPr b="1">
              <a:solidFill>
                <a:schemeClr val="dk1"/>
              </a:solidFill>
            </a:endParaRPr>
          </a:p>
        </p:txBody>
      </p:sp>
      <p:grpSp>
        <p:nvGrpSpPr>
          <p:cNvPr id="1179" name="Google Shape;1179;p100"/>
          <p:cNvGrpSpPr/>
          <p:nvPr/>
        </p:nvGrpSpPr>
        <p:grpSpPr>
          <a:xfrm>
            <a:off x="311700" y="4500471"/>
            <a:ext cx="8520595" cy="572705"/>
            <a:chOff x="311700" y="4500471"/>
            <a:chExt cx="8520595" cy="572705"/>
          </a:xfrm>
        </p:grpSpPr>
        <p:pic>
          <p:nvPicPr>
            <p:cNvPr id="1180" name="Google Shape;1180;p10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181" name="Google Shape;1181;p10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182" name="Google Shape;1182;p100"/>
            <p:cNvGrpSpPr/>
            <p:nvPr/>
          </p:nvGrpSpPr>
          <p:grpSpPr>
            <a:xfrm>
              <a:off x="2976075" y="4602050"/>
              <a:ext cx="3191850" cy="369550"/>
              <a:chOff x="5640450" y="4688200"/>
              <a:chExt cx="3191850" cy="369550"/>
            </a:xfrm>
          </p:grpSpPr>
          <p:pic>
            <p:nvPicPr>
              <p:cNvPr id="1183" name="Google Shape;1183;p10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184" name="Google Shape;1184;p10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185" name="Google Shape;1185;p100" title="Screenshot of code showing motor output pins"/>
          <p:cNvPicPr preferRelativeResize="0"/>
          <p:nvPr/>
        </p:nvPicPr>
        <p:blipFill rotWithShape="1">
          <a:blip r:embed="rId6">
            <a:alphaModFix/>
          </a:blip>
          <a:srcRect b="-4261" l="0" r="48016" t="43118"/>
          <a:stretch/>
        </p:blipFill>
        <p:spPr>
          <a:xfrm>
            <a:off x="4440575" y="1171400"/>
            <a:ext cx="4649449" cy="2981725"/>
          </a:xfrm>
          <a:prstGeom prst="rect">
            <a:avLst/>
          </a:prstGeom>
          <a:noFill/>
          <a:ln>
            <a:noFill/>
          </a:ln>
        </p:spPr>
      </p:pic>
      <p:sp>
        <p:nvSpPr>
          <p:cNvPr id="1186" name="Google Shape;1186;p100"/>
          <p:cNvSpPr/>
          <p:nvPr/>
        </p:nvSpPr>
        <p:spPr>
          <a:xfrm flipH="1">
            <a:off x="7933550" y="270490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10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Programming the Boat</a:t>
            </a:r>
            <a:endParaRPr/>
          </a:p>
        </p:txBody>
      </p:sp>
      <p:sp>
        <p:nvSpPr>
          <p:cNvPr id="1192" name="Google Shape;1192;p101"/>
          <p:cNvSpPr txBox="1"/>
          <p:nvPr>
            <p:ph idx="1" type="body"/>
          </p:nvPr>
        </p:nvSpPr>
        <p:spPr>
          <a:xfrm>
            <a:off x="311700" y="1171400"/>
            <a:ext cx="4182900" cy="332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We will set the other pins we just named as outputs as well</a:t>
            </a:r>
            <a:endParaRPr>
              <a:solidFill>
                <a:schemeClr val="dk1"/>
              </a:solidFill>
            </a:endParaRPr>
          </a:p>
          <a:p>
            <a:pPr indent="0" lvl="0" marL="0" rtl="0" algn="ctr">
              <a:lnSpc>
                <a:spcPct val="115000"/>
              </a:lnSpc>
              <a:spcBef>
                <a:spcPts val="1200"/>
              </a:spcBef>
              <a:spcAft>
                <a:spcPts val="0"/>
              </a:spcAft>
              <a:buNone/>
            </a:pPr>
            <a:r>
              <a:rPr b="1" lang="en">
                <a:solidFill>
                  <a:schemeClr val="dk1"/>
                </a:solidFill>
              </a:rPr>
              <a:t>pinMode(rmf, OUTPUT);</a:t>
            </a:r>
            <a:endParaRPr b="1">
              <a:solidFill>
                <a:schemeClr val="dk1"/>
              </a:solidFill>
            </a:endParaRPr>
          </a:p>
          <a:p>
            <a:pPr indent="0" lvl="0" marL="0" rtl="0" algn="ctr">
              <a:spcBef>
                <a:spcPts val="1200"/>
              </a:spcBef>
              <a:spcAft>
                <a:spcPts val="0"/>
              </a:spcAft>
              <a:buNone/>
            </a:pPr>
            <a:r>
              <a:rPr b="1" lang="en">
                <a:solidFill>
                  <a:schemeClr val="dk1"/>
                </a:solidFill>
              </a:rPr>
              <a:t>pinMode(lmr, OUTPUT);</a:t>
            </a:r>
            <a:endParaRPr b="1">
              <a:solidFill>
                <a:schemeClr val="dk1"/>
              </a:solidFill>
            </a:endParaRPr>
          </a:p>
          <a:p>
            <a:pPr indent="0" lvl="0" marL="0" rtl="0" algn="ctr">
              <a:spcBef>
                <a:spcPts val="1200"/>
              </a:spcBef>
              <a:spcAft>
                <a:spcPts val="1200"/>
              </a:spcAft>
              <a:buClr>
                <a:schemeClr val="dk1"/>
              </a:buClr>
              <a:buSzPts val="1100"/>
              <a:buFont typeface="Arial"/>
              <a:buNone/>
            </a:pPr>
            <a:r>
              <a:rPr b="1" lang="en">
                <a:solidFill>
                  <a:schemeClr val="dk1"/>
                </a:solidFill>
              </a:rPr>
              <a:t>pinMode(lmf, OUTPUT);</a:t>
            </a:r>
            <a:endParaRPr b="1">
              <a:solidFill>
                <a:schemeClr val="dk1"/>
              </a:solidFill>
            </a:endParaRPr>
          </a:p>
        </p:txBody>
      </p:sp>
      <p:grpSp>
        <p:nvGrpSpPr>
          <p:cNvPr id="1193" name="Google Shape;1193;p101"/>
          <p:cNvGrpSpPr/>
          <p:nvPr/>
        </p:nvGrpSpPr>
        <p:grpSpPr>
          <a:xfrm>
            <a:off x="311700" y="4500471"/>
            <a:ext cx="8520595" cy="572705"/>
            <a:chOff x="311700" y="4500471"/>
            <a:chExt cx="8520595" cy="572705"/>
          </a:xfrm>
        </p:grpSpPr>
        <p:pic>
          <p:nvPicPr>
            <p:cNvPr id="1194" name="Google Shape;1194;p10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195" name="Google Shape;1195;p10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196" name="Google Shape;1196;p101"/>
            <p:cNvGrpSpPr/>
            <p:nvPr/>
          </p:nvGrpSpPr>
          <p:grpSpPr>
            <a:xfrm>
              <a:off x="2976075" y="4602050"/>
              <a:ext cx="3191850" cy="369550"/>
              <a:chOff x="5640450" y="4688200"/>
              <a:chExt cx="3191850" cy="369550"/>
            </a:xfrm>
          </p:grpSpPr>
          <p:pic>
            <p:nvPicPr>
              <p:cNvPr id="1197" name="Google Shape;1197;p10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198" name="Google Shape;1198;p10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199" name="Google Shape;1199;p101" title="Screenshot of code showing motor output pins"/>
          <p:cNvPicPr preferRelativeResize="0"/>
          <p:nvPr/>
        </p:nvPicPr>
        <p:blipFill rotWithShape="1">
          <a:blip r:embed="rId6">
            <a:alphaModFix/>
          </a:blip>
          <a:srcRect b="-4261" l="0" r="48016" t="43118"/>
          <a:stretch/>
        </p:blipFill>
        <p:spPr>
          <a:xfrm>
            <a:off x="4440575" y="1171400"/>
            <a:ext cx="4649449" cy="2981725"/>
          </a:xfrm>
          <a:prstGeom prst="rect">
            <a:avLst/>
          </a:prstGeom>
          <a:noFill/>
          <a:ln>
            <a:noFill/>
          </a:ln>
        </p:spPr>
      </p:pic>
      <p:sp>
        <p:nvSpPr>
          <p:cNvPr id="1200" name="Google Shape;1200;p101"/>
          <p:cNvSpPr/>
          <p:nvPr/>
        </p:nvSpPr>
        <p:spPr>
          <a:xfrm flipH="1">
            <a:off x="7912250" y="28646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01"/>
          <p:cNvSpPr/>
          <p:nvPr/>
        </p:nvSpPr>
        <p:spPr>
          <a:xfrm flipH="1">
            <a:off x="8064650" y="30170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01"/>
          <p:cNvSpPr/>
          <p:nvPr/>
        </p:nvSpPr>
        <p:spPr>
          <a:xfrm flipH="1">
            <a:off x="7912250" y="31907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229625"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Required Materials</a:t>
            </a:r>
            <a:endParaRPr/>
          </a:p>
        </p:txBody>
      </p:sp>
      <p:sp>
        <p:nvSpPr>
          <p:cNvPr id="151" name="Google Shape;151;p21"/>
          <p:cNvSpPr txBox="1"/>
          <p:nvPr>
            <p:ph idx="1" type="body"/>
          </p:nvPr>
        </p:nvSpPr>
        <p:spPr>
          <a:xfrm>
            <a:off x="4853400" y="1405400"/>
            <a:ext cx="4290600" cy="34164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On / off switch</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2 surplus brushed motors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16 gauge automotive type wire (2 colours)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Solder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Automotive vacuum line</a:t>
            </a:r>
            <a:endParaRPr>
              <a:solidFill>
                <a:schemeClr val="dk1"/>
              </a:solidFill>
            </a:endParaRPr>
          </a:p>
        </p:txBody>
      </p:sp>
      <p:grpSp>
        <p:nvGrpSpPr>
          <p:cNvPr id="152" name="Google Shape;152;p21"/>
          <p:cNvGrpSpPr/>
          <p:nvPr/>
        </p:nvGrpSpPr>
        <p:grpSpPr>
          <a:xfrm>
            <a:off x="311700" y="4500471"/>
            <a:ext cx="8520595" cy="572705"/>
            <a:chOff x="311700" y="4500471"/>
            <a:chExt cx="8520595" cy="572705"/>
          </a:xfrm>
        </p:grpSpPr>
        <p:pic>
          <p:nvPicPr>
            <p:cNvPr id="153" name="Google Shape;153;p2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54" name="Google Shape;154;p2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55" name="Google Shape;155;p21"/>
            <p:cNvGrpSpPr/>
            <p:nvPr/>
          </p:nvGrpSpPr>
          <p:grpSpPr>
            <a:xfrm>
              <a:off x="2976075" y="4602050"/>
              <a:ext cx="3191850" cy="369550"/>
              <a:chOff x="5640450" y="4688200"/>
              <a:chExt cx="3191850" cy="369550"/>
            </a:xfrm>
          </p:grpSpPr>
          <p:pic>
            <p:nvPicPr>
              <p:cNvPr id="156" name="Google Shape;156;p2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57" name="Google Shape;157;p2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58" name="Google Shape;158;p21"/>
          <p:cNvSpPr txBox="1"/>
          <p:nvPr/>
        </p:nvSpPr>
        <p:spPr>
          <a:xfrm>
            <a:off x="171775" y="1148700"/>
            <a:ext cx="4962300" cy="3164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rPr>
              <a:t>Electronics and </a:t>
            </a:r>
            <a:r>
              <a:rPr lang="en" sz="1800">
                <a:solidFill>
                  <a:schemeClr val="dk1"/>
                </a:solidFill>
              </a:rPr>
              <a:t>Miscellaneous (available on Amazon) </a:t>
            </a:r>
            <a:r>
              <a:rPr lang="en" sz="1800">
                <a:solidFill>
                  <a:schemeClr val="dk1"/>
                </a:solidFill>
              </a:rPr>
              <a:t>:</a:t>
            </a:r>
            <a:endParaRPr sz="1800">
              <a:solidFill>
                <a:schemeClr val="dk1"/>
              </a:solidFill>
            </a:endParaRPr>
          </a:p>
          <a:p>
            <a:pPr indent="-342900" lvl="0" marL="457200" rtl="0" algn="l">
              <a:lnSpc>
                <a:spcPct val="115000"/>
              </a:lnSpc>
              <a:spcBef>
                <a:spcPts val="1200"/>
              </a:spcBef>
              <a:spcAft>
                <a:spcPts val="0"/>
              </a:spcAft>
              <a:buClr>
                <a:schemeClr val="dk1"/>
              </a:buClr>
              <a:buSzPts val="1800"/>
              <a:buChar char="●"/>
            </a:pPr>
            <a:r>
              <a:rPr lang="en" sz="1800">
                <a:solidFill>
                  <a:schemeClr val="dk1"/>
                </a:solidFill>
              </a:rPr>
              <a:t>Arduino 2560 or equivalent</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4 channel relay shield with optocoupler</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Breadboard jumper wires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7.2 - 12v R/C battery and charger</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Propeller shaft and propellers (consider having these machined by a Manufacturing program within the school</a:t>
            </a:r>
            <a:endParaRPr sz="1800">
              <a:solidFill>
                <a:schemeClr val="dk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10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Programming the Boat</a:t>
            </a:r>
            <a:endParaRPr/>
          </a:p>
        </p:txBody>
      </p:sp>
      <p:sp>
        <p:nvSpPr>
          <p:cNvPr id="1208" name="Google Shape;1208;p102"/>
          <p:cNvSpPr txBox="1"/>
          <p:nvPr>
            <p:ph idx="1" type="body"/>
          </p:nvPr>
        </p:nvSpPr>
        <p:spPr>
          <a:xfrm>
            <a:off x="311700" y="1171400"/>
            <a:ext cx="4182900" cy="332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The first thing we will do is build in a 5 second delay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This will give us time to put the boat in the water after we turn it on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This will be done with the following line of code:</a:t>
            </a:r>
            <a:endParaRPr>
              <a:solidFill>
                <a:schemeClr val="dk1"/>
              </a:solidFill>
            </a:endParaRPr>
          </a:p>
          <a:p>
            <a:pPr indent="0" lvl="0" marL="457200" rtl="0" algn="ctr">
              <a:lnSpc>
                <a:spcPct val="115000"/>
              </a:lnSpc>
              <a:spcBef>
                <a:spcPts val="1200"/>
              </a:spcBef>
              <a:spcAft>
                <a:spcPts val="1200"/>
              </a:spcAft>
              <a:buNone/>
            </a:pPr>
            <a:r>
              <a:rPr b="1" lang="en">
                <a:solidFill>
                  <a:schemeClr val="dk1"/>
                </a:solidFill>
              </a:rPr>
              <a:t>delay(5000);</a:t>
            </a:r>
            <a:endParaRPr b="1">
              <a:solidFill>
                <a:schemeClr val="dk1"/>
              </a:solidFill>
            </a:endParaRPr>
          </a:p>
        </p:txBody>
      </p:sp>
      <p:grpSp>
        <p:nvGrpSpPr>
          <p:cNvPr id="1209" name="Google Shape;1209;p102"/>
          <p:cNvGrpSpPr/>
          <p:nvPr/>
        </p:nvGrpSpPr>
        <p:grpSpPr>
          <a:xfrm>
            <a:off x="311700" y="4500471"/>
            <a:ext cx="8520595" cy="572705"/>
            <a:chOff x="311700" y="4500471"/>
            <a:chExt cx="8520595" cy="572705"/>
          </a:xfrm>
        </p:grpSpPr>
        <p:pic>
          <p:nvPicPr>
            <p:cNvPr id="1210" name="Google Shape;1210;p10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211" name="Google Shape;1211;p10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212" name="Google Shape;1212;p102"/>
            <p:cNvGrpSpPr/>
            <p:nvPr/>
          </p:nvGrpSpPr>
          <p:grpSpPr>
            <a:xfrm>
              <a:off x="2976075" y="4602050"/>
              <a:ext cx="3191850" cy="369550"/>
              <a:chOff x="5640450" y="4688200"/>
              <a:chExt cx="3191850" cy="369550"/>
            </a:xfrm>
          </p:grpSpPr>
          <p:pic>
            <p:nvPicPr>
              <p:cNvPr id="1213" name="Google Shape;1213;p10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214" name="Google Shape;1214;p10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215" name="Google Shape;1215;p102"/>
          <p:cNvSpPr/>
          <p:nvPr/>
        </p:nvSpPr>
        <p:spPr>
          <a:xfrm>
            <a:off x="4279200" y="197652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6" name="Google Shape;1216;p102" title="Screenshot of code showing delay function"/>
          <p:cNvPicPr preferRelativeResize="0"/>
          <p:nvPr/>
        </p:nvPicPr>
        <p:blipFill rotWithShape="1">
          <a:blip r:embed="rId6">
            <a:alphaModFix/>
          </a:blip>
          <a:srcRect b="40961" l="0" r="60326" t="0"/>
          <a:stretch/>
        </p:blipFill>
        <p:spPr>
          <a:xfrm>
            <a:off x="4884200" y="1017725"/>
            <a:ext cx="4259800" cy="3482774"/>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10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Programming the Boat</a:t>
            </a:r>
            <a:endParaRPr/>
          </a:p>
        </p:txBody>
      </p:sp>
      <p:sp>
        <p:nvSpPr>
          <p:cNvPr id="1222" name="Google Shape;1222;p103"/>
          <p:cNvSpPr txBox="1"/>
          <p:nvPr>
            <p:ph idx="1" type="body"/>
          </p:nvPr>
        </p:nvSpPr>
        <p:spPr>
          <a:xfrm>
            <a:off x="311700" y="1017725"/>
            <a:ext cx="4182900" cy="35448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Next it is time to move the boat by telling the Arduino to send battery+ to the relay that will move the right motor forward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This is done using the following line of code:</a:t>
            </a:r>
            <a:endParaRPr>
              <a:solidFill>
                <a:schemeClr val="dk1"/>
              </a:solidFill>
            </a:endParaRPr>
          </a:p>
          <a:p>
            <a:pPr indent="0" lvl="0" marL="457200" rtl="0" algn="ctr">
              <a:lnSpc>
                <a:spcPct val="115000"/>
              </a:lnSpc>
              <a:spcBef>
                <a:spcPts val="1200"/>
              </a:spcBef>
              <a:spcAft>
                <a:spcPts val="0"/>
              </a:spcAft>
              <a:buNone/>
            </a:pPr>
            <a:r>
              <a:rPr b="1" lang="en">
                <a:solidFill>
                  <a:schemeClr val="dk1"/>
                </a:solidFill>
              </a:rPr>
              <a:t>digitalWrite (rmf, HIGH);</a:t>
            </a:r>
            <a:endParaRPr b="1">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In the next line of code we will ask the Arduino to do the same thing with the left motor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craft should now be moving</a:t>
            </a:r>
            <a:endParaRPr>
              <a:solidFill>
                <a:schemeClr val="dk1"/>
              </a:solidFill>
            </a:endParaRPr>
          </a:p>
        </p:txBody>
      </p:sp>
      <p:grpSp>
        <p:nvGrpSpPr>
          <p:cNvPr id="1223" name="Google Shape;1223;p103"/>
          <p:cNvGrpSpPr/>
          <p:nvPr/>
        </p:nvGrpSpPr>
        <p:grpSpPr>
          <a:xfrm>
            <a:off x="311700" y="4500471"/>
            <a:ext cx="8520595" cy="572705"/>
            <a:chOff x="311700" y="4500471"/>
            <a:chExt cx="8520595" cy="572705"/>
          </a:xfrm>
        </p:grpSpPr>
        <p:pic>
          <p:nvPicPr>
            <p:cNvPr id="1224" name="Google Shape;1224;p103"/>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225" name="Google Shape;1225;p103"/>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226" name="Google Shape;1226;p103"/>
            <p:cNvGrpSpPr/>
            <p:nvPr/>
          </p:nvGrpSpPr>
          <p:grpSpPr>
            <a:xfrm>
              <a:off x="2976075" y="4602050"/>
              <a:ext cx="3191850" cy="369550"/>
              <a:chOff x="5640450" y="4688200"/>
              <a:chExt cx="3191850" cy="369550"/>
            </a:xfrm>
          </p:grpSpPr>
          <p:pic>
            <p:nvPicPr>
              <p:cNvPr id="1227" name="Google Shape;1227;p103"/>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228" name="Google Shape;1228;p103"/>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229" name="Google Shape;1229;p103"/>
          <p:cNvSpPr/>
          <p:nvPr/>
        </p:nvSpPr>
        <p:spPr>
          <a:xfrm>
            <a:off x="4279200" y="26419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0" name="Google Shape;1230;p103" title="Screenshot of code showing forward movement of craft"/>
          <p:cNvPicPr preferRelativeResize="0"/>
          <p:nvPr/>
        </p:nvPicPr>
        <p:blipFill rotWithShape="1">
          <a:blip r:embed="rId6">
            <a:alphaModFix/>
          </a:blip>
          <a:srcRect b="40961" l="0" r="60326" t="0"/>
          <a:stretch/>
        </p:blipFill>
        <p:spPr>
          <a:xfrm>
            <a:off x="4884200" y="1017725"/>
            <a:ext cx="4259800" cy="3482774"/>
          </a:xfrm>
          <a:prstGeom prst="rect">
            <a:avLst/>
          </a:prstGeom>
          <a:noFill/>
          <a:ln>
            <a:noFill/>
          </a:ln>
        </p:spPr>
      </p:pic>
      <p:sp>
        <p:nvSpPr>
          <p:cNvPr id="1231" name="Google Shape;1231;p103"/>
          <p:cNvSpPr/>
          <p:nvPr/>
        </p:nvSpPr>
        <p:spPr>
          <a:xfrm>
            <a:off x="4279200" y="28156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10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Programming the Boat</a:t>
            </a:r>
            <a:endParaRPr/>
          </a:p>
        </p:txBody>
      </p:sp>
      <p:sp>
        <p:nvSpPr>
          <p:cNvPr id="1237" name="Google Shape;1237;p104"/>
          <p:cNvSpPr txBox="1"/>
          <p:nvPr>
            <p:ph idx="1" type="body"/>
          </p:nvPr>
        </p:nvSpPr>
        <p:spPr>
          <a:xfrm>
            <a:off x="311700" y="1017725"/>
            <a:ext cx="4182900" cy="35448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We will then delay the program for 5 seconds using the delay command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motors will remain running for this amount of time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Finally we will shut the motors off using the following code:</a:t>
            </a:r>
            <a:endParaRPr>
              <a:solidFill>
                <a:schemeClr val="dk1"/>
              </a:solidFill>
            </a:endParaRPr>
          </a:p>
          <a:p>
            <a:pPr indent="0" lvl="0" marL="0" rtl="0" algn="ctr">
              <a:lnSpc>
                <a:spcPct val="115000"/>
              </a:lnSpc>
              <a:spcBef>
                <a:spcPts val="1200"/>
              </a:spcBef>
              <a:spcAft>
                <a:spcPts val="0"/>
              </a:spcAft>
              <a:buNone/>
            </a:pPr>
            <a:r>
              <a:rPr b="1" lang="en">
                <a:solidFill>
                  <a:schemeClr val="dk1"/>
                </a:solidFill>
              </a:rPr>
              <a:t>digitalWrite (rmf, LOW);</a:t>
            </a:r>
            <a:endParaRPr b="1">
              <a:solidFill>
                <a:schemeClr val="dk1"/>
              </a:solidFill>
            </a:endParaRPr>
          </a:p>
          <a:p>
            <a:pPr indent="0" lvl="0" marL="0" rtl="0" algn="ctr">
              <a:lnSpc>
                <a:spcPct val="115000"/>
              </a:lnSpc>
              <a:spcBef>
                <a:spcPts val="1200"/>
              </a:spcBef>
              <a:spcAft>
                <a:spcPts val="0"/>
              </a:spcAft>
              <a:buNone/>
            </a:pPr>
            <a:r>
              <a:rPr b="1" lang="en">
                <a:solidFill>
                  <a:schemeClr val="dk1"/>
                </a:solidFill>
              </a:rPr>
              <a:t>digitalWrite (lmf, LOW);</a:t>
            </a:r>
            <a:endParaRPr b="1">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The motors will now shut off</a:t>
            </a:r>
            <a:endParaRPr>
              <a:solidFill>
                <a:schemeClr val="dk1"/>
              </a:solidFill>
            </a:endParaRPr>
          </a:p>
        </p:txBody>
      </p:sp>
      <p:grpSp>
        <p:nvGrpSpPr>
          <p:cNvPr id="1238" name="Google Shape;1238;p104"/>
          <p:cNvGrpSpPr/>
          <p:nvPr/>
        </p:nvGrpSpPr>
        <p:grpSpPr>
          <a:xfrm>
            <a:off x="311700" y="4500471"/>
            <a:ext cx="8520595" cy="572705"/>
            <a:chOff x="311700" y="4500471"/>
            <a:chExt cx="8520595" cy="572705"/>
          </a:xfrm>
        </p:grpSpPr>
        <p:pic>
          <p:nvPicPr>
            <p:cNvPr id="1239" name="Google Shape;1239;p10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240" name="Google Shape;1240;p10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241" name="Google Shape;1241;p104"/>
            <p:cNvGrpSpPr/>
            <p:nvPr/>
          </p:nvGrpSpPr>
          <p:grpSpPr>
            <a:xfrm>
              <a:off x="2976075" y="4602050"/>
              <a:ext cx="3191850" cy="369550"/>
              <a:chOff x="5640450" y="4688200"/>
              <a:chExt cx="3191850" cy="369550"/>
            </a:xfrm>
          </p:grpSpPr>
          <p:pic>
            <p:nvPicPr>
              <p:cNvPr id="1242" name="Google Shape;1242;p10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243" name="Google Shape;1243;p10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244" name="Google Shape;1244;p104"/>
          <p:cNvSpPr/>
          <p:nvPr/>
        </p:nvSpPr>
        <p:spPr>
          <a:xfrm>
            <a:off x="4279200" y="34532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5" name="Google Shape;1245;p104" title="Screenshot of code showing delay and then turning motors off"/>
          <p:cNvPicPr preferRelativeResize="0"/>
          <p:nvPr/>
        </p:nvPicPr>
        <p:blipFill rotWithShape="1">
          <a:blip r:embed="rId6">
            <a:alphaModFix/>
          </a:blip>
          <a:srcRect b="40961" l="0" r="60326" t="0"/>
          <a:stretch/>
        </p:blipFill>
        <p:spPr>
          <a:xfrm>
            <a:off x="4884200" y="1017725"/>
            <a:ext cx="4259800" cy="3482774"/>
          </a:xfrm>
          <a:prstGeom prst="rect">
            <a:avLst/>
          </a:prstGeom>
          <a:noFill/>
          <a:ln>
            <a:noFill/>
          </a:ln>
        </p:spPr>
      </p:pic>
      <p:sp>
        <p:nvSpPr>
          <p:cNvPr id="1246" name="Google Shape;1246;p104"/>
          <p:cNvSpPr/>
          <p:nvPr/>
        </p:nvSpPr>
        <p:spPr>
          <a:xfrm>
            <a:off x="4279200" y="41115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04"/>
          <p:cNvSpPr/>
          <p:nvPr/>
        </p:nvSpPr>
        <p:spPr>
          <a:xfrm>
            <a:off x="4279200" y="43458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10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Programming the Boat</a:t>
            </a:r>
            <a:endParaRPr/>
          </a:p>
        </p:txBody>
      </p:sp>
      <p:sp>
        <p:nvSpPr>
          <p:cNvPr id="1253" name="Google Shape;1253;p105"/>
          <p:cNvSpPr txBox="1"/>
          <p:nvPr>
            <p:ph idx="1" type="body"/>
          </p:nvPr>
        </p:nvSpPr>
        <p:spPr>
          <a:xfrm>
            <a:off x="311700" y="1017725"/>
            <a:ext cx="4182900" cy="35448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Just as before, we will delay the program 3 seconds using the delay command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Next we will ask the Arduino to move the right motor forward and the left motor in reverse to spin the boat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This will be done using the digitalWrite command as shown</a:t>
            </a:r>
            <a:endParaRPr>
              <a:solidFill>
                <a:schemeClr val="dk1"/>
              </a:solidFill>
            </a:endParaRPr>
          </a:p>
        </p:txBody>
      </p:sp>
      <p:grpSp>
        <p:nvGrpSpPr>
          <p:cNvPr id="1254" name="Google Shape;1254;p105"/>
          <p:cNvGrpSpPr/>
          <p:nvPr/>
        </p:nvGrpSpPr>
        <p:grpSpPr>
          <a:xfrm>
            <a:off x="311700" y="4500471"/>
            <a:ext cx="8520595" cy="572705"/>
            <a:chOff x="311700" y="4500471"/>
            <a:chExt cx="8520595" cy="572705"/>
          </a:xfrm>
        </p:grpSpPr>
        <p:pic>
          <p:nvPicPr>
            <p:cNvPr id="1255" name="Google Shape;1255;p10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256" name="Google Shape;1256;p10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257" name="Google Shape;1257;p105"/>
            <p:cNvGrpSpPr/>
            <p:nvPr/>
          </p:nvGrpSpPr>
          <p:grpSpPr>
            <a:xfrm>
              <a:off x="2976075" y="4602050"/>
              <a:ext cx="3191850" cy="369550"/>
              <a:chOff x="5640450" y="4688200"/>
              <a:chExt cx="3191850" cy="369550"/>
            </a:xfrm>
          </p:grpSpPr>
          <p:pic>
            <p:nvPicPr>
              <p:cNvPr id="1258" name="Google Shape;1258;p10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259" name="Google Shape;1259;p10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260" name="Google Shape;1260;p105"/>
          <p:cNvSpPr/>
          <p:nvPr/>
        </p:nvSpPr>
        <p:spPr>
          <a:xfrm>
            <a:off x="4441150" y="159202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05"/>
          <p:cNvSpPr/>
          <p:nvPr/>
        </p:nvSpPr>
        <p:spPr>
          <a:xfrm>
            <a:off x="4441150" y="216632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05"/>
          <p:cNvSpPr/>
          <p:nvPr/>
        </p:nvSpPr>
        <p:spPr>
          <a:xfrm>
            <a:off x="4441150" y="23374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3" name="Google Shape;1263;p105" title="Screenshot of code showing delay and then pivoting craft to left"/>
          <p:cNvPicPr preferRelativeResize="0"/>
          <p:nvPr/>
        </p:nvPicPr>
        <p:blipFill rotWithShape="1">
          <a:blip r:embed="rId6">
            <a:alphaModFix/>
          </a:blip>
          <a:srcRect b="26841" l="0" r="13292" t="0"/>
          <a:stretch/>
        </p:blipFill>
        <p:spPr>
          <a:xfrm>
            <a:off x="5026750" y="885924"/>
            <a:ext cx="4041950" cy="361455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10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Programming the Boat</a:t>
            </a:r>
            <a:endParaRPr/>
          </a:p>
        </p:txBody>
      </p:sp>
      <p:sp>
        <p:nvSpPr>
          <p:cNvPr id="1269" name="Google Shape;1269;p106"/>
          <p:cNvSpPr txBox="1"/>
          <p:nvPr>
            <p:ph idx="1" type="body"/>
          </p:nvPr>
        </p:nvSpPr>
        <p:spPr>
          <a:xfrm>
            <a:off x="311700" y="1017725"/>
            <a:ext cx="4182900" cy="35448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We will now delay the program for 3 seconds so the boat can spin, this is done using the delay command as shown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Then we will shut the motors off by setting “rmf” and “lmr” to low using the digitalWrite command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This will be followed by another 3 second delay</a:t>
            </a:r>
            <a:endParaRPr>
              <a:solidFill>
                <a:schemeClr val="dk1"/>
              </a:solidFill>
            </a:endParaRPr>
          </a:p>
        </p:txBody>
      </p:sp>
      <p:grpSp>
        <p:nvGrpSpPr>
          <p:cNvPr id="1270" name="Google Shape;1270;p106"/>
          <p:cNvGrpSpPr/>
          <p:nvPr/>
        </p:nvGrpSpPr>
        <p:grpSpPr>
          <a:xfrm>
            <a:off x="311700" y="4500471"/>
            <a:ext cx="8520595" cy="572705"/>
            <a:chOff x="311700" y="4500471"/>
            <a:chExt cx="8520595" cy="572705"/>
          </a:xfrm>
        </p:grpSpPr>
        <p:pic>
          <p:nvPicPr>
            <p:cNvPr id="1271" name="Google Shape;1271;p10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272" name="Google Shape;1272;p10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273" name="Google Shape;1273;p106"/>
            <p:cNvGrpSpPr/>
            <p:nvPr/>
          </p:nvGrpSpPr>
          <p:grpSpPr>
            <a:xfrm>
              <a:off x="2976075" y="4602050"/>
              <a:ext cx="3191850" cy="369550"/>
              <a:chOff x="5640450" y="4688200"/>
              <a:chExt cx="3191850" cy="369550"/>
            </a:xfrm>
          </p:grpSpPr>
          <p:pic>
            <p:nvPicPr>
              <p:cNvPr id="1274" name="Google Shape;1274;p10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275" name="Google Shape;1275;p10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276" name="Google Shape;1276;p106"/>
          <p:cNvSpPr/>
          <p:nvPr/>
        </p:nvSpPr>
        <p:spPr>
          <a:xfrm>
            <a:off x="4441150" y="289012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06"/>
          <p:cNvSpPr/>
          <p:nvPr/>
        </p:nvSpPr>
        <p:spPr>
          <a:xfrm>
            <a:off x="4441150" y="344280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06"/>
          <p:cNvSpPr/>
          <p:nvPr/>
        </p:nvSpPr>
        <p:spPr>
          <a:xfrm>
            <a:off x="4441150" y="36355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9" name="Google Shape;1279;p106" title="Screenshot of code showing delay and then turning motors off"/>
          <p:cNvPicPr preferRelativeResize="0"/>
          <p:nvPr/>
        </p:nvPicPr>
        <p:blipFill rotWithShape="1">
          <a:blip r:embed="rId6">
            <a:alphaModFix/>
          </a:blip>
          <a:srcRect b="26841" l="0" r="13292" t="0"/>
          <a:stretch/>
        </p:blipFill>
        <p:spPr>
          <a:xfrm>
            <a:off x="5026750" y="885924"/>
            <a:ext cx="4041950" cy="3614550"/>
          </a:xfrm>
          <a:prstGeom prst="rect">
            <a:avLst/>
          </a:prstGeom>
          <a:noFill/>
          <a:ln>
            <a:noFill/>
          </a:ln>
        </p:spPr>
      </p:pic>
      <p:sp>
        <p:nvSpPr>
          <p:cNvPr id="1280" name="Google Shape;1280;p106"/>
          <p:cNvSpPr/>
          <p:nvPr/>
        </p:nvSpPr>
        <p:spPr>
          <a:xfrm>
            <a:off x="4441150" y="418792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p10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Programming the Boat</a:t>
            </a:r>
            <a:endParaRPr/>
          </a:p>
        </p:txBody>
      </p:sp>
      <p:sp>
        <p:nvSpPr>
          <p:cNvPr id="1286" name="Google Shape;1286;p107"/>
          <p:cNvSpPr txBox="1"/>
          <p:nvPr>
            <p:ph idx="1" type="body"/>
          </p:nvPr>
        </p:nvSpPr>
        <p:spPr>
          <a:xfrm>
            <a:off x="311700" y="1017725"/>
            <a:ext cx="4182900" cy="35448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Finally, we will ask the Arduino to move the boat forward again by setting “rmf” and “lmf” high</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will allow this to happen for 5 seconds by delaying the program with the delay command before setting “rmf” and “lmf” back low</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program will then end</a:t>
            </a:r>
            <a:endParaRPr>
              <a:solidFill>
                <a:schemeClr val="dk1"/>
              </a:solidFill>
            </a:endParaRPr>
          </a:p>
          <a:p>
            <a:pPr indent="0" lvl="0" marL="457200" rtl="0" algn="l">
              <a:lnSpc>
                <a:spcPct val="115000"/>
              </a:lnSpc>
              <a:spcBef>
                <a:spcPts val="1200"/>
              </a:spcBef>
              <a:spcAft>
                <a:spcPts val="1200"/>
              </a:spcAft>
              <a:buNone/>
            </a:pPr>
            <a:r>
              <a:t/>
            </a:r>
            <a:endParaRPr>
              <a:solidFill>
                <a:schemeClr val="dk1"/>
              </a:solidFill>
            </a:endParaRPr>
          </a:p>
        </p:txBody>
      </p:sp>
      <p:grpSp>
        <p:nvGrpSpPr>
          <p:cNvPr id="1287" name="Google Shape;1287;p107"/>
          <p:cNvGrpSpPr/>
          <p:nvPr/>
        </p:nvGrpSpPr>
        <p:grpSpPr>
          <a:xfrm>
            <a:off x="311700" y="4500471"/>
            <a:ext cx="8520595" cy="572705"/>
            <a:chOff x="311700" y="4500471"/>
            <a:chExt cx="8520595" cy="572705"/>
          </a:xfrm>
        </p:grpSpPr>
        <p:pic>
          <p:nvPicPr>
            <p:cNvPr id="1288" name="Google Shape;1288;p10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289" name="Google Shape;1289;p10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290" name="Google Shape;1290;p107"/>
            <p:cNvGrpSpPr/>
            <p:nvPr/>
          </p:nvGrpSpPr>
          <p:grpSpPr>
            <a:xfrm>
              <a:off x="2976075" y="4602050"/>
              <a:ext cx="3191850" cy="369550"/>
              <a:chOff x="5640450" y="4688200"/>
              <a:chExt cx="3191850" cy="369550"/>
            </a:xfrm>
          </p:grpSpPr>
          <p:pic>
            <p:nvPicPr>
              <p:cNvPr id="1291" name="Google Shape;1291;p10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292" name="Google Shape;1292;p10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293" name="Google Shape;1293;p107"/>
          <p:cNvSpPr/>
          <p:nvPr/>
        </p:nvSpPr>
        <p:spPr>
          <a:xfrm>
            <a:off x="4698850" y="2113113"/>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07"/>
          <p:cNvSpPr/>
          <p:nvPr/>
        </p:nvSpPr>
        <p:spPr>
          <a:xfrm>
            <a:off x="4698850" y="22878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07"/>
          <p:cNvSpPr/>
          <p:nvPr/>
        </p:nvSpPr>
        <p:spPr>
          <a:xfrm>
            <a:off x="4698850" y="287200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6" name="Google Shape;1296;p107" title="Screenshot of code showing craft moving forwards then a delay"/>
          <p:cNvPicPr preferRelativeResize="0"/>
          <p:nvPr/>
        </p:nvPicPr>
        <p:blipFill rotWithShape="1">
          <a:blip r:embed="rId6">
            <a:alphaModFix/>
          </a:blip>
          <a:srcRect b="0" l="0" r="14573" t="0"/>
          <a:stretch/>
        </p:blipFill>
        <p:spPr>
          <a:xfrm>
            <a:off x="5349375" y="803275"/>
            <a:ext cx="3372800" cy="3826000"/>
          </a:xfrm>
          <a:prstGeom prst="rect">
            <a:avLst/>
          </a:prstGeom>
          <a:noFill/>
          <a:ln>
            <a:noFill/>
          </a:ln>
        </p:spPr>
      </p:pic>
      <p:sp>
        <p:nvSpPr>
          <p:cNvPr id="1297" name="Google Shape;1297;p107"/>
          <p:cNvSpPr/>
          <p:nvPr/>
        </p:nvSpPr>
        <p:spPr>
          <a:xfrm>
            <a:off x="4698850" y="345612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07"/>
          <p:cNvSpPr/>
          <p:nvPr/>
        </p:nvSpPr>
        <p:spPr>
          <a:xfrm>
            <a:off x="4698850" y="36308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2" name="Shape 1302"/>
        <p:cNvGrpSpPr/>
        <p:nvPr/>
      </p:nvGrpSpPr>
      <p:grpSpPr>
        <a:xfrm>
          <a:off x="0" y="0"/>
          <a:ext cx="0" cy="0"/>
          <a:chOff x="0" y="0"/>
          <a:chExt cx="0" cy="0"/>
        </a:xfrm>
      </p:grpSpPr>
      <p:sp>
        <p:nvSpPr>
          <p:cNvPr id="1303" name="Google Shape;1303;p10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Programming the Boat</a:t>
            </a:r>
            <a:endParaRPr/>
          </a:p>
        </p:txBody>
      </p:sp>
      <p:sp>
        <p:nvSpPr>
          <p:cNvPr id="1304" name="Google Shape;1304;p108"/>
          <p:cNvSpPr txBox="1"/>
          <p:nvPr>
            <p:ph idx="1" type="body"/>
          </p:nvPr>
        </p:nvSpPr>
        <p:spPr>
          <a:xfrm>
            <a:off x="311700" y="1017725"/>
            <a:ext cx="5310300" cy="35448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Once students understand how the program works they are encouraged to alter the delay times to keep the boat running shorter or longer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Also consider adding code lines that will steer the boat left or right, make it spin in a different direction, or make it go through a routine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There are no limits!!!</a:t>
            </a:r>
            <a:endParaRPr>
              <a:solidFill>
                <a:schemeClr val="dk1"/>
              </a:solidFill>
            </a:endParaRPr>
          </a:p>
          <a:p>
            <a:pPr indent="0" lvl="0" marL="457200" rtl="0" algn="l">
              <a:lnSpc>
                <a:spcPct val="115000"/>
              </a:lnSpc>
              <a:spcBef>
                <a:spcPts val="1200"/>
              </a:spcBef>
              <a:spcAft>
                <a:spcPts val="1200"/>
              </a:spcAft>
              <a:buNone/>
            </a:pPr>
            <a:r>
              <a:t/>
            </a:r>
            <a:endParaRPr>
              <a:solidFill>
                <a:schemeClr val="dk1"/>
              </a:solidFill>
            </a:endParaRPr>
          </a:p>
        </p:txBody>
      </p:sp>
      <p:grpSp>
        <p:nvGrpSpPr>
          <p:cNvPr id="1305" name="Google Shape;1305;p108"/>
          <p:cNvGrpSpPr/>
          <p:nvPr/>
        </p:nvGrpSpPr>
        <p:grpSpPr>
          <a:xfrm>
            <a:off x="311700" y="4500471"/>
            <a:ext cx="8520595" cy="572705"/>
            <a:chOff x="311700" y="4500471"/>
            <a:chExt cx="8520595" cy="572705"/>
          </a:xfrm>
        </p:grpSpPr>
        <p:pic>
          <p:nvPicPr>
            <p:cNvPr id="1306" name="Google Shape;1306;p10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307" name="Google Shape;1307;p10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308" name="Google Shape;1308;p108"/>
            <p:cNvGrpSpPr/>
            <p:nvPr/>
          </p:nvGrpSpPr>
          <p:grpSpPr>
            <a:xfrm>
              <a:off x="2976075" y="4602050"/>
              <a:ext cx="3191850" cy="369550"/>
              <a:chOff x="5640450" y="4688200"/>
              <a:chExt cx="3191850" cy="369550"/>
            </a:xfrm>
          </p:grpSpPr>
          <p:pic>
            <p:nvPicPr>
              <p:cNvPr id="1309" name="Google Shape;1309;p10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310" name="Google Shape;1310;p10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311" name="Google Shape;1311;p108" title="Example of finished craft"/>
          <p:cNvPicPr preferRelativeResize="0"/>
          <p:nvPr/>
        </p:nvPicPr>
        <p:blipFill>
          <a:blip r:embed="rId6">
            <a:alphaModFix/>
          </a:blip>
          <a:stretch>
            <a:fillRect/>
          </a:stretch>
        </p:blipFill>
        <p:spPr>
          <a:xfrm>
            <a:off x="6233175" y="982775"/>
            <a:ext cx="2383461" cy="3177948"/>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10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Programming the Boat</a:t>
            </a:r>
            <a:endParaRPr/>
          </a:p>
        </p:txBody>
      </p:sp>
      <p:sp>
        <p:nvSpPr>
          <p:cNvPr id="1317" name="Google Shape;1317;p109"/>
          <p:cNvSpPr txBox="1"/>
          <p:nvPr>
            <p:ph idx="1" type="body"/>
          </p:nvPr>
        </p:nvSpPr>
        <p:spPr>
          <a:xfrm>
            <a:off x="162150" y="903200"/>
            <a:ext cx="8819700" cy="3649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dk1"/>
                </a:solidFill>
              </a:rPr>
              <a:t>Other lines of code that may be useful:</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digitalWrite (rmf, HIGH); will turn on the right motor causing the boat to steer left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digitalWrite (lmf, HIGH); will turn on the left motor causing the boat to steer right</a:t>
            </a:r>
            <a:endParaRPr>
              <a:solidFill>
                <a:schemeClr val="dk1"/>
              </a:solidFill>
            </a:endParaRPr>
          </a:p>
          <a:p>
            <a:pPr indent="0" lvl="0" marL="0" rtl="0" algn="l">
              <a:spcBef>
                <a:spcPts val="1200"/>
              </a:spcBef>
              <a:spcAft>
                <a:spcPts val="0"/>
              </a:spcAft>
              <a:buNone/>
            </a:pPr>
            <a:r>
              <a:rPr lang="en">
                <a:solidFill>
                  <a:schemeClr val="dk1"/>
                </a:solidFill>
              </a:rPr>
              <a:t>Or adding these two lines together will spin the boat to the right:</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digitalWrite (lmf, HIGH);</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digitalWrite (rmr, HIGH);</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grpSp>
        <p:nvGrpSpPr>
          <p:cNvPr id="1318" name="Google Shape;1318;p109"/>
          <p:cNvGrpSpPr/>
          <p:nvPr/>
        </p:nvGrpSpPr>
        <p:grpSpPr>
          <a:xfrm>
            <a:off x="311700" y="4500471"/>
            <a:ext cx="8520595" cy="572705"/>
            <a:chOff x="311700" y="4500471"/>
            <a:chExt cx="8520595" cy="572705"/>
          </a:xfrm>
        </p:grpSpPr>
        <p:pic>
          <p:nvPicPr>
            <p:cNvPr id="1319" name="Google Shape;1319;p10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320" name="Google Shape;1320;p10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321" name="Google Shape;1321;p109"/>
            <p:cNvGrpSpPr/>
            <p:nvPr/>
          </p:nvGrpSpPr>
          <p:grpSpPr>
            <a:xfrm>
              <a:off x="2976075" y="4602050"/>
              <a:ext cx="3191850" cy="369550"/>
              <a:chOff x="5640450" y="4688200"/>
              <a:chExt cx="3191850" cy="369550"/>
            </a:xfrm>
          </p:grpSpPr>
          <p:pic>
            <p:nvPicPr>
              <p:cNvPr id="1322" name="Google Shape;1322;p10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323" name="Google Shape;1323;p10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sp>
        <p:nvSpPr>
          <p:cNvPr id="1328" name="Google Shape;1328;p1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Programming the Boat</a:t>
            </a:r>
            <a:endParaRPr/>
          </a:p>
        </p:txBody>
      </p:sp>
      <p:sp>
        <p:nvSpPr>
          <p:cNvPr id="1329" name="Google Shape;1329;p110"/>
          <p:cNvSpPr txBox="1"/>
          <p:nvPr>
            <p:ph idx="1" type="body"/>
          </p:nvPr>
        </p:nvSpPr>
        <p:spPr>
          <a:xfrm>
            <a:off x="162150" y="903200"/>
            <a:ext cx="8819700" cy="36498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Remember o</a:t>
            </a:r>
            <a:r>
              <a:rPr lang="en">
                <a:solidFill>
                  <a:schemeClr val="dk1"/>
                </a:solidFill>
              </a:rPr>
              <a:t>nce the motors are on you will have to add a delay before turning them off! Example below:</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delay (5000);</a:t>
            </a:r>
            <a:endParaRPr>
              <a:solidFill>
                <a:schemeClr val="dk1"/>
              </a:solidFill>
            </a:endParaRPr>
          </a:p>
          <a:p>
            <a:pPr indent="0" lvl="0" marL="0" rtl="0" algn="l">
              <a:spcBef>
                <a:spcPts val="1200"/>
              </a:spcBef>
              <a:spcAft>
                <a:spcPts val="0"/>
              </a:spcAft>
              <a:buNone/>
            </a:pPr>
            <a:r>
              <a:rPr lang="en">
                <a:solidFill>
                  <a:schemeClr val="dk1"/>
                </a:solidFill>
              </a:rPr>
              <a:t>The following lines of code will turn the motors off</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digitalWrite (lmf, LOW);</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digitalWrite (rmr, LOW);</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grpSp>
        <p:nvGrpSpPr>
          <p:cNvPr id="1330" name="Google Shape;1330;p110"/>
          <p:cNvGrpSpPr/>
          <p:nvPr/>
        </p:nvGrpSpPr>
        <p:grpSpPr>
          <a:xfrm>
            <a:off x="311700" y="4500471"/>
            <a:ext cx="8520595" cy="572705"/>
            <a:chOff x="311700" y="4500471"/>
            <a:chExt cx="8520595" cy="572705"/>
          </a:xfrm>
        </p:grpSpPr>
        <p:pic>
          <p:nvPicPr>
            <p:cNvPr id="1331" name="Google Shape;1331;p11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332" name="Google Shape;1332;p11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333" name="Google Shape;1333;p110"/>
            <p:cNvGrpSpPr/>
            <p:nvPr/>
          </p:nvGrpSpPr>
          <p:grpSpPr>
            <a:xfrm>
              <a:off x="2976075" y="4602050"/>
              <a:ext cx="3191850" cy="369550"/>
              <a:chOff x="5640450" y="4688200"/>
              <a:chExt cx="3191850" cy="369550"/>
            </a:xfrm>
          </p:grpSpPr>
          <p:pic>
            <p:nvPicPr>
              <p:cNvPr id="1334" name="Google Shape;1334;p11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335" name="Google Shape;1335;p11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1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Pictures/Project Diagrams</a:t>
            </a:r>
            <a:endParaRPr/>
          </a:p>
        </p:txBody>
      </p:sp>
      <p:grpSp>
        <p:nvGrpSpPr>
          <p:cNvPr id="1341" name="Google Shape;1341;p111"/>
          <p:cNvGrpSpPr/>
          <p:nvPr/>
        </p:nvGrpSpPr>
        <p:grpSpPr>
          <a:xfrm>
            <a:off x="311700" y="4500471"/>
            <a:ext cx="8520595" cy="572705"/>
            <a:chOff x="311700" y="4500471"/>
            <a:chExt cx="8520595" cy="572705"/>
          </a:xfrm>
        </p:grpSpPr>
        <p:pic>
          <p:nvPicPr>
            <p:cNvPr id="1342" name="Google Shape;1342;p11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343" name="Google Shape;1343;p11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344" name="Google Shape;1344;p111"/>
            <p:cNvGrpSpPr/>
            <p:nvPr/>
          </p:nvGrpSpPr>
          <p:grpSpPr>
            <a:xfrm>
              <a:off x="2976075" y="4602050"/>
              <a:ext cx="3191850" cy="369550"/>
              <a:chOff x="5640450" y="4688200"/>
              <a:chExt cx="3191850" cy="369550"/>
            </a:xfrm>
          </p:grpSpPr>
          <p:pic>
            <p:nvPicPr>
              <p:cNvPr id="1345" name="Google Shape;1345;p11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346" name="Google Shape;1346;p11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347" name="Google Shape;1347;p111" title="Finished craft navigating in water"/>
          <p:cNvPicPr preferRelativeResize="0"/>
          <p:nvPr/>
        </p:nvPicPr>
        <p:blipFill rotWithShape="1">
          <a:blip r:embed="rId6">
            <a:alphaModFix/>
          </a:blip>
          <a:srcRect b="25021" l="23826" r="0" t="20129"/>
          <a:stretch/>
        </p:blipFill>
        <p:spPr>
          <a:xfrm>
            <a:off x="1662700" y="1105825"/>
            <a:ext cx="5818598" cy="31423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