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Lst>
  <p:sldSz cy="5715000" cx="9144000"/>
  <p:notesSz cx="6858000" cy="9144000"/>
  <p:embeddedFontLst>
    <p:embeddedFont>
      <p:font typeface="Dosis"/>
      <p:regular r:id="rId117"/>
      <p:bold r:id="rId118"/>
    </p:embeddedFont>
    <p:embeddedFont>
      <p:font typeface="Sniglet"/>
      <p:regular r:id="rId119"/>
    </p:embeddedFont>
    <p:embeddedFont>
      <p:font typeface="Bangers"/>
      <p:regular r:id="rId120"/>
    </p:embeddedFont>
    <p:embeddedFont>
      <p:font typeface="Roboto"/>
      <p:regular r:id="rId121"/>
      <p:bold r:id="rId122"/>
      <p:italic r:id="rId123"/>
      <p:boldItalic r:id="rId124"/>
    </p:embeddedFont>
    <p:embeddedFont>
      <p:font typeface="Montserrat"/>
      <p:regular r:id="rId125"/>
      <p:bold r:id="rId126"/>
      <p:italic r:id="rId127"/>
      <p:boldItalic r:id="rId128"/>
    </p:embeddedFont>
    <p:embeddedFont>
      <p:font typeface="Lato"/>
      <p:regular r:id="rId129"/>
      <p:bold r:id="rId130"/>
      <p:italic r:id="rId131"/>
      <p:boldItalic r:id="rId132"/>
    </p:embeddedFont>
    <p:embeddedFont>
      <p:font typeface="Red Hat Display"/>
      <p:regular r:id="rId133"/>
      <p:bold r:id="rId134"/>
      <p:italic r:id="rId135"/>
      <p:boldItalic r:id="rId136"/>
    </p:embeddedFont>
    <p:embeddedFont>
      <p:font typeface="Luckiest Guy"/>
      <p:regular r:id="rId1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9B4885-F825-4E21-8277-EDBB7C24300F}">
  <a:tblStyle styleId="{B19B4885-F825-4E21-8277-EDBB7C24300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Lato-regular.fntdata"/><Relationship Id="rId128" Type="http://schemas.openxmlformats.org/officeDocument/2006/relationships/font" Target="fonts/Montserrat-boldItalic.fntdata"/><Relationship Id="rId127" Type="http://schemas.openxmlformats.org/officeDocument/2006/relationships/font" Target="fonts/Montserrat-italic.fntdata"/><Relationship Id="rId126" Type="http://schemas.openxmlformats.org/officeDocument/2006/relationships/font" Target="fonts/Montserrat-bold.fntdata"/><Relationship Id="rId26" Type="http://schemas.openxmlformats.org/officeDocument/2006/relationships/slide" Target="slides/slide21.xml"/><Relationship Id="rId121" Type="http://schemas.openxmlformats.org/officeDocument/2006/relationships/font" Target="fonts/Roboto-regular.fntdata"/><Relationship Id="rId25" Type="http://schemas.openxmlformats.org/officeDocument/2006/relationships/slide" Target="slides/slide20.xml"/><Relationship Id="rId120" Type="http://schemas.openxmlformats.org/officeDocument/2006/relationships/font" Target="fonts/Bangers-regular.fntdata"/><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Montserrat-regular.fntdata"/><Relationship Id="rId29" Type="http://schemas.openxmlformats.org/officeDocument/2006/relationships/slide" Target="slides/slide24.xml"/><Relationship Id="rId124" Type="http://schemas.openxmlformats.org/officeDocument/2006/relationships/font" Target="fonts/Roboto-boldItalic.fntdata"/><Relationship Id="rId123" Type="http://schemas.openxmlformats.org/officeDocument/2006/relationships/font" Target="fonts/Roboto-italic.fntdata"/><Relationship Id="rId122" Type="http://schemas.openxmlformats.org/officeDocument/2006/relationships/font" Target="fonts/Roboto-bold.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Dosis-bold.fntdata"/><Relationship Id="rId117" Type="http://schemas.openxmlformats.org/officeDocument/2006/relationships/font" Target="fonts/Dosis-regular.fntdata"/><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font" Target="fonts/Sniglet-regular.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7" Type="http://schemas.openxmlformats.org/officeDocument/2006/relationships/font" Target="fonts/LuckiestGuy-regular.fntdata"/><Relationship Id="rId132" Type="http://schemas.openxmlformats.org/officeDocument/2006/relationships/font" Target="fonts/Lato-boldItalic.fntdata"/><Relationship Id="rId131" Type="http://schemas.openxmlformats.org/officeDocument/2006/relationships/font" Target="fonts/Lato-italic.fntdata"/><Relationship Id="rId130" Type="http://schemas.openxmlformats.org/officeDocument/2006/relationships/font" Target="fonts/Lato-bold.fntdata"/><Relationship Id="rId136" Type="http://schemas.openxmlformats.org/officeDocument/2006/relationships/font" Target="fonts/RedHatDisplay-boldItalic.fntdata"/><Relationship Id="rId135" Type="http://schemas.openxmlformats.org/officeDocument/2006/relationships/font" Target="fonts/RedHatDisplay-italic.fntdata"/><Relationship Id="rId134" Type="http://schemas.openxmlformats.org/officeDocument/2006/relationships/font" Target="fonts/RedHatDisplay-bold.fntdata"/><Relationship Id="rId133" Type="http://schemas.openxmlformats.org/officeDocument/2006/relationships/font" Target="fonts/RedHatDisplay-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u.gov.on.ca/eng/curriculum/secondary/teched910curr09.pdf"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5f391192_0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Created by Melissa Oliver</a:t>
            </a:r>
            <a:br>
              <a:rPr lang="en"/>
            </a:br>
            <a:r>
              <a:rPr lang="en"/>
              <a:t>moliver@smcdsb.on.ca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e28c63d5e_0_181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e28c63d5e_0_1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d63b6f4480_0_11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d63b6f448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116f460724c_0_10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645" name="Google Shape;1645;g116f460724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the causes of the problems would be in the roots of the tree.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116f460724c_0_11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661" name="Google Shape;1661;g116f460724c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116f460724c_0_12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116f460724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116f460724c_0_13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685" name="Google Shape;1685;g116f460724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d63b6f4480_0_148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d63b6f4480_0_1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254d94e50bc_0_13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705" name="Google Shape;1705;g254d94e50bc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g254d94e50bc_0_12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713" name="Google Shape;1713;g254d94e50b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254d94e50bc_0_12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254d94e50b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g254d94e50bc_0_13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727" name="Google Shape;1727;g254d94e50b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551fe5e575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551fe5e5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gd63b6f4480_0_79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734" name="Google Shape;1734;gd63b6f4480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117462dfaf3_0_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117462dfaf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Printer Friendly version of this available.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d8d7361b82_0_23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d8d7361b82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551fe5e575_0_2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551fe5e575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AutoNum type="arabicPeriod"/>
            </a:pPr>
            <a:r>
              <a:rPr lang="en" sz="1050">
                <a:solidFill>
                  <a:schemeClr val="dk1"/>
                </a:solidFill>
                <a:latin typeface="Roboto"/>
                <a:ea typeface="Roboto"/>
                <a:cs typeface="Roboto"/>
                <a:sym typeface="Roboto"/>
              </a:rPr>
              <a:t>The Ontario Curriculum, Grades 9 and 10: Technological Education, 2009 </a:t>
            </a:r>
            <a:r>
              <a:rPr lang="en" u="sng">
                <a:solidFill>
                  <a:schemeClr val="hlink"/>
                </a:solidFill>
                <a:hlinkClick r:id="rId2"/>
              </a:rPr>
              <a:t>https://www.edu.gov.on.ca/eng/curriculum/secondary/teched910curr09.pdf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54db242115_0_99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54db242115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54db242115_0_101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54db242115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be28c63d5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Have students go over the parts and find the parts of the Micro:bit</a:t>
            </a:r>
            <a:endParaRPr/>
          </a:p>
          <a:p>
            <a:pPr indent="0" lvl="0" marL="0" rtl="0" algn="l">
              <a:spcBef>
                <a:spcPts val="0"/>
              </a:spcBef>
              <a:spcAft>
                <a:spcPts val="0"/>
              </a:spcAft>
              <a:buNone/>
            </a:pPr>
            <a:r>
              <a:rPr lang="en"/>
              <a:t>Using the arrow have the students drag the point to the </a:t>
            </a:r>
            <a:r>
              <a:rPr lang="en"/>
              <a:t>processor</a:t>
            </a:r>
            <a:r>
              <a:rPr lang="en"/>
              <a:t> and label it. </a:t>
            </a:r>
            <a:endParaRPr/>
          </a:p>
        </p:txBody>
      </p:sp>
      <p:sp>
        <p:nvSpPr>
          <p:cNvPr id="421" name="Google Shape;421;gbe28c63d5e_0_51:notes"/>
          <p:cNvSpPr/>
          <p:nvPr>
            <p:ph idx="2" type="sldImg"/>
          </p:nvPr>
        </p:nvSpPr>
        <p:spPr>
          <a:xfrm>
            <a:off x="1371840" y="685800"/>
            <a:ext cx="4115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d8ee7cd719_0_0:notes"/>
          <p:cNvSpPr/>
          <p:nvPr>
            <p:ph idx="2" type="sldImg"/>
          </p:nvPr>
        </p:nvSpPr>
        <p:spPr>
          <a:xfrm>
            <a:off x="960120" y="1143000"/>
            <a:ext cx="4937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d8ee7cd71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TEACHERS: Using the software that goes with the micro:bit to go over the parts that students will be using. Perhaps printing this slide out and having it as a resource near students would be good. </a:t>
            </a:r>
            <a:endParaRPr/>
          </a:p>
        </p:txBody>
      </p:sp>
      <p:sp>
        <p:nvSpPr>
          <p:cNvPr id="438" name="Google Shape;438;gd8ee7cd71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4db242115_0_21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54db242115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be28c63d5e_0_145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be28c63d5e_0_1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483058018f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48305801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54db242115_0_103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54db242115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be28c63d5e_0_175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be28c63d5e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548ddaf15b_0_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548ddaf15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54db242115_0_104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54db242115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54db242115_0_101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54db242115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Having students write comments in their code can show you their thinking and understanding of what the code is doing. Similarly you could write coding questions for students to answer as they work through their code challenge.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d8d7361b82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d8d7361b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d8d7361b82_0_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d8d7361b8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Screen snips have been adapted to a slidedeck from Elecfreaks site for the introduction to the microbit</a:t>
            </a:r>
            <a:br>
              <a:rPr lang="en"/>
            </a:br>
            <a:r>
              <a:rPr lang="en"/>
              <a:t>https://wiki.elecfreaks.com/en/microbit/circuit-design/microbit-starter-kit/starter_kit_case_01</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d8d7361b82_0_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d8d7361b8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d890940ac7_3_11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d890940ac7_3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be28c63d5e_0_154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be28c63d5e_0_1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5490588eae_0_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5490588ea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d8d7361b82_0_1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d8d7361b8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d8d7361b82_0_2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d8d7361b8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d8d7361b82_0_2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d8d7361b8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d8d7361b82_0_3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d8d7361b8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54d94e50bc_0_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54d94e50b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d8d7361b82_0_10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d8d7361b82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d8d7361b82_0_11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d8d7361b8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d8d7361b82_0_5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d8d7361b8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be28c63d5e_0_154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be28c63d5e_0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d8d7361b82_0_5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d8d7361b8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548ddaf15b_0_1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548ddaf15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d8d7361b82_0_6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d8d7361b8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d8d7361b82_0_8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d8d7361b8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54d94e50bc_0_3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54d94e50b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d8d7361b82_0_1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d8d7361b8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d8d7361b82_0_12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d8d7361b82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d8d7361b82_0_13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d8d7361b82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d8d7361b82_0_14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d8d7361b8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d8d7361b82_0_14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d8d7361b8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d8d7361b82_0_15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d8d7361b8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d8d7361b82_0_15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d8d7361b8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483058018f_0_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483058018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54d94e50bc_0_14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54d94e50bc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d63b6f4480_0_144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d63b6f4480_0_1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d8d7361b82_0_16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d8d7361b8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d8d7361b82_0_16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d8d7361b8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d8d7361b82_0_17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d8d7361b82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d8d7361b82_0_18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d8d7361b82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d8d7361b82_0_19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d8d7361b82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d8d7361b82_0_20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d8d7361b8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d63b6f4480_0_146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d63b6f4480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d99aeb3e12_0_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d99aeb3e1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483058018f_0_3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483058018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d99aeb3e12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d99aeb3e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d99aeb3e12_0_1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d99aeb3e1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d99aeb3e12_0_2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d99aeb3e1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d99aeb3e12_0_2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d99aeb3e1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d99aeb3e12_0_2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d99aeb3e1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d99aeb3e12_0_3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d99aeb3e1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d99aeb3e12_0_3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d99aeb3e1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d99aeb3e12_0_4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d99aeb3e1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d99aeb3e12_0_4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d99aeb3e12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d99aeb3e12_0_5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d99aeb3e1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de35aed1a_1_107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de35aed1a_1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d99aeb3e12_0_5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d99aeb3e1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d99aeb3e12_0_8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d99aeb3e1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d99e049bd0_0_1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d99e049b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d99e049bd0_0_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d99e049b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d99e049bd0_0_1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d99e049bd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54d94e50bc_0_17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254d94e50bc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54d94e50bc_0_18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254d94e50bc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d99aeb3e12_0_65: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d99aeb3e1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d63b6f4480_0_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09" name="Google Shape;1309;gd63b6f448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d63b6f4480_0_1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d63b6f448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be28c63d5e_0_162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be28c63d5e_0_1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this activity, you’ll interview each other about your ideal pet. Be sure to take notes in your workbooks. The first step in coding by design involves understanding someone else’s need. Then, you can create prototypes that get you closer and closer to the best solution. Our prototypes will be simple drawings.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d63b6f4480_0_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d63b6f448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d63b6f4480_0_2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d63b6f448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d63b6f4480_0_2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d63b6f448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d99aeb3e12_0_6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gd99aeb3e1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d63b6f4480_0_6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d63b6f448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d63b6f4480_0_4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d63b6f448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d63b6f4480_0_48: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d63b6f448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d63b6f4480_0_52: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d63b6f448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d63b6f4480_0_6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d63b6f448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d63b6f4480_0_7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d63b6f448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be28c63d5e_0_161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be28c63d5e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TEACHERS: You can link your JAMBOARD to the button. Other ways to gather </a:t>
            </a:r>
            <a:r>
              <a:rPr lang="en">
                <a:solidFill>
                  <a:schemeClr val="dk1"/>
                </a:solidFill>
              </a:rPr>
              <a:t>information</a:t>
            </a:r>
            <a:r>
              <a:rPr lang="en">
                <a:solidFill>
                  <a:schemeClr val="dk1"/>
                </a:solidFill>
              </a:rPr>
              <a:t>: </a:t>
            </a:r>
            <a:r>
              <a:rPr lang="en">
                <a:solidFill>
                  <a:schemeClr val="dk1"/>
                </a:solidFill>
              </a:rPr>
              <a:t>Class discussion, parking lot of sticky notes, jamboard, etc.</a:t>
            </a:r>
            <a:endParaRPr>
              <a:solidFill>
                <a:schemeClr val="dk1"/>
              </a:solidFill>
            </a:endParaRPr>
          </a:p>
          <a:p>
            <a:pPr indent="0" lvl="0" marL="0" rtl="0" algn="l">
              <a:spcBef>
                <a:spcPts val="0"/>
              </a:spcBef>
              <a:spcAft>
                <a:spcPts val="0"/>
              </a:spcAft>
              <a:buClr>
                <a:schemeClr val="dk1"/>
              </a:buClr>
              <a:buSzPts val="1100"/>
              <a:buFont typeface="Arial"/>
              <a:buNone/>
            </a:pPr>
            <a:r>
              <a:t/>
            </a:r>
            <a:endParaRPr sz="400">
              <a:solidFill>
                <a:schemeClr val="dk1"/>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d63b6f4480_0_79: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d63b6f448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254d94e50bc_0_196: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254d94e50bc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d99aeb3e12_0_7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d99aeb3e1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d99aeb3e12_0_9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d99aeb3e1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d99aeb3e12_0_97: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d99aeb3e1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d99aeb3e12_0_101: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d99aeb3e1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d99aeb3e12_0_7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54" name="Google Shape;1554;gd99aeb3e1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254d94e50bc_0_64: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67" name="Google Shape;1567;g254d94e50b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254d94e50bc_0_70: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254d94e50b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254d94e50bc_0_83:notes"/>
          <p:cNvSpPr/>
          <p:nvPr>
            <p:ph idx="2" type="sldImg"/>
          </p:nvPr>
        </p:nvSpPr>
        <p:spPr>
          <a:xfrm>
            <a:off x="685990" y="685800"/>
            <a:ext cx="54867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254d94e50b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this activity, you’ll interview each other about your ideal pet. Be sure to take notes in your workbooks. The first step in coding by design involves understanding someone else’s need. Then, you can create prototypes that get you closer and closer to the best solution. Our prototypes will be simple drawings.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827306"/>
            <a:ext cx="8520600" cy="228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149028"/>
            <a:ext cx="8520600" cy="8808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229028"/>
            <a:ext cx="8520600" cy="2181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502472"/>
            <a:ext cx="8520600" cy="14454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CTE layout">
  <p:cSld name="BLANK_1">
    <p:spTree>
      <p:nvGrpSpPr>
        <p:cNvPr id="50" name="Shape 50"/>
        <p:cNvGrpSpPr/>
        <p:nvPr/>
      </p:nvGrpSpPr>
      <p:grpSpPr>
        <a:xfrm>
          <a:off x="0" y="0"/>
          <a:ext cx="0" cy="0"/>
          <a:chOff x="0" y="0"/>
          <a:chExt cx="0" cy="0"/>
        </a:xfrm>
      </p:grpSpPr>
      <p:sp>
        <p:nvSpPr>
          <p:cNvPr id="51" name="Google Shape;51;p1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grpSp>
        <p:nvGrpSpPr>
          <p:cNvPr id="52" name="Google Shape;52;p13"/>
          <p:cNvGrpSpPr/>
          <p:nvPr/>
        </p:nvGrpSpPr>
        <p:grpSpPr>
          <a:xfrm>
            <a:off x="311700" y="4918796"/>
            <a:ext cx="8520595" cy="572705"/>
            <a:chOff x="311700" y="4500471"/>
            <a:chExt cx="8520595" cy="572705"/>
          </a:xfrm>
        </p:grpSpPr>
        <p:pic>
          <p:nvPicPr>
            <p:cNvPr id="53" name="Google Shape;53;p13"/>
            <p:cNvPicPr preferRelativeResize="0"/>
            <p:nvPr/>
          </p:nvPicPr>
          <p:blipFill rotWithShape="1">
            <a:blip r:embed="rId2">
              <a:alphaModFix/>
            </a:blip>
            <a:srcRect b="0" l="0" r="0" t="0"/>
            <a:stretch/>
          </p:blipFill>
          <p:spPr>
            <a:xfrm>
              <a:off x="6933197" y="4500471"/>
              <a:ext cx="1899098" cy="572700"/>
            </a:xfrm>
            <a:prstGeom prst="rect">
              <a:avLst/>
            </a:prstGeom>
            <a:noFill/>
            <a:ln>
              <a:noFill/>
            </a:ln>
          </p:spPr>
        </p:pic>
        <p:pic>
          <p:nvPicPr>
            <p:cNvPr id="54" name="Google Shape;54;p13"/>
            <p:cNvPicPr preferRelativeResize="0"/>
            <p:nvPr/>
          </p:nvPicPr>
          <p:blipFill rotWithShape="1">
            <a:blip r:embed="rId3">
              <a:alphaModFix/>
            </a:blip>
            <a:srcRect b="0" l="0" r="0" t="0"/>
            <a:stretch/>
          </p:blipFill>
          <p:spPr>
            <a:xfrm>
              <a:off x="311700" y="4500475"/>
              <a:ext cx="948941" cy="572701"/>
            </a:xfrm>
            <a:prstGeom prst="rect">
              <a:avLst/>
            </a:prstGeom>
            <a:noFill/>
            <a:ln>
              <a:noFill/>
            </a:ln>
          </p:spPr>
        </p:pic>
        <p:grpSp>
          <p:nvGrpSpPr>
            <p:cNvPr id="55" name="Google Shape;55;p13"/>
            <p:cNvGrpSpPr/>
            <p:nvPr/>
          </p:nvGrpSpPr>
          <p:grpSpPr>
            <a:xfrm>
              <a:off x="2976075" y="4602050"/>
              <a:ext cx="3191850" cy="369550"/>
              <a:chOff x="5640450" y="4688200"/>
              <a:chExt cx="3191850" cy="369550"/>
            </a:xfrm>
          </p:grpSpPr>
          <p:pic>
            <p:nvPicPr>
              <p:cNvPr id="56" name="Google Shape;56;p13"/>
              <p:cNvPicPr preferRelativeResize="0"/>
              <p:nvPr/>
            </p:nvPicPr>
            <p:blipFill rotWithShape="1">
              <a:blip r:embed="rId4">
                <a:alphaModFix/>
              </a:blip>
              <a:srcRect b="0" l="0" r="0" t="0"/>
              <a:stretch/>
            </p:blipFill>
            <p:spPr>
              <a:xfrm>
                <a:off x="5640450" y="4688200"/>
                <a:ext cx="1764459" cy="369550"/>
              </a:xfrm>
              <a:prstGeom prst="rect">
                <a:avLst/>
              </a:prstGeom>
              <a:noFill/>
              <a:ln>
                <a:noFill/>
              </a:ln>
            </p:spPr>
          </p:pic>
          <p:sp>
            <p:nvSpPr>
              <p:cNvPr id="57" name="Google Shape;57;p1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8" name="Google Shape;58;p1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9" name="Shape 59"/>
        <p:cNvGrpSpPr/>
        <p:nvPr/>
      </p:nvGrpSpPr>
      <p:grpSpPr>
        <a:xfrm>
          <a:off x="0" y="0"/>
          <a:ext cx="0" cy="0"/>
          <a:chOff x="0" y="0"/>
          <a:chExt cx="0" cy="0"/>
        </a:xfrm>
      </p:grpSpPr>
      <p:sp>
        <p:nvSpPr>
          <p:cNvPr id="60" name="Google Shape;60;p14"/>
          <p:cNvSpPr txBox="1"/>
          <p:nvPr>
            <p:ph type="title"/>
          </p:nvPr>
        </p:nvSpPr>
        <p:spPr>
          <a:xfrm>
            <a:off x="628650" y="304271"/>
            <a:ext cx="7886700" cy="1104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4"/>
          <p:cNvSpPr txBox="1"/>
          <p:nvPr>
            <p:ph idx="10" type="dt"/>
          </p:nvPr>
        </p:nvSpPr>
        <p:spPr>
          <a:xfrm>
            <a:off x="628650" y="5296958"/>
            <a:ext cx="2057400" cy="3042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2" name="Google Shape;62;p14"/>
          <p:cNvSpPr txBox="1"/>
          <p:nvPr>
            <p:ph idx="11" type="ftr"/>
          </p:nvPr>
        </p:nvSpPr>
        <p:spPr>
          <a:xfrm>
            <a:off x="3028950" y="5296958"/>
            <a:ext cx="3086100" cy="3042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3" name="Google Shape;63;p14"/>
          <p:cNvSpPr txBox="1"/>
          <p:nvPr>
            <p:ph idx="12" type="sldNum"/>
          </p:nvPr>
        </p:nvSpPr>
        <p:spPr>
          <a:xfrm>
            <a:off x="6457950" y="5296958"/>
            <a:ext cx="2057400" cy="3042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64" name="Shape 64"/>
        <p:cNvGrpSpPr/>
        <p:nvPr/>
      </p:nvGrpSpPr>
      <p:grpSpPr>
        <a:xfrm>
          <a:off x="0" y="0"/>
          <a:ext cx="0" cy="0"/>
          <a:chOff x="0" y="0"/>
          <a:chExt cx="0" cy="0"/>
        </a:xfrm>
      </p:grpSpPr>
      <p:sp>
        <p:nvSpPr>
          <p:cNvPr id="65" name="Google Shape;65;p15"/>
          <p:cNvSpPr txBox="1"/>
          <p:nvPr>
            <p:ph type="ctrTitle"/>
          </p:nvPr>
        </p:nvSpPr>
        <p:spPr>
          <a:xfrm>
            <a:off x="2305100" y="1290056"/>
            <a:ext cx="6153000" cy="12888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dk2"/>
              </a:buClr>
              <a:buSzPts val="4800"/>
              <a:buNone/>
              <a:defRPr b="0" sz="4800">
                <a:solidFill>
                  <a:schemeClr val="dk2"/>
                </a:solidFill>
              </a:defRPr>
            </a:lvl1pPr>
            <a:lvl2pPr lvl="1" rtl="0" algn="r">
              <a:spcBef>
                <a:spcPts val="0"/>
              </a:spcBef>
              <a:spcAft>
                <a:spcPts val="0"/>
              </a:spcAft>
              <a:buClr>
                <a:schemeClr val="dk2"/>
              </a:buClr>
              <a:buSzPts val="4800"/>
              <a:buNone/>
              <a:defRPr b="0" sz="4800">
                <a:solidFill>
                  <a:schemeClr val="dk2"/>
                </a:solidFill>
              </a:defRPr>
            </a:lvl2pPr>
            <a:lvl3pPr lvl="2" rtl="0" algn="r">
              <a:spcBef>
                <a:spcPts val="0"/>
              </a:spcBef>
              <a:spcAft>
                <a:spcPts val="0"/>
              </a:spcAft>
              <a:buClr>
                <a:schemeClr val="dk2"/>
              </a:buClr>
              <a:buSzPts val="4800"/>
              <a:buNone/>
              <a:defRPr b="0" sz="4800">
                <a:solidFill>
                  <a:schemeClr val="dk2"/>
                </a:solidFill>
              </a:defRPr>
            </a:lvl3pPr>
            <a:lvl4pPr lvl="3" rtl="0" algn="r">
              <a:spcBef>
                <a:spcPts val="0"/>
              </a:spcBef>
              <a:spcAft>
                <a:spcPts val="0"/>
              </a:spcAft>
              <a:buClr>
                <a:schemeClr val="dk2"/>
              </a:buClr>
              <a:buSzPts val="4800"/>
              <a:buNone/>
              <a:defRPr b="0" sz="4800">
                <a:solidFill>
                  <a:schemeClr val="dk2"/>
                </a:solidFill>
              </a:defRPr>
            </a:lvl4pPr>
            <a:lvl5pPr lvl="4" rtl="0" algn="r">
              <a:spcBef>
                <a:spcPts val="0"/>
              </a:spcBef>
              <a:spcAft>
                <a:spcPts val="0"/>
              </a:spcAft>
              <a:buClr>
                <a:schemeClr val="dk2"/>
              </a:buClr>
              <a:buSzPts val="4800"/>
              <a:buNone/>
              <a:defRPr b="0" sz="4800">
                <a:solidFill>
                  <a:schemeClr val="dk2"/>
                </a:solidFill>
              </a:defRPr>
            </a:lvl5pPr>
            <a:lvl6pPr lvl="5" rtl="0" algn="r">
              <a:spcBef>
                <a:spcPts val="0"/>
              </a:spcBef>
              <a:spcAft>
                <a:spcPts val="0"/>
              </a:spcAft>
              <a:buClr>
                <a:schemeClr val="dk2"/>
              </a:buClr>
              <a:buSzPts val="4800"/>
              <a:buNone/>
              <a:defRPr b="0" sz="4800">
                <a:solidFill>
                  <a:schemeClr val="dk2"/>
                </a:solidFill>
              </a:defRPr>
            </a:lvl6pPr>
            <a:lvl7pPr lvl="6" rtl="0" algn="r">
              <a:spcBef>
                <a:spcPts val="0"/>
              </a:spcBef>
              <a:spcAft>
                <a:spcPts val="0"/>
              </a:spcAft>
              <a:buClr>
                <a:schemeClr val="dk2"/>
              </a:buClr>
              <a:buSzPts val="4800"/>
              <a:buNone/>
              <a:defRPr b="0" sz="4800">
                <a:solidFill>
                  <a:schemeClr val="dk2"/>
                </a:solidFill>
              </a:defRPr>
            </a:lvl7pPr>
            <a:lvl8pPr lvl="7" rtl="0" algn="r">
              <a:spcBef>
                <a:spcPts val="0"/>
              </a:spcBef>
              <a:spcAft>
                <a:spcPts val="0"/>
              </a:spcAft>
              <a:buClr>
                <a:schemeClr val="dk2"/>
              </a:buClr>
              <a:buSzPts val="4800"/>
              <a:buNone/>
              <a:defRPr b="0" sz="4800">
                <a:solidFill>
                  <a:schemeClr val="dk2"/>
                </a:solidFill>
              </a:defRPr>
            </a:lvl8pPr>
            <a:lvl9pPr lvl="8" rtl="0" algn="r">
              <a:spcBef>
                <a:spcPts val="0"/>
              </a:spcBef>
              <a:spcAft>
                <a:spcPts val="0"/>
              </a:spcAft>
              <a:buClr>
                <a:schemeClr val="dk2"/>
              </a:buClr>
              <a:buSzPts val="4800"/>
              <a:buNone/>
              <a:defRPr b="0" sz="4800">
                <a:solidFill>
                  <a:schemeClr val="dk2"/>
                </a:solidFill>
              </a:defRPr>
            </a:lvl9pPr>
          </a:lstStyle>
          <a:p/>
        </p:txBody>
      </p:sp>
      <p:sp>
        <p:nvSpPr>
          <p:cNvPr id="66" name="Google Shape;66;p15"/>
          <p:cNvSpPr/>
          <p:nvPr/>
        </p:nvSpPr>
        <p:spPr>
          <a:xfrm>
            <a:off x="723692" y="4688990"/>
            <a:ext cx="794875" cy="1095258"/>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67" name="Google Shape;67;p15"/>
          <p:cNvSpPr/>
          <p:nvPr/>
        </p:nvSpPr>
        <p:spPr>
          <a:xfrm>
            <a:off x="-58319" y="3392541"/>
            <a:ext cx="782014" cy="98928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68" name="Google Shape;68;p15"/>
          <p:cNvSpPr/>
          <p:nvPr/>
        </p:nvSpPr>
        <p:spPr>
          <a:xfrm>
            <a:off x="4025101" y="3802689"/>
            <a:ext cx="370865" cy="899537"/>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69" name="Google Shape;69;p15"/>
          <p:cNvSpPr/>
          <p:nvPr/>
        </p:nvSpPr>
        <p:spPr>
          <a:xfrm>
            <a:off x="3078045" y="3475948"/>
            <a:ext cx="730671" cy="995340"/>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0" name="Google Shape;70;p15"/>
          <p:cNvSpPr/>
          <p:nvPr/>
        </p:nvSpPr>
        <p:spPr>
          <a:xfrm>
            <a:off x="5401648" y="3650791"/>
            <a:ext cx="805934" cy="83426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1" name="Google Shape;71;p15"/>
          <p:cNvSpPr/>
          <p:nvPr/>
        </p:nvSpPr>
        <p:spPr>
          <a:xfrm>
            <a:off x="8364459" y="3718714"/>
            <a:ext cx="873792" cy="666952"/>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2" name="Google Shape;72;p15"/>
          <p:cNvSpPr/>
          <p:nvPr/>
        </p:nvSpPr>
        <p:spPr>
          <a:xfrm>
            <a:off x="4551116" y="3472822"/>
            <a:ext cx="657208" cy="754693"/>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3" name="Google Shape;73;p15"/>
          <p:cNvSpPr/>
          <p:nvPr/>
        </p:nvSpPr>
        <p:spPr>
          <a:xfrm>
            <a:off x="4419881" y="4438705"/>
            <a:ext cx="919681" cy="1056559"/>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4" name="Google Shape;74;p15"/>
          <p:cNvSpPr/>
          <p:nvPr/>
        </p:nvSpPr>
        <p:spPr>
          <a:xfrm>
            <a:off x="2644912" y="4485042"/>
            <a:ext cx="890356" cy="78533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5" name="Google Shape;75;p15"/>
          <p:cNvSpPr/>
          <p:nvPr/>
        </p:nvSpPr>
        <p:spPr>
          <a:xfrm>
            <a:off x="2116542" y="3540174"/>
            <a:ext cx="829755" cy="86684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6" name="Google Shape;76;p15"/>
          <p:cNvSpPr/>
          <p:nvPr/>
        </p:nvSpPr>
        <p:spPr>
          <a:xfrm>
            <a:off x="1347361" y="3540163"/>
            <a:ext cx="599146" cy="78533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7" name="Google Shape;77;p15"/>
          <p:cNvSpPr/>
          <p:nvPr/>
        </p:nvSpPr>
        <p:spPr>
          <a:xfrm>
            <a:off x="2681615" y="5348398"/>
            <a:ext cx="816944" cy="348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8" name="Google Shape;78;p15"/>
          <p:cNvSpPr/>
          <p:nvPr/>
        </p:nvSpPr>
        <p:spPr>
          <a:xfrm>
            <a:off x="7146421" y="5009738"/>
            <a:ext cx="1040884" cy="811797"/>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79" name="Google Shape;79;p15"/>
          <p:cNvSpPr/>
          <p:nvPr/>
        </p:nvSpPr>
        <p:spPr>
          <a:xfrm>
            <a:off x="7146430" y="3449368"/>
            <a:ext cx="684732" cy="80162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0" name="Google Shape;80;p15"/>
          <p:cNvSpPr/>
          <p:nvPr/>
        </p:nvSpPr>
        <p:spPr>
          <a:xfrm>
            <a:off x="5262207" y="5255018"/>
            <a:ext cx="525046" cy="414072"/>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1" name="Google Shape;81;p15"/>
          <p:cNvSpPr/>
          <p:nvPr/>
        </p:nvSpPr>
        <p:spPr>
          <a:xfrm>
            <a:off x="8376372" y="5254513"/>
            <a:ext cx="508532" cy="36108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2" name="Google Shape;82;p15"/>
          <p:cNvSpPr/>
          <p:nvPr/>
        </p:nvSpPr>
        <p:spPr>
          <a:xfrm>
            <a:off x="3808716" y="4921474"/>
            <a:ext cx="570935" cy="63031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3" name="Google Shape;83;p15"/>
          <p:cNvSpPr/>
          <p:nvPr/>
        </p:nvSpPr>
        <p:spPr>
          <a:xfrm>
            <a:off x="7975391" y="3392524"/>
            <a:ext cx="541560" cy="754748"/>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4" name="Google Shape;84;p15"/>
          <p:cNvSpPr/>
          <p:nvPr/>
        </p:nvSpPr>
        <p:spPr>
          <a:xfrm>
            <a:off x="1570785" y="4475883"/>
            <a:ext cx="734324" cy="803679"/>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5" name="Google Shape;85;p15"/>
          <p:cNvSpPr/>
          <p:nvPr/>
        </p:nvSpPr>
        <p:spPr>
          <a:xfrm>
            <a:off x="247060" y="4549862"/>
            <a:ext cx="275434" cy="27134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6" name="Google Shape;86;p15"/>
          <p:cNvSpPr/>
          <p:nvPr/>
        </p:nvSpPr>
        <p:spPr>
          <a:xfrm>
            <a:off x="8516944" y="4536537"/>
            <a:ext cx="690236" cy="567090"/>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7" name="Google Shape;87;p15"/>
          <p:cNvSpPr/>
          <p:nvPr/>
        </p:nvSpPr>
        <p:spPr>
          <a:xfrm>
            <a:off x="859713" y="3797158"/>
            <a:ext cx="317620" cy="73222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8" name="Google Shape;88;p15"/>
          <p:cNvSpPr/>
          <p:nvPr/>
        </p:nvSpPr>
        <p:spPr>
          <a:xfrm rot="2087106">
            <a:off x="5692690" y="4693499"/>
            <a:ext cx="913492" cy="81168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89" name="Google Shape;89;p15"/>
          <p:cNvSpPr/>
          <p:nvPr/>
        </p:nvSpPr>
        <p:spPr>
          <a:xfrm rot="-3654858">
            <a:off x="93909" y="5029012"/>
            <a:ext cx="581711" cy="479257"/>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0" name="Google Shape;90;p15"/>
          <p:cNvSpPr/>
          <p:nvPr/>
        </p:nvSpPr>
        <p:spPr>
          <a:xfrm>
            <a:off x="7518184" y="4407033"/>
            <a:ext cx="846269" cy="664950"/>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1" name="Google Shape;91;p15"/>
          <p:cNvSpPr/>
          <p:nvPr/>
        </p:nvSpPr>
        <p:spPr>
          <a:xfrm rot="-5400000">
            <a:off x="6469361" y="3392243"/>
            <a:ext cx="548685"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2" name="Google Shape;92;p15"/>
          <p:cNvSpPr/>
          <p:nvPr/>
        </p:nvSpPr>
        <p:spPr>
          <a:xfrm>
            <a:off x="6453205" y="4117674"/>
            <a:ext cx="666366" cy="836317"/>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3" name="Google Shape;93;p15"/>
          <p:cNvSpPr/>
          <p:nvPr/>
        </p:nvSpPr>
        <p:spPr>
          <a:xfrm>
            <a:off x="1866011" y="5269865"/>
            <a:ext cx="681078" cy="505872"/>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4" name="Google Shape;94;p15"/>
          <p:cNvSpPr/>
          <p:nvPr/>
        </p:nvSpPr>
        <p:spPr>
          <a:xfrm>
            <a:off x="6669805" y="5127105"/>
            <a:ext cx="308462" cy="367199"/>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95" name="Shape 95"/>
        <p:cNvGrpSpPr/>
        <p:nvPr/>
      </p:nvGrpSpPr>
      <p:grpSpPr>
        <a:xfrm>
          <a:off x="0" y="0"/>
          <a:ext cx="0" cy="0"/>
          <a:chOff x="0" y="0"/>
          <a:chExt cx="0" cy="0"/>
        </a:xfrm>
      </p:grpSpPr>
      <p:sp>
        <p:nvSpPr>
          <p:cNvPr id="96" name="Google Shape;96;p16"/>
          <p:cNvSpPr txBox="1"/>
          <p:nvPr>
            <p:ph idx="1" type="body"/>
          </p:nvPr>
        </p:nvSpPr>
        <p:spPr>
          <a:xfrm>
            <a:off x="2159325" y="2402000"/>
            <a:ext cx="4825500" cy="911100"/>
          </a:xfrm>
          <a:prstGeom prst="rect">
            <a:avLst/>
          </a:prstGeom>
        </p:spPr>
        <p:txBody>
          <a:bodyPr anchorCtr="0" anchor="ctr" bIns="91425" lIns="91425" spcFirstLastPara="1" rIns="91425" wrap="square" tIns="91425">
            <a:normAutofit/>
          </a:bodyPr>
          <a:lstStyle>
            <a:lvl1pPr indent="-387350" lvl="0" marL="457200" rtl="0" algn="ctr">
              <a:spcBef>
                <a:spcPts val="0"/>
              </a:spcBef>
              <a:spcAft>
                <a:spcPts val="0"/>
              </a:spcAft>
              <a:buClr>
                <a:srgbClr val="1C4587"/>
              </a:buClr>
              <a:buSzPts val="2500"/>
              <a:buChar char="●"/>
              <a:defRPr b="1" sz="2500">
                <a:solidFill>
                  <a:srgbClr val="1C4587"/>
                </a:solidFill>
              </a:defRPr>
            </a:lvl1pPr>
            <a:lvl2pPr indent="-387350" lvl="1" marL="914400" rtl="0" algn="ctr">
              <a:spcBef>
                <a:spcPts val="0"/>
              </a:spcBef>
              <a:spcAft>
                <a:spcPts val="0"/>
              </a:spcAft>
              <a:buClr>
                <a:srgbClr val="1C4587"/>
              </a:buClr>
              <a:buSzPts val="2500"/>
              <a:buChar char="○"/>
              <a:defRPr b="1" sz="2500">
                <a:solidFill>
                  <a:srgbClr val="1C4587"/>
                </a:solidFill>
              </a:defRPr>
            </a:lvl2pPr>
            <a:lvl3pPr indent="-387350" lvl="2" marL="1371600" rtl="0" algn="ctr">
              <a:spcBef>
                <a:spcPts val="0"/>
              </a:spcBef>
              <a:spcAft>
                <a:spcPts val="0"/>
              </a:spcAft>
              <a:buClr>
                <a:srgbClr val="1C4587"/>
              </a:buClr>
              <a:buSzPts val="2500"/>
              <a:buChar char="■"/>
              <a:defRPr b="1" sz="2500">
                <a:solidFill>
                  <a:srgbClr val="1C4587"/>
                </a:solidFill>
              </a:defRPr>
            </a:lvl3pPr>
            <a:lvl4pPr indent="-387350" lvl="3" marL="1828800" rtl="0" algn="ctr">
              <a:spcBef>
                <a:spcPts val="0"/>
              </a:spcBef>
              <a:spcAft>
                <a:spcPts val="0"/>
              </a:spcAft>
              <a:buClr>
                <a:srgbClr val="1C4587"/>
              </a:buClr>
              <a:buSzPts val="2500"/>
              <a:buChar char="●"/>
              <a:defRPr b="1" sz="2500">
                <a:solidFill>
                  <a:srgbClr val="1C4587"/>
                </a:solidFill>
              </a:defRPr>
            </a:lvl4pPr>
            <a:lvl5pPr indent="-387350" lvl="4" marL="2286000" rtl="0" algn="ctr">
              <a:spcBef>
                <a:spcPts val="0"/>
              </a:spcBef>
              <a:spcAft>
                <a:spcPts val="0"/>
              </a:spcAft>
              <a:buClr>
                <a:srgbClr val="1C4587"/>
              </a:buClr>
              <a:buSzPts val="2500"/>
              <a:buChar char="○"/>
              <a:defRPr b="1" sz="2500">
                <a:solidFill>
                  <a:srgbClr val="1C4587"/>
                </a:solidFill>
              </a:defRPr>
            </a:lvl5pPr>
            <a:lvl6pPr indent="-387350" lvl="5" marL="2743200" rtl="0" algn="ctr">
              <a:spcBef>
                <a:spcPts val="0"/>
              </a:spcBef>
              <a:spcAft>
                <a:spcPts val="0"/>
              </a:spcAft>
              <a:buClr>
                <a:srgbClr val="1C4587"/>
              </a:buClr>
              <a:buSzPts val="2500"/>
              <a:buChar char="■"/>
              <a:defRPr b="1" sz="2500">
                <a:solidFill>
                  <a:srgbClr val="1C4587"/>
                </a:solidFill>
              </a:defRPr>
            </a:lvl6pPr>
            <a:lvl7pPr indent="-387350" lvl="6" marL="3200400" rtl="0" algn="ctr">
              <a:spcBef>
                <a:spcPts val="0"/>
              </a:spcBef>
              <a:spcAft>
                <a:spcPts val="0"/>
              </a:spcAft>
              <a:buClr>
                <a:srgbClr val="1C4587"/>
              </a:buClr>
              <a:buSzPts val="2500"/>
              <a:buChar char="●"/>
              <a:defRPr b="1" sz="2500">
                <a:solidFill>
                  <a:srgbClr val="1C4587"/>
                </a:solidFill>
              </a:defRPr>
            </a:lvl7pPr>
            <a:lvl8pPr indent="-387350" lvl="7" marL="3657600" rtl="0" algn="ctr">
              <a:spcBef>
                <a:spcPts val="0"/>
              </a:spcBef>
              <a:spcAft>
                <a:spcPts val="0"/>
              </a:spcAft>
              <a:buClr>
                <a:srgbClr val="1C4587"/>
              </a:buClr>
              <a:buSzPts val="2500"/>
              <a:buChar char="○"/>
              <a:defRPr b="1" sz="2500">
                <a:solidFill>
                  <a:srgbClr val="1C4587"/>
                </a:solidFill>
              </a:defRPr>
            </a:lvl8pPr>
            <a:lvl9pPr indent="-387350" lvl="8" marL="4114800" rtl="0" algn="ctr">
              <a:spcBef>
                <a:spcPts val="0"/>
              </a:spcBef>
              <a:spcAft>
                <a:spcPts val="0"/>
              </a:spcAft>
              <a:buClr>
                <a:srgbClr val="1C4587"/>
              </a:buClr>
              <a:buSzPts val="2500"/>
              <a:buChar char="■"/>
              <a:defRPr b="1" sz="2500">
                <a:solidFill>
                  <a:srgbClr val="1C4587"/>
                </a:solidFill>
              </a:defRPr>
            </a:lvl9pPr>
          </a:lstStyle>
          <a:p/>
        </p:txBody>
      </p:sp>
      <p:sp>
        <p:nvSpPr>
          <p:cNvPr id="97" name="Google Shape;97;p16"/>
          <p:cNvSpPr/>
          <p:nvPr/>
        </p:nvSpPr>
        <p:spPr>
          <a:xfrm>
            <a:off x="7302880" y="-327069"/>
            <a:ext cx="450550" cy="620832"/>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8" name="Google Shape;98;p16"/>
          <p:cNvSpPr/>
          <p:nvPr/>
        </p:nvSpPr>
        <p:spPr>
          <a:xfrm>
            <a:off x="-35374" y="3741069"/>
            <a:ext cx="443260" cy="560759"/>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99" name="Google Shape;99;p16"/>
          <p:cNvSpPr/>
          <p:nvPr/>
        </p:nvSpPr>
        <p:spPr>
          <a:xfrm>
            <a:off x="8817948" y="3821845"/>
            <a:ext cx="414157" cy="56419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0" name="Google Shape;100;p16"/>
          <p:cNvSpPr/>
          <p:nvPr/>
        </p:nvSpPr>
        <p:spPr>
          <a:xfrm>
            <a:off x="8742973" y="4629641"/>
            <a:ext cx="495281" cy="378052"/>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1" name="Google Shape;101;p16"/>
          <p:cNvSpPr/>
          <p:nvPr/>
        </p:nvSpPr>
        <p:spPr>
          <a:xfrm>
            <a:off x="8360955" y="5007685"/>
            <a:ext cx="372518" cy="42778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2" name="Google Shape;102;p16"/>
          <p:cNvSpPr/>
          <p:nvPr/>
        </p:nvSpPr>
        <p:spPr>
          <a:xfrm>
            <a:off x="-77078" y="1653354"/>
            <a:ext cx="339602" cy="44512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3" name="Google Shape;103;p16"/>
          <p:cNvSpPr/>
          <p:nvPr/>
        </p:nvSpPr>
        <p:spPr>
          <a:xfrm>
            <a:off x="8052572" y="5361400"/>
            <a:ext cx="589992" cy="460156"/>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4" name="Google Shape;104;p16"/>
          <p:cNvSpPr/>
          <p:nvPr/>
        </p:nvSpPr>
        <p:spPr>
          <a:xfrm>
            <a:off x="8052577" y="4591474"/>
            <a:ext cx="388118" cy="45438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5" name="Google Shape;105;p16"/>
          <p:cNvSpPr/>
          <p:nvPr/>
        </p:nvSpPr>
        <p:spPr>
          <a:xfrm>
            <a:off x="7430898" y="5414634"/>
            <a:ext cx="297606" cy="234711"/>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6" name="Google Shape;106;p16"/>
          <p:cNvSpPr/>
          <p:nvPr/>
        </p:nvSpPr>
        <p:spPr>
          <a:xfrm>
            <a:off x="8749725" y="5500139"/>
            <a:ext cx="288245" cy="204675"/>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7" name="Google Shape;107;p16"/>
          <p:cNvSpPr/>
          <p:nvPr/>
        </p:nvSpPr>
        <p:spPr>
          <a:xfrm>
            <a:off x="8522444" y="4444755"/>
            <a:ext cx="306966" cy="42781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8" name="Google Shape;108;p16"/>
          <p:cNvSpPr/>
          <p:nvPr/>
        </p:nvSpPr>
        <p:spPr>
          <a:xfrm>
            <a:off x="8829403" y="5093187"/>
            <a:ext cx="391238" cy="321447"/>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09" name="Google Shape;109;p16"/>
          <p:cNvSpPr/>
          <p:nvPr/>
        </p:nvSpPr>
        <p:spPr>
          <a:xfrm>
            <a:off x="8963979" y="1487465"/>
            <a:ext cx="180033" cy="415054"/>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0" name="Google Shape;110;p16"/>
          <p:cNvSpPr/>
          <p:nvPr/>
        </p:nvSpPr>
        <p:spPr>
          <a:xfrm rot="-2606172">
            <a:off x="7103386" y="5427012"/>
            <a:ext cx="293401" cy="38153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1" name="Google Shape;111;p16"/>
          <p:cNvSpPr/>
          <p:nvPr/>
        </p:nvSpPr>
        <p:spPr>
          <a:xfrm>
            <a:off x="7659648" y="4855773"/>
            <a:ext cx="377708" cy="47405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2" name="Google Shape;112;p16"/>
          <p:cNvSpPr/>
          <p:nvPr/>
        </p:nvSpPr>
        <p:spPr>
          <a:xfrm>
            <a:off x="8797588" y="3420813"/>
            <a:ext cx="386048" cy="28674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3" name="Google Shape;113;p16"/>
          <p:cNvSpPr/>
          <p:nvPr/>
        </p:nvSpPr>
        <p:spPr>
          <a:xfrm>
            <a:off x="7782420" y="5427924"/>
            <a:ext cx="174842" cy="20814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4" name="Google Shape;114;p16"/>
          <p:cNvSpPr/>
          <p:nvPr/>
        </p:nvSpPr>
        <p:spPr>
          <a:xfrm>
            <a:off x="346877" y="676238"/>
            <a:ext cx="210213" cy="50989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5" name="Google Shape;115;p16"/>
          <p:cNvSpPr/>
          <p:nvPr/>
        </p:nvSpPr>
        <p:spPr>
          <a:xfrm>
            <a:off x="645010" y="395512"/>
            <a:ext cx="414157" cy="56419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6" name="Google Shape;116;p16"/>
          <p:cNvSpPr/>
          <p:nvPr/>
        </p:nvSpPr>
        <p:spPr>
          <a:xfrm>
            <a:off x="8318810" y="-33136"/>
            <a:ext cx="456818" cy="472889"/>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7" name="Google Shape;117;p16"/>
          <p:cNvSpPr/>
          <p:nvPr/>
        </p:nvSpPr>
        <p:spPr>
          <a:xfrm>
            <a:off x="-8" y="1125963"/>
            <a:ext cx="372518" cy="42778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8" name="Google Shape;118;p16"/>
          <p:cNvSpPr/>
          <p:nvPr/>
        </p:nvSpPr>
        <p:spPr>
          <a:xfrm>
            <a:off x="8699356" y="199013"/>
            <a:ext cx="521292" cy="598896"/>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19" name="Google Shape;119;p16"/>
          <p:cNvSpPr/>
          <p:nvPr/>
        </p:nvSpPr>
        <p:spPr>
          <a:xfrm>
            <a:off x="700454" y="5064000"/>
            <a:ext cx="504670" cy="445153"/>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0" name="Google Shape;120;p16"/>
          <p:cNvSpPr/>
          <p:nvPr/>
        </p:nvSpPr>
        <p:spPr>
          <a:xfrm>
            <a:off x="258967" y="-95835"/>
            <a:ext cx="470320" cy="491358"/>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1" name="Google Shape;121;p16"/>
          <p:cNvSpPr/>
          <p:nvPr/>
        </p:nvSpPr>
        <p:spPr>
          <a:xfrm>
            <a:off x="-35016" y="4528437"/>
            <a:ext cx="339602" cy="44512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2" name="Google Shape;122;p16"/>
          <p:cNvSpPr/>
          <p:nvPr/>
        </p:nvSpPr>
        <p:spPr>
          <a:xfrm>
            <a:off x="721258" y="5553354"/>
            <a:ext cx="463059" cy="197741"/>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3" name="Google Shape;123;p16"/>
          <p:cNvSpPr/>
          <p:nvPr/>
        </p:nvSpPr>
        <p:spPr>
          <a:xfrm>
            <a:off x="-243128" y="60233"/>
            <a:ext cx="589992" cy="460155"/>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4" name="Google Shape;124;p16"/>
          <p:cNvSpPr/>
          <p:nvPr/>
        </p:nvSpPr>
        <p:spPr>
          <a:xfrm>
            <a:off x="7842052" y="-112081"/>
            <a:ext cx="388118" cy="45438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5" name="Google Shape;125;p16"/>
          <p:cNvSpPr/>
          <p:nvPr/>
        </p:nvSpPr>
        <p:spPr>
          <a:xfrm>
            <a:off x="-38626" y="643384"/>
            <a:ext cx="297606" cy="234711"/>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6" name="Google Shape;126;p16"/>
          <p:cNvSpPr/>
          <p:nvPr/>
        </p:nvSpPr>
        <p:spPr>
          <a:xfrm>
            <a:off x="1403775" y="12778"/>
            <a:ext cx="288245" cy="204675"/>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7" name="Google Shape;127;p16"/>
          <p:cNvSpPr/>
          <p:nvPr/>
        </p:nvSpPr>
        <p:spPr>
          <a:xfrm>
            <a:off x="955990" y="-63518"/>
            <a:ext cx="323616" cy="35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8" name="Google Shape;128;p16"/>
          <p:cNvSpPr/>
          <p:nvPr/>
        </p:nvSpPr>
        <p:spPr>
          <a:xfrm>
            <a:off x="1333294" y="5198283"/>
            <a:ext cx="306966" cy="42781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29" name="Google Shape;129;p16"/>
          <p:cNvSpPr/>
          <p:nvPr/>
        </p:nvSpPr>
        <p:spPr>
          <a:xfrm>
            <a:off x="91624" y="5058808"/>
            <a:ext cx="416228" cy="45555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0" name="Google Shape;130;p16"/>
          <p:cNvSpPr/>
          <p:nvPr/>
        </p:nvSpPr>
        <p:spPr>
          <a:xfrm>
            <a:off x="1525678" y="5457048"/>
            <a:ext cx="391238" cy="321447"/>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1" name="Google Shape;131;p16"/>
          <p:cNvSpPr/>
          <p:nvPr/>
        </p:nvSpPr>
        <p:spPr>
          <a:xfrm>
            <a:off x="2704" y="5444701"/>
            <a:ext cx="180033" cy="415054"/>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2" name="Google Shape;132;p16"/>
          <p:cNvSpPr/>
          <p:nvPr/>
        </p:nvSpPr>
        <p:spPr>
          <a:xfrm rot="2086851">
            <a:off x="8217422" y="701142"/>
            <a:ext cx="517779" cy="460049"/>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3" name="Google Shape;133;p16"/>
          <p:cNvSpPr/>
          <p:nvPr/>
        </p:nvSpPr>
        <p:spPr>
          <a:xfrm>
            <a:off x="346867" y="4515714"/>
            <a:ext cx="479681" cy="37691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4" name="Google Shape;134;p16"/>
          <p:cNvSpPr/>
          <p:nvPr/>
        </p:nvSpPr>
        <p:spPr>
          <a:xfrm rot="-5400000">
            <a:off x="7980726" y="372027"/>
            <a:ext cx="311015"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5" name="Google Shape;135;p16"/>
          <p:cNvSpPr/>
          <p:nvPr/>
        </p:nvSpPr>
        <p:spPr>
          <a:xfrm>
            <a:off x="8801760" y="878079"/>
            <a:ext cx="377708" cy="47405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6" name="Google Shape;136;p16"/>
          <p:cNvSpPr/>
          <p:nvPr/>
        </p:nvSpPr>
        <p:spPr>
          <a:xfrm>
            <a:off x="258963" y="5508841"/>
            <a:ext cx="386048" cy="28674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7" name="Google Shape;137;p16"/>
          <p:cNvSpPr/>
          <p:nvPr/>
        </p:nvSpPr>
        <p:spPr>
          <a:xfrm>
            <a:off x="8699345" y="1279341"/>
            <a:ext cx="174842" cy="20814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38" name="Google Shape;138;p1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39" name="Shape 139"/>
        <p:cNvGrpSpPr/>
        <p:nvPr/>
      </p:nvGrpSpPr>
      <p:grpSpPr>
        <a:xfrm>
          <a:off x="0" y="0"/>
          <a:ext cx="0" cy="0"/>
          <a:chOff x="0" y="0"/>
          <a:chExt cx="0" cy="0"/>
        </a:xfrm>
      </p:grpSpPr>
      <p:sp>
        <p:nvSpPr>
          <p:cNvPr id="140" name="Google Shape;140;p17"/>
          <p:cNvSpPr/>
          <p:nvPr/>
        </p:nvSpPr>
        <p:spPr>
          <a:xfrm>
            <a:off x="0" y="0"/>
            <a:ext cx="4572000" cy="5715000"/>
          </a:xfrm>
          <a:prstGeom prst="rect">
            <a:avLst/>
          </a:prstGeom>
          <a:solidFill>
            <a:srgbClr val="E3353D"/>
          </a:solidFill>
          <a:ln>
            <a:noFill/>
          </a:ln>
        </p:spPr>
        <p:txBody>
          <a:bodyPr anchorCtr="0" anchor="ctr" bIns="35550" lIns="71100" spcFirstLastPara="1" rIns="71100" wrap="square" tIns="355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 name="Google Shape;141;p17"/>
          <p:cNvSpPr txBox="1"/>
          <p:nvPr>
            <p:ph type="title"/>
          </p:nvPr>
        </p:nvSpPr>
        <p:spPr>
          <a:xfrm>
            <a:off x="375556" y="106211"/>
            <a:ext cx="3768000" cy="1104900"/>
          </a:xfrm>
          <a:prstGeom prst="rect">
            <a:avLst/>
          </a:prstGeom>
          <a:noFill/>
          <a:ln>
            <a:noFill/>
          </a:ln>
        </p:spPr>
        <p:txBody>
          <a:bodyPr anchorCtr="0" anchor="ctr" bIns="35550" lIns="71100" spcFirstLastPara="1" rIns="71100" wrap="square" tIns="35550">
            <a:normAutofit/>
          </a:bodyPr>
          <a:lstStyle>
            <a:lvl1pPr lvl="0" rtl="0" algn="l">
              <a:lnSpc>
                <a:spcPct val="90000"/>
              </a:lnSpc>
              <a:spcBef>
                <a:spcPts val="0"/>
              </a:spcBef>
              <a:spcAft>
                <a:spcPts val="0"/>
              </a:spcAft>
              <a:buClr>
                <a:schemeClr val="lt1"/>
              </a:buClr>
              <a:buSzPts val="2800"/>
              <a:buFont typeface="Quattrocento Sans"/>
              <a:buNone/>
              <a:defRPr sz="28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17"/>
          <p:cNvSpPr txBox="1"/>
          <p:nvPr>
            <p:ph idx="1" type="body"/>
          </p:nvPr>
        </p:nvSpPr>
        <p:spPr>
          <a:xfrm>
            <a:off x="375556" y="1269337"/>
            <a:ext cx="3768000" cy="3916500"/>
          </a:xfrm>
          <a:prstGeom prst="rect">
            <a:avLst/>
          </a:prstGeom>
          <a:noFill/>
          <a:ln>
            <a:noFill/>
          </a:ln>
        </p:spPr>
        <p:txBody>
          <a:bodyPr anchorCtr="0" anchor="t" bIns="35550" lIns="71100" spcFirstLastPara="1" rIns="71100" wrap="square" tIns="35550">
            <a:normAutofit/>
          </a:bodyPr>
          <a:lstStyle>
            <a:lvl1pPr indent="-228600" lvl="0" marL="457200" rtl="0" algn="l">
              <a:lnSpc>
                <a:spcPct val="100000"/>
              </a:lnSpc>
              <a:spcBef>
                <a:spcPts val="800"/>
              </a:spcBef>
              <a:spcAft>
                <a:spcPts val="0"/>
              </a:spcAft>
              <a:buClr>
                <a:schemeClr val="lt1"/>
              </a:buClr>
              <a:buSzPts val="1900"/>
              <a:buNone/>
              <a:defRPr sz="1900">
                <a:solidFill>
                  <a:schemeClr val="lt1"/>
                </a:solidFill>
              </a:defRPr>
            </a:lvl1pPr>
            <a:lvl2pPr indent="-228600" lvl="1" marL="914400" rtl="0" algn="l">
              <a:lnSpc>
                <a:spcPct val="90000"/>
              </a:lnSpc>
              <a:spcBef>
                <a:spcPts val="1200"/>
              </a:spcBef>
              <a:spcAft>
                <a:spcPts val="0"/>
              </a:spcAft>
              <a:buClr>
                <a:schemeClr val="dk1"/>
              </a:buClr>
              <a:buSzPts val="1100"/>
              <a:buNone/>
              <a:defRPr sz="1100"/>
            </a:lvl2pPr>
            <a:lvl3pPr indent="-228600" lvl="2" marL="1371600" rtl="0" algn="l">
              <a:lnSpc>
                <a:spcPct val="90000"/>
              </a:lnSpc>
              <a:spcBef>
                <a:spcPts val="1200"/>
              </a:spcBef>
              <a:spcAft>
                <a:spcPts val="0"/>
              </a:spcAft>
              <a:buClr>
                <a:schemeClr val="dk1"/>
              </a:buClr>
              <a:buSzPts val="900"/>
              <a:buNone/>
              <a:defRPr sz="900"/>
            </a:lvl3pPr>
            <a:lvl4pPr indent="-228600" lvl="3" marL="1828800" rtl="0" algn="l">
              <a:lnSpc>
                <a:spcPct val="90000"/>
              </a:lnSpc>
              <a:spcBef>
                <a:spcPts val="1200"/>
              </a:spcBef>
              <a:spcAft>
                <a:spcPts val="0"/>
              </a:spcAft>
              <a:buClr>
                <a:schemeClr val="dk1"/>
              </a:buClr>
              <a:buSzPts val="800"/>
              <a:buNone/>
              <a:defRPr sz="800"/>
            </a:lvl4pPr>
            <a:lvl5pPr indent="-228600" lvl="4" marL="2286000" rtl="0" algn="l">
              <a:lnSpc>
                <a:spcPct val="90000"/>
              </a:lnSpc>
              <a:spcBef>
                <a:spcPts val="1200"/>
              </a:spcBef>
              <a:spcAft>
                <a:spcPts val="0"/>
              </a:spcAft>
              <a:buClr>
                <a:schemeClr val="dk1"/>
              </a:buClr>
              <a:buSzPts val="800"/>
              <a:buNone/>
              <a:defRPr sz="800"/>
            </a:lvl5pPr>
            <a:lvl6pPr indent="-228600" lvl="5" marL="2743200" rtl="0" algn="l">
              <a:lnSpc>
                <a:spcPct val="90000"/>
              </a:lnSpc>
              <a:spcBef>
                <a:spcPts val="1200"/>
              </a:spcBef>
              <a:spcAft>
                <a:spcPts val="0"/>
              </a:spcAft>
              <a:buClr>
                <a:schemeClr val="dk1"/>
              </a:buClr>
              <a:buSzPts val="800"/>
              <a:buNone/>
              <a:defRPr sz="800"/>
            </a:lvl6pPr>
            <a:lvl7pPr indent="-228600" lvl="6" marL="3200400" rtl="0" algn="l">
              <a:lnSpc>
                <a:spcPct val="90000"/>
              </a:lnSpc>
              <a:spcBef>
                <a:spcPts val="1200"/>
              </a:spcBef>
              <a:spcAft>
                <a:spcPts val="0"/>
              </a:spcAft>
              <a:buClr>
                <a:schemeClr val="dk1"/>
              </a:buClr>
              <a:buSzPts val="800"/>
              <a:buNone/>
              <a:defRPr sz="800"/>
            </a:lvl7pPr>
            <a:lvl8pPr indent="-228600" lvl="7" marL="3657600" rtl="0" algn="l">
              <a:lnSpc>
                <a:spcPct val="90000"/>
              </a:lnSpc>
              <a:spcBef>
                <a:spcPts val="1200"/>
              </a:spcBef>
              <a:spcAft>
                <a:spcPts val="0"/>
              </a:spcAft>
              <a:buClr>
                <a:schemeClr val="dk1"/>
              </a:buClr>
              <a:buSzPts val="800"/>
              <a:buNone/>
              <a:defRPr sz="800"/>
            </a:lvl8pPr>
            <a:lvl9pPr indent="-228600" lvl="8" marL="4114800" rtl="0" algn="l">
              <a:lnSpc>
                <a:spcPct val="90000"/>
              </a:lnSpc>
              <a:spcBef>
                <a:spcPts val="1200"/>
              </a:spcBef>
              <a:spcAft>
                <a:spcPts val="1200"/>
              </a:spcAft>
              <a:buClr>
                <a:schemeClr val="dk1"/>
              </a:buClr>
              <a:buSzPts val="800"/>
              <a:buNone/>
              <a:defRPr sz="800"/>
            </a:lvl9pPr>
          </a:lstStyle>
          <a:p/>
        </p:txBody>
      </p:sp>
    </p:spTree>
  </p:cSld>
  <p:clrMapOvr>
    <a:masterClrMapping/>
  </p:clrMapOvr>
  <p:extLst>
    <p:ext uri="{DCECCB84-F9BA-43D5-87BE-67443E8EF086}">
      <p15:sldGuideLst>
        <p15:guide id="1" orient="horz" pos="1800">
          <p15:clr>
            <a:srgbClr val="FBAE40"/>
          </p15:clr>
        </p15:guide>
        <p15:guide id="2" pos="2880">
          <p15:clr>
            <a:srgbClr val="FBAE40"/>
          </p15:clr>
        </p15:guide>
        <p15:guide id="3" pos="288">
          <p15:clr>
            <a:srgbClr val="FBAE40"/>
          </p15:clr>
        </p15:guide>
        <p15:guide id="4" orient="horz" pos="3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43" name="Shape 143"/>
        <p:cNvGrpSpPr/>
        <p:nvPr/>
      </p:nvGrpSpPr>
      <p:grpSpPr>
        <a:xfrm>
          <a:off x="0" y="0"/>
          <a:ext cx="0" cy="0"/>
          <a:chOff x="0" y="0"/>
          <a:chExt cx="0" cy="0"/>
        </a:xfrm>
      </p:grpSpPr>
      <p:sp>
        <p:nvSpPr>
          <p:cNvPr id="144" name="Google Shape;144;p18"/>
          <p:cNvSpPr txBox="1"/>
          <p:nvPr>
            <p:ph type="title"/>
          </p:nvPr>
        </p:nvSpPr>
        <p:spPr>
          <a:xfrm>
            <a:off x="747925" y="250028"/>
            <a:ext cx="6140400" cy="952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18"/>
          <p:cNvSpPr txBox="1"/>
          <p:nvPr>
            <p:ph idx="1" type="body"/>
          </p:nvPr>
        </p:nvSpPr>
        <p:spPr>
          <a:xfrm>
            <a:off x="747925" y="1454306"/>
            <a:ext cx="2097900" cy="4019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6" name="Google Shape;146;p18"/>
          <p:cNvSpPr txBox="1"/>
          <p:nvPr>
            <p:ph idx="2" type="body"/>
          </p:nvPr>
        </p:nvSpPr>
        <p:spPr>
          <a:xfrm>
            <a:off x="2953087" y="1454306"/>
            <a:ext cx="2097900" cy="4019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7" name="Google Shape;147;p18"/>
          <p:cNvSpPr txBox="1"/>
          <p:nvPr>
            <p:ph idx="3" type="body"/>
          </p:nvPr>
        </p:nvSpPr>
        <p:spPr>
          <a:xfrm>
            <a:off x="5158248" y="1454306"/>
            <a:ext cx="2097900" cy="40191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148" name="Google Shape;148;p18"/>
          <p:cNvGrpSpPr/>
          <p:nvPr/>
        </p:nvGrpSpPr>
        <p:grpSpPr>
          <a:xfrm>
            <a:off x="7442902" y="-101245"/>
            <a:ext cx="1796289" cy="5923039"/>
            <a:chOff x="6023725" y="842300"/>
            <a:chExt cx="1358150" cy="4030375"/>
          </a:xfrm>
        </p:grpSpPr>
        <p:sp>
          <p:nvSpPr>
            <p:cNvPr id="149" name="Google Shape;149;p1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78" name="Google Shape;178;p18"/>
          <p:cNvCxnSpPr/>
          <p:nvPr/>
        </p:nvCxnSpPr>
        <p:spPr>
          <a:xfrm>
            <a:off x="850475" y="1146028"/>
            <a:ext cx="6037800" cy="0"/>
          </a:xfrm>
          <a:prstGeom prst="straightConnector1">
            <a:avLst/>
          </a:prstGeom>
          <a:noFill/>
          <a:ln cap="rnd" cmpd="sng" w="19050">
            <a:solidFill>
              <a:srgbClr val="A4C2F4"/>
            </a:solidFill>
            <a:prstDash val="dash"/>
            <a:round/>
            <a:headEnd len="med" w="med" type="none"/>
            <a:tailEnd len="med" w="med" type="none"/>
          </a:ln>
        </p:spPr>
      </p:cxnSp>
      <p:sp>
        <p:nvSpPr>
          <p:cNvPr id="179" name="Google Shape;179;p18"/>
          <p:cNvSpPr txBox="1"/>
          <p:nvPr>
            <p:ph idx="12" type="sldNum"/>
          </p:nvPr>
        </p:nvSpPr>
        <p:spPr>
          <a:xfrm>
            <a:off x="90619" y="5247486"/>
            <a:ext cx="548700" cy="4374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389833"/>
            <a:ext cx="8520600" cy="935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280528"/>
            <a:ext cx="8520600" cy="3795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280528"/>
            <a:ext cx="3999900" cy="3795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280528"/>
            <a:ext cx="3999900" cy="3795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617333"/>
            <a:ext cx="2808000" cy="839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544000"/>
            <a:ext cx="2808000" cy="3532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500167"/>
            <a:ext cx="6367800" cy="4545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39"/>
            <a:ext cx="4572000" cy="5715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370194"/>
            <a:ext cx="4045200" cy="164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114528"/>
            <a:ext cx="4045200" cy="1372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804528"/>
            <a:ext cx="3837000" cy="41058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700639"/>
            <a:ext cx="5998800" cy="6723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94472"/>
            <a:ext cx="8520600" cy="6363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280528"/>
            <a:ext cx="8520600" cy="3795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5181352"/>
            <a:ext cx="548700" cy="4374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100.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png"/><Relationship Id="rId12"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hyperlink" Target="https://www.globalgoals.org/goals/9-industry-innovation-and-infrastructure/" TargetMode="External"/><Relationship Id="rId4" Type="http://schemas.openxmlformats.org/officeDocument/2006/relationships/image" Target="../media/image28.png"/><Relationship Id="rId9" Type="http://schemas.openxmlformats.org/officeDocument/2006/relationships/image" Target="../media/image113.jpg"/><Relationship Id="rId5" Type="http://schemas.openxmlformats.org/officeDocument/2006/relationships/hyperlink" Target="https://www.globalgoals.org/goals/11-sustainable-cities-and-communities/" TargetMode="External"/><Relationship Id="rId6" Type="http://schemas.openxmlformats.org/officeDocument/2006/relationships/image" Target="../media/image20.png"/><Relationship Id="rId7" Type="http://schemas.openxmlformats.org/officeDocument/2006/relationships/image" Target="../media/image109.jpg"/><Relationship Id="rId8" Type="http://schemas.openxmlformats.org/officeDocument/2006/relationships/image" Target="../media/image11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 Id="rId3" Type="http://schemas.openxmlformats.org/officeDocument/2006/relationships/hyperlink" Target="https://makecode.microbit.org/"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www.youtube.com/watch?v=tp0XekhdXEI" TargetMode="External"/><Relationship Id="rId4" Type="http://schemas.openxmlformats.org/officeDocument/2006/relationships/image" Target="../media/image14.jpg"/><Relationship Id="rId5" Type="http://schemas.openxmlformats.org/officeDocument/2006/relationships/hyperlink" Target="https://microbit.org/projects/do-your-bit/"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hyperlink" Target="https://docs.google.com/presentation/d/1nBvIthnz-GvbjFbl7WSYwoPsKaVP35B42Q526kPT7HI/copy#slide=id.g117462dfaf3_0_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13.xml.rels><?xml version="1.0" encoding="UTF-8" standalone="yes"?><Relationships xmlns="http://schemas.openxmlformats.org/package/2006/relationships"><Relationship Id="rId11" Type="http://schemas.openxmlformats.org/officeDocument/2006/relationships/image" Target="../media/image24.jpg"/><Relationship Id="rId10" Type="http://schemas.openxmlformats.org/officeDocument/2006/relationships/hyperlink" Target="http://www.youtube.com/watch?v=R_A4082BA0o" TargetMode="External"/><Relationship Id="rId13" Type="http://schemas.openxmlformats.org/officeDocument/2006/relationships/image" Target="../media/image28.png"/><Relationship Id="rId12" Type="http://schemas.openxmlformats.org/officeDocument/2006/relationships/hyperlink" Target="https://www.globalgoals.org/goals/9-industry-innovation-and-infrastructure/" TargetMode="External"/><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3.png"/><Relationship Id="rId15" Type="http://schemas.openxmlformats.org/officeDocument/2006/relationships/image" Target="../media/image20.png"/><Relationship Id="rId14" Type="http://schemas.openxmlformats.org/officeDocument/2006/relationships/hyperlink" Target="https://www.globalgoals.org/goals/11-sustainable-cities-and-communities/" TargetMode="External"/><Relationship Id="rId17" Type="http://schemas.openxmlformats.org/officeDocument/2006/relationships/hyperlink" Target="https://www.globalgoals.org/goals/" TargetMode="External"/><Relationship Id="rId16" Type="http://schemas.openxmlformats.org/officeDocument/2006/relationships/hyperlink" Target="https://www.globalgoals.org/goals/" TargetMode="External"/><Relationship Id="rId5" Type="http://schemas.openxmlformats.org/officeDocument/2006/relationships/image" Target="../media/image7.png"/><Relationship Id="rId6" Type="http://schemas.openxmlformats.org/officeDocument/2006/relationships/hyperlink" Target="http://www.youtube.com/watch?v=cBxN9E5f7pc" TargetMode="External"/><Relationship Id="rId7" Type="http://schemas.openxmlformats.org/officeDocument/2006/relationships/image" Target="../media/image18.jpg"/><Relationship Id="rId8" Type="http://schemas.openxmlformats.org/officeDocument/2006/relationships/hyperlink" Target="https://microbit.org/projects/do-your-bit/winners/202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hyperlink" Target="https://makecode.microbit.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26.pn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hyperlink" Target="https://makecode.microbit.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26.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2.png"/><Relationship Id="rId13" Type="http://schemas.openxmlformats.org/officeDocument/2006/relationships/image" Target="../media/image30.png"/><Relationship Id="rId12" Type="http://schemas.openxmlformats.org/officeDocument/2006/relationships/hyperlink" Target="https://wiki.elecfreaks.com/en/microbit/circuit-design/microbit-starter-kit/starter_kit_case_01" TargetMode="External"/><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www.tinkercad.com" TargetMode="External"/><Relationship Id="rId4" Type="http://schemas.openxmlformats.org/officeDocument/2006/relationships/image" Target="../media/image38.png"/><Relationship Id="rId9" Type="http://schemas.openxmlformats.org/officeDocument/2006/relationships/image" Target="../media/image1.png"/><Relationship Id="rId5" Type="http://schemas.openxmlformats.org/officeDocument/2006/relationships/hyperlink" Target="https://www.tinkercad.com" TargetMode="External"/><Relationship Id="rId6" Type="http://schemas.openxmlformats.org/officeDocument/2006/relationships/image" Target="../media/image31.png"/><Relationship Id="rId7" Type="http://schemas.openxmlformats.org/officeDocument/2006/relationships/hyperlink" Target="http://makecode.org" TargetMode="External"/><Relationship Id="rId8"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3.png"/><Relationship Id="rId7"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www.youtube.com/watch?v=qqBmvHD5bCw" TargetMode="External"/><Relationship Id="rId4" Type="http://schemas.openxmlformats.org/officeDocument/2006/relationships/image" Target="../media/image34.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5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36.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hyperlink" Target="https://cdn-learn.adafruit.com/guides/images/000/001/890/medium800/traffic_sig_copy.jpg" TargetMode="External"/><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hyperlink" Target="https://microbit.hackster.io/anish78/traffic-light-system-using-bbc-micro-bit-da2f47" TargetMode="External"/><Relationship Id="rId4" Type="http://schemas.openxmlformats.org/officeDocument/2006/relationships/image" Target="../media/image33.png"/><Relationship Id="rId9" Type="http://schemas.openxmlformats.org/officeDocument/2006/relationships/image" Target="../media/image7.png"/><Relationship Id="rId5" Type="http://schemas.openxmlformats.org/officeDocument/2006/relationships/hyperlink" Target="http://www.youtube.com/watch?v=aYyb8on82zA" TargetMode="External"/><Relationship Id="rId6" Type="http://schemas.openxmlformats.org/officeDocument/2006/relationships/image" Target="../media/image41.jpg"/><Relationship Id="rId7" Type="http://schemas.openxmlformats.org/officeDocument/2006/relationships/image" Target="../media/image1.png"/><Relationship Id="rId8"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www.youtube.com/watch?v=t_Qujjd_38o" TargetMode="External"/><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55.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60.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2.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7.png"/><Relationship Id="rId7"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5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5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4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61.gif"/><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www.youtube.com/watch?v=btGYcizV0iI" TargetMode="External"/><Relationship Id="rId4" Type="http://schemas.openxmlformats.org/officeDocument/2006/relationships/image" Target="../media/image8.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7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hyperlink" Target="http://www.youtube.com/watch?v=TKhCr-dQMBY" TargetMode="External"/><Relationship Id="rId4" Type="http://schemas.openxmlformats.org/officeDocument/2006/relationships/image" Target="../media/image52.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5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6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71.png"/></Relationships>
</file>

<file path=ppt/slides/_rels/slide56.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70.png"/><Relationship Id="rId13" Type="http://schemas.openxmlformats.org/officeDocument/2006/relationships/image" Target="../media/image83.png"/><Relationship Id="rId12"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57.png"/><Relationship Id="rId4" Type="http://schemas.openxmlformats.org/officeDocument/2006/relationships/image" Target="../media/image1.png"/><Relationship Id="rId9" Type="http://schemas.openxmlformats.org/officeDocument/2006/relationships/image" Target="../media/image69.png"/><Relationship Id="rId14" Type="http://schemas.openxmlformats.org/officeDocument/2006/relationships/image" Target="../media/image76.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8.png"/><Relationship Id="rId8"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64.gif"/><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6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www.youtube.com/watch?v=Bwc3vToByIg" TargetMode="External"/><Relationship Id="rId4" Type="http://schemas.openxmlformats.org/officeDocument/2006/relationships/image" Target="../media/image9.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7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7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91.gif"/><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7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8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9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80.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hyperlink" Target="http://www.youtube.com/watch?v=MAhpfFt_mWM" TargetMode="External"/><Relationship Id="rId4" Type="http://schemas.openxmlformats.org/officeDocument/2006/relationships/image" Target="../media/image5.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88.gif"/><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hyperlink" Target="https://www.elecfreaks.com/learn-en/microbitKit/Starter_Kit/starter_kit_case_08.html" TargetMode="External"/><Relationship Id="rId4" Type="http://schemas.openxmlformats.org/officeDocument/2006/relationships/image" Target="../media/image8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hyperlink" Target="http://www.youtube.com/watch?v=okxooamdAP4" TargetMode="External"/><Relationship Id="rId4" Type="http://schemas.openxmlformats.org/officeDocument/2006/relationships/image" Target="../media/image82.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9.png"/><Relationship Id="rId7" Type="http://schemas.openxmlformats.org/officeDocument/2006/relationships/image" Target="../media/image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9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89.png"/><Relationship Id="rId8" Type="http://schemas.openxmlformats.org/officeDocument/2006/relationships/image" Target="../media/image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9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10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8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9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9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9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10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101.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9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0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100.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111.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11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9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115.gif"/><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hyperlink" Target="https://www.elecfreaks.com/learn-en/microbitKit/Starter_Kit/starter_kit_case_12.html" TargetMode="External"/><Relationship Id="rId4" Type="http://schemas.openxmlformats.org/officeDocument/2006/relationships/image" Target="../media/image106.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hyperlink" Target="https://www.elecfreaks.com/learn-en/microbitKit/Starter_Kit/starter_kit_case_13.html" TargetMode="External"/><Relationship Id="rId4" Type="http://schemas.openxmlformats.org/officeDocument/2006/relationships/image" Target="../media/image11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hyperlink" Target="https://www.elecfreaks.com/learn-en/microbitKit/Starter_Kit/starter_kit_case_14.html" TargetMode="External"/><Relationship Id="rId4" Type="http://schemas.openxmlformats.org/officeDocument/2006/relationships/image" Target="../media/image102.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hyperlink" Target="https://www.elecfreaks.com/learn-en/microbitKit/Starter_Kit/starter_kit_case_07.html" TargetMode="External"/><Relationship Id="rId4" Type="http://schemas.openxmlformats.org/officeDocument/2006/relationships/image" Target="../media/image114.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hyperlink" Target="https://www.elecfreaks.com/learn-en/microbitKit/Starter_Kit/starter_kit_case_11.html" TargetMode="External"/><Relationship Id="rId4" Type="http://schemas.openxmlformats.org/officeDocument/2006/relationships/image" Target="../media/image105.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8.xml"/><Relationship Id="rId3" Type="http://schemas.openxmlformats.org/officeDocument/2006/relationships/hyperlink" Target="http://www.youtube.com/watch?v=MAhpfFt_mWM" TargetMode="External"/><Relationship Id="rId4" Type="http://schemas.openxmlformats.org/officeDocument/2006/relationships/image" Target="../media/image5.jp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9"/>
          <p:cNvSpPr txBox="1"/>
          <p:nvPr>
            <p:ph idx="4294967295" type="title"/>
          </p:nvPr>
        </p:nvSpPr>
        <p:spPr>
          <a:xfrm>
            <a:off x="2447600" y="383350"/>
            <a:ext cx="6067800" cy="39813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b="1" lang="en" sz="3100">
                <a:solidFill>
                  <a:srgbClr val="BD2A35"/>
                </a:solidFill>
                <a:latin typeface="Dosis"/>
                <a:ea typeface="Dosis"/>
                <a:cs typeface="Dosis"/>
                <a:sym typeface="Dosis"/>
              </a:rPr>
              <a:t>1.0 </a:t>
            </a:r>
            <a:r>
              <a:rPr b="1" lang="en" sz="3100">
                <a:solidFill>
                  <a:srgbClr val="BD2A35"/>
                </a:solidFill>
                <a:latin typeface="Dosis"/>
                <a:ea typeface="Dosis"/>
                <a:cs typeface="Dosis"/>
                <a:sym typeface="Dosis"/>
              </a:rPr>
              <a:t>MICRO:BIT</a:t>
            </a:r>
            <a:endParaRPr b="1" sz="3100">
              <a:solidFill>
                <a:srgbClr val="BD2A35"/>
              </a:solidFill>
              <a:latin typeface="Dosis"/>
              <a:ea typeface="Dosis"/>
              <a:cs typeface="Dosis"/>
              <a:sym typeface="Dosis"/>
            </a:endParaRPr>
          </a:p>
          <a:p>
            <a:pPr indent="0" lvl="0" marL="0" rtl="0" algn="r">
              <a:spcBef>
                <a:spcPts val="0"/>
              </a:spcBef>
              <a:spcAft>
                <a:spcPts val="0"/>
              </a:spcAft>
              <a:buNone/>
            </a:pPr>
            <a:r>
              <a:rPr b="1" lang="en" sz="4600">
                <a:solidFill>
                  <a:srgbClr val="BD2A35"/>
                </a:solidFill>
                <a:latin typeface="Dosis"/>
                <a:ea typeface="Dosis"/>
                <a:cs typeface="Dosis"/>
                <a:sym typeface="Dosis"/>
              </a:rPr>
              <a:t>Understanding what can drive the Micro:bit</a:t>
            </a:r>
            <a:endParaRPr b="1" sz="4600">
              <a:solidFill>
                <a:srgbClr val="BD2A35"/>
              </a:solidFill>
              <a:latin typeface="Dosis"/>
              <a:ea typeface="Dosis"/>
              <a:cs typeface="Dosis"/>
              <a:sym typeface="Dosis"/>
            </a:endParaRPr>
          </a:p>
          <a:p>
            <a:pPr indent="0" lvl="0" marL="0" rtl="0" algn="r">
              <a:spcBef>
                <a:spcPts val="0"/>
              </a:spcBef>
              <a:spcAft>
                <a:spcPts val="0"/>
              </a:spcAft>
              <a:buNone/>
            </a:pPr>
            <a:r>
              <a:rPr b="1" lang="en" sz="2000">
                <a:solidFill>
                  <a:srgbClr val="3454D1"/>
                </a:solidFill>
                <a:latin typeface="Dosis"/>
                <a:ea typeface="Dosis"/>
                <a:cs typeface="Dosis"/>
                <a:sym typeface="Dosis"/>
              </a:rPr>
              <a:t>V.1</a:t>
            </a:r>
            <a:r>
              <a:rPr b="1" lang="en" sz="3600">
                <a:solidFill>
                  <a:srgbClr val="3454D1"/>
                </a:solidFill>
                <a:latin typeface="Dosis"/>
                <a:ea typeface="Dosis"/>
                <a:cs typeface="Dosis"/>
                <a:sym typeface="Dosis"/>
              </a:rPr>
              <a:t> Micro:bit &amp; Starter Kit</a:t>
            </a:r>
            <a:endParaRPr b="1" sz="3600">
              <a:solidFill>
                <a:srgbClr val="3454D1"/>
              </a:solidFill>
              <a:latin typeface="Dosis"/>
              <a:ea typeface="Dosis"/>
              <a:cs typeface="Dosis"/>
              <a:sym typeface="Dosis"/>
            </a:endParaRPr>
          </a:p>
          <a:p>
            <a:pPr indent="0" lvl="0" marL="0" rtl="0" algn="r">
              <a:spcBef>
                <a:spcPts val="0"/>
              </a:spcBef>
              <a:spcAft>
                <a:spcPts val="0"/>
              </a:spcAft>
              <a:buNone/>
            </a:pPr>
            <a:r>
              <a:rPr b="1" lang="en" sz="3600">
                <a:solidFill>
                  <a:srgbClr val="3454D1"/>
                </a:solidFill>
                <a:latin typeface="Dosis"/>
                <a:ea typeface="Dosis"/>
                <a:cs typeface="Dosis"/>
                <a:sym typeface="Dosis"/>
              </a:rPr>
              <a:t>TIJ10</a:t>
            </a:r>
            <a:endParaRPr b="1" sz="3600">
              <a:solidFill>
                <a:srgbClr val="3454D1"/>
              </a:solidFill>
              <a:latin typeface="Dosis"/>
              <a:ea typeface="Dosis"/>
              <a:cs typeface="Dosis"/>
              <a:sym typeface="Dosis"/>
            </a:endParaRPr>
          </a:p>
        </p:txBody>
      </p:sp>
      <p:pic>
        <p:nvPicPr>
          <p:cNvPr descr="This is what is included in the starter kit breadboard kit from Elecfreaks." id="185" name="Google Shape;185;p19" title="Starter Kit Breadboard "/>
          <p:cNvPicPr preferRelativeResize="0"/>
          <p:nvPr/>
        </p:nvPicPr>
        <p:blipFill>
          <a:blip r:embed="rId3">
            <a:alphaModFix/>
          </a:blip>
          <a:stretch>
            <a:fillRect/>
          </a:stretch>
        </p:blipFill>
        <p:spPr>
          <a:xfrm>
            <a:off x="699600" y="1959800"/>
            <a:ext cx="3039624" cy="2404600"/>
          </a:xfrm>
          <a:prstGeom prst="rect">
            <a:avLst/>
          </a:prstGeom>
          <a:noFill/>
          <a:ln cap="flat" cmpd="sng" w="76200">
            <a:solidFill>
              <a:schemeClr val="dk2"/>
            </a:solidFill>
            <a:prstDash val="solid"/>
            <a:round/>
            <a:headEnd len="sm" w="sm" type="none"/>
            <a:tailEnd len="sm" w="sm" type="none"/>
          </a:ln>
        </p:spPr>
      </p:pic>
      <p:grpSp>
        <p:nvGrpSpPr>
          <p:cNvPr id="186" name="Google Shape;186;p19"/>
          <p:cNvGrpSpPr/>
          <p:nvPr/>
        </p:nvGrpSpPr>
        <p:grpSpPr>
          <a:xfrm>
            <a:off x="311700" y="4918796"/>
            <a:ext cx="8520595" cy="572705"/>
            <a:chOff x="311700" y="4500471"/>
            <a:chExt cx="8520595" cy="572705"/>
          </a:xfrm>
        </p:grpSpPr>
        <p:pic>
          <p:nvPicPr>
            <p:cNvPr id="187" name="Google Shape;187;p19"/>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88" name="Google Shape;188;p19"/>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89" name="Google Shape;189;p19"/>
            <p:cNvGrpSpPr/>
            <p:nvPr/>
          </p:nvGrpSpPr>
          <p:grpSpPr>
            <a:xfrm>
              <a:off x="2976075" y="4602050"/>
              <a:ext cx="3191850" cy="369550"/>
              <a:chOff x="5640450" y="4688200"/>
              <a:chExt cx="3191850" cy="369550"/>
            </a:xfrm>
          </p:grpSpPr>
          <p:pic>
            <p:nvPicPr>
              <p:cNvPr id="190" name="Google Shape;190;p19"/>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91" name="Google Shape;191;p1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92" name="Google Shape;192;p1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93" name="Google Shape;193;p19"/>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335" name="Google Shape;335;p28"/>
          <p:cNvSpPr txBox="1"/>
          <p:nvPr/>
        </p:nvSpPr>
        <p:spPr>
          <a:xfrm>
            <a:off x="232900" y="170200"/>
            <a:ext cx="6745200" cy="217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Dosis"/>
                <a:ea typeface="Dosis"/>
                <a:cs typeface="Dosis"/>
                <a:sym typeface="Dosis"/>
              </a:rPr>
              <a:t>Design process: </a:t>
            </a:r>
            <a:endParaRPr b="1" sz="2300">
              <a:latin typeface="Dosis"/>
              <a:ea typeface="Dosis"/>
              <a:cs typeface="Dosis"/>
              <a:sym typeface="Dosis"/>
            </a:endParaRPr>
          </a:p>
          <a:p>
            <a:pPr indent="0" lvl="0" marL="0" rtl="0" algn="l">
              <a:spcBef>
                <a:spcPts val="0"/>
              </a:spcBef>
              <a:spcAft>
                <a:spcPts val="0"/>
              </a:spcAft>
              <a:buNone/>
            </a:pPr>
            <a:r>
              <a:rPr b="1" lang="en" sz="2300">
                <a:latin typeface="Dosis"/>
                <a:ea typeface="Dosis"/>
                <a:cs typeface="Dosis"/>
                <a:sym typeface="Dosis"/>
              </a:rPr>
              <a:t>Now that you have discussed with your partner items about electric </a:t>
            </a:r>
            <a:r>
              <a:rPr b="1" lang="en" sz="2300">
                <a:latin typeface="Dosis"/>
                <a:ea typeface="Dosis"/>
                <a:cs typeface="Dosis"/>
                <a:sym typeface="Dosis"/>
              </a:rPr>
              <a:t>vehicles. Think of what matters most in an electric vehicle. </a:t>
            </a:r>
            <a:r>
              <a:rPr b="1" lang="en" sz="2300">
                <a:latin typeface="Dosis"/>
                <a:ea typeface="Dosis"/>
                <a:cs typeface="Dosis"/>
                <a:sym typeface="Dosis"/>
              </a:rPr>
              <a:t>Select 3 features that you would want to make sure your electric car had?</a:t>
            </a:r>
            <a:endParaRPr b="1" sz="2300">
              <a:latin typeface="Dosis"/>
              <a:ea typeface="Dosis"/>
              <a:cs typeface="Dosis"/>
              <a:sym typeface="Dosis"/>
            </a:endParaRPr>
          </a:p>
          <a:p>
            <a:pPr indent="0" lvl="0" marL="0" rtl="0" algn="l">
              <a:spcBef>
                <a:spcPts val="0"/>
              </a:spcBef>
              <a:spcAft>
                <a:spcPts val="0"/>
              </a:spcAft>
              <a:buNone/>
            </a:pPr>
            <a:r>
              <a:t/>
            </a:r>
            <a:endParaRPr>
              <a:latin typeface="Dosis"/>
              <a:ea typeface="Dosis"/>
              <a:cs typeface="Dosis"/>
              <a:sym typeface="Dosis"/>
            </a:endParaRPr>
          </a:p>
        </p:txBody>
      </p:sp>
      <p:pic>
        <p:nvPicPr>
          <p:cNvPr id="336" name="Google Shape;336;p28" title="Image of a microbit"/>
          <p:cNvPicPr preferRelativeResize="0"/>
          <p:nvPr/>
        </p:nvPicPr>
        <p:blipFill rotWithShape="1">
          <a:blip r:embed="rId3">
            <a:alphaModFix/>
          </a:blip>
          <a:srcRect b="0" l="0" r="0" t="0"/>
          <a:stretch/>
        </p:blipFill>
        <p:spPr>
          <a:xfrm>
            <a:off x="7905326" y="68975"/>
            <a:ext cx="1100300" cy="929250"/>
          </a:xfrm>
          <a:prstGeom prst="rect">
            <a:avLst/>
          </a:prstGeom>
          <a:noFill/>
          <a:ln>
            <a:noFill/>
          </a:ln>
        </p:spPr>
      </p:pic>
      <p:sp>
        <p:nvSpPr>
          <p:cNvPr id="337" name="Google Shape;337;p28" title="Engineering Notebook"/>
          <p:cNvSpPr/>
          <p:nvPr/>
        </p:nvSpPr>
        <p:spPr>
          <a:xfrm>
            <a:off x="311700" y="2202325"/>
            <a:ext cx="1720500" cy="1630800"/>
          </a:xfrm>
          <a:prstGeom prst="roundRect">
            <a:avLst>
              <a:gd fmla="val 16667" name="adj"/>
            </a:avLst>
          </a:prstGeom>
          <a:solidFill>
            <a:srgbClr val="F8AC5E"/>
          </a:solidFill>
          <a:ln cap="flat" cmpd="sng" w="38100">
            <a:solidFill>
              <a:srgbClr val="F8AC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Sniglet"/>
                <a:ea typeface="Sniglet"/>
                <a:cs typeface="Sniglet"/>
                <a:sym typeface="Sniglet"/>
              </a:rPr>
              <a:t>ENGINEER NOTEBOOK</a:t>
            </a:r>
            <a:endParaRPr sz="1900">
              <a:latin typeface="Sniglet"/>
              <a:ea typeface="Sniglet"/>
              <a:cs typeface="Sniglet"/>
              <a:sym typeface="Sniglet"/>
            </a:endParaRPr>
          </a:p>
        </p:txBody>
      </p:sp>
      <p:grpSp>
        <p:nvGrpSpPr>
          <p:cNvPr id="338" name="Google Shape;338;p28"/>
          <p:cNvGrpSpPr/>
          <p:nvPr/>
        </p:nvGrpSpPr>
        <p:grpSpPr>
          <a:xfrm>
            <a:off x="311700" y="4918796"/>
            <a:ext cx="8520595" cy="572705"/>
            <a:chOff x="311700" y="4500471"/>
            <a:chExt cx="8520595" cy="572705"/>
          </a:xfrm>
        </p:grpSpPr>
        <p:pic>
          <p:nvPicPr>
            <p:cNvPr id="339" name="Google Shape;339;p2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340" name="Google Shape;340;p2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341" name="Google Shape;341;p28"/>
            <p:cNvGrpSpPr/>
            <p:nvPr/>
          </p:nvGrpSpPr>
          <p:grpSpPr>
            <a:xfrm>
              <a:off x="2976075" y="4602050"/>
              <a:ext cx="3191850" cy="369550"/>
              <a:chOff x="5640450" y="4688200"/>
              <a:chExt cx="3191850" cy="369550"/>
            </a:xfrm>
          </p:grpSpPr>
          <p:pic>
            <p:nvPicPr>
              <p:cNvPr id="342" name="Google Shape;342;p2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343" name="Google Shape;343;p2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44" name="Google Shape;344;p2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45" name="Google Shape;345;p28"/>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descr="Place your information in the box" id="346" name="Google Shape;346;p28" title="Item #1"/>
          <p:cNvSpPr/>
          <p:nvPr/>
        </p:nvSpPr>
        <p:spPr>
          <a:xfrm>
            <a:off x="2429900" y="2152700"/>
            <a:ext cx="1867800" cy="254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niglet"/>
                <a:ea typeface="Sniglet"/>
                <a:cs typeface="Sniglet"/>
                <a:sym typeface="Sniglet"/>
              </a:rPr>
              <a:t>Item #1</a:t>
            </a:r>
            <a:endParaRPr>
              <a:latin typeface="Sniglet"/>
              <a:ea typeface="Sniglet"/>
              <a:cs typeface="Sniglet"/>
              <a:sym typeface="Sniglet"/>
            </a:endParaRPr>
          </a:p>
        </p:txBody>
      </p:sp>
      <p:sp>
        <p:nvSpPr>
          <p:cNvPr descr="Place your information in the box" id="347" name="Google Shape;347;p28" title="Item #2"/>
          <p:cNvSpPr/>
          <p:nvPr/>
        </p:nvSpPr>
        <p:spPr>
          <a:xfrm>
            <a:off x="4555125" y="2202325"/>
            <a:ext cx="1867800" cy="254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niglet"/>
                <a:ea typeface="Sniglet"/>
                <a:cs typeface="Sniglet"/>
                <a:sym typeface="Sniglet"/>
              </a:rPr>
              <a:t>Item #2</a:t>
            </a:r>
            <a:endParaRPr>
              <a:latin typeface="Sniglet"/>
              <a:ea typeface="Sniglet"/>
              <a:cs typeface="Sniglet"/>
              <a:sym typeface="Sniglet"/>
            </a:endParaRPr>
          </a:p>
        </p:txBody>
      </p:sp>
      <p:sp>
        <p:nvSpPr>
          <p:cNvPr descr="Place your information in the box" id="348" name="Google Shape;348;p28" title="Item #3"/>
          <p:cNvSpPr/>
          <p:nvPr/>
        </p:nvSpPr>
        <p:spPr>
          <a:xfrm>
            <a:off x="6680350" y="2152700"/>
            <a:ext cx="1867800" cy="254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niglet"/>
                <a:ea typeface="Sniglet"/>
                <a:cs typeface="Sniglet"/>
                <a:sym typeface="Sniglet"/>
              </a:rPr>
              <a:t>Item #3</a:t>
            </a:r>
            <a:endParaRPr>
              <a:latin typeface="Sniglet"/>
              <a:ea typeface="Sniglet"/>
              <a:cs typeface="Sniglet"/>
              <a:sym typeface="Sniglet"/>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118"/>
          <p:cNvSpPr txBox="1"/>
          <p:nvPr>
            <p:ph idx="1" type="body"/>
          </p:nvPr>
        </p:nvSpPr>
        <p:spPr>
          <a:xfrm>
            <a:off x="468700" y="1658325"/>
            <a:ext cx="1861800" cy="3868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Think about who the group of #9 or #11 GLOBAL GOALs are being affected. What is causing them problems? Think about the auto industry and how is the auto industry responding to the issues in #9 and #11?.</a:t>
            </a:r>
            <a:endParaRPr/>
          </a:p>
        </p:txBody>
      </p:sp>
      <p:sp>
        <p:nvSpPr>
          <p:cNvPr id="1628" name="Google Shape;1628;p118"/>
          <p:cNvSpPr txBox="1"/>
          <p:nvPr>
            <p:ph idx="2" type="body"/>
          </p:nvPr>
        </p:nvSpPr>
        <p:spPr>
          <a:xfrm>
            <a:off x="2779375" y="2294225"/>
            <a:ext cx="5443500" cy="26247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
              <a:t>LIst what you already know about the answers.</a:t>
            </a:r>
            <a:endParaRPr/>
          </a:p>
        </p:txBody>
      </p:sp>
      <p:sp>
        <p:nvSpPr>
          <p:cNvPr id="1629" name="Google Shape;1629;p11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630" name="Google Shape;1630;p118"/>
          <p:cNvSpPr txBox="1"/>
          <p:nvPr/>
        </p:nvSpPr>
        <p:spPr>
          <a:xfrm>
            <a:off x="682500" y="1258125"/>
            <a:ext cx="290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osis"/>
                <a:ea typeface="Dosis"/>
                <a:cs typeface="Dosis"/>
                <a:sym typeface="Dosis"/>
              </a:rPr>
              <a:t>Which area did you pick?</a:t>
            </a:r>
            <a:endParaRPr>
              <a:latin typeface="Dosis"/>
              <a:ea typeface="Dosis"/>
              <a:cs typeface="Dosis"/>
              <a:sym typeface="Dosis"/>
            </a:endParaRPr>
          </a:p>
        </p:txBody>
      </p:sp>
      <p:sp>
        <p:nvSpPr>
          <p:cNvPr id="1631" name="Google Shape;1631;p118"/>
          <p:cNvSpPr/>
          <p:nvPr/>
        </p:nvSpPr>
        <p:spPr>
          <a:xfrm>
            <a:off x="816851" y="213891"/>
            <a:ext cx="1246800" cy="8310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Empathize</a:t>
            </a:r>
            <a:endParaRPr>
              <a:solidFill>
                <a:schemeClr val="accent1"/>
              </a:solidFill>
              <a:latin typeface="Dosis"/>
              <a:ea typeface="Dosis"/>
              <a:cs typeface="Dosis"/>
              <a:sym typeface="Dosis"/>
            </a:endParaRPr>
          </a:p>
        </p:txBody>
      </p:sp>
      <p:pic>
        <p:nvPicPr>
          <p:cNvPr id="1632" name="Google Shape;1632;p118">
            <a:hlinkClick r:id="rId3"/>
          </p:cNvPr>
          <p:cNvPicPr preferRelativeResize="0"/>
          <p:nvPr/>
        </p:nvPicPr>
        <p:blipFill>
          <a:blip r:embed="rId4">
            <a:alphaModFix/>
          </a:blip>
          <a:stretch>
            <a:fillRect/>
          </a:stretch>
        </p:blipFill>
        <p:spPr>
          <a:xfrm>
            <a:off x="3758125" y="501293"/>
            <a:ext cx="1498276" cy="1434632"/>
          </a:xfrm>
          <a:prstGeom prst="rect">
            <a:avLst/>
          </a:prstGeom>
          <a:noFill/>
          <a:ln>
            <a:noFill/>
          </a:ln>
        </p:spPr>
      </p:pic>
      <p:pic>
        <p:nvPicPr>
          <p:cNvPr id="1633" name="Google Shape;1633;p118">
            <a:hlinkClick r:id="rId5"/>
          </p:cNvPr>
          <p:cNvPicPr preferRelativeResize="0"/>
          <p:nvPr/>
        </p:nvPicPr>
        <p:blipFill>
          <a:blip r:embed="rId6">
            <a:alphaModFix/>
          </a:blip>
          <a:stretch>
            <a:fillRect/>
          </a:stretch>
        </p:blipFill>
        <p:spPr>
          <a:xfrm>
            <a:off x="5351781" y="493700"/>
            <a:ext cx="1509844" cy="1434632"/>
          </a:xfrm>
          <a:prstGeom prst="rect">
            <a:avLst/>
          </a:prstGeom>
          <a:noFill/>
          <a:ln>
            <a:noFill/>
          </a:ln>
        </p:spPr>
      </p:pic>
      <p:pic>
        <p:nvPicPr>
          <p:cNvPr descr="Assembly line" id="1634" name="Google Shape;1634;p118" title="Auto Industry"/>
          <p:cNvPicPr preferRelativeResize="0"/>
          <p:nvPr/>
        </p:nvPicPr>
        <p:blipFill>
          <a:blip r:embed="rId7">
            <a:alphaModFix/>
          </a:blip>
          <a:stretch>
            <a:fillRect/>
          </a:stretch>
        </p:blipFill>
        <p:spPr>
          <a:xfrm>
            <a:off x="7379271" y="86324"/>
            <a:ext cx="1629624" cy="1086151"/>
          </a:xfrm>
          <a:prstGeom prst="rect">
            <a:avLst/>
          </a:prstGeom>
          <a:noFill/>
          <a:ln cap="flat" cmpd="sng" w="38100">
            <a:solidFill>
              <a:schemeClr val="dk2"/>
            </a:solidFill>
            <a:prstDash val="solid"/>
            <a:round/>
            <a:headEnd len="sm" w="sm" type="none"/>
            <a:tailEnd len="sm" w="sm" type="none"/>
          </a:ln>
          <a:effectLst>
            <a:outerShdw blurRad="242888" rotWithShape="0" algn="bl" dir="2940000" dist="152400">
              <a:srgbClr val="000000">
                <a:alpha val="50000"/>
              </a:srgbClr>
            </a:outerShdw>
          </a:effectLst>
        </p:spPr>
      </p:pic>
      <p:pic>
        <p:nvPicPr>
          <p:cNvPr descr="Fancy expensive red car" id="1635" name="Google Shape;1635;p118" title="Red Car"/>
          <p:cNvPicPr preferRelativeResize="0"/>
          <p:nvPr/>
        </p:nvPicPr>
        <p:blipFill rotWithShape="1">
          <a:blip r:embed="rId8">
            <a:alphaModFix/>
          </a:blip>
          <a:srcRect b="0" l="14832" r="14839" t="0"/>
          <a:stretch/>
        </p:blipFill>
        <p:spPr>
          <a:xfrm>
            <a:off x="7379271" y="1375749"/>
            <a:ext cx="1629626" cy="1086152"/>
          </a:xfrm>
          <a:prstGeom prst="rect">
            <a:avLst/>
          </a:prstGeom>
          <a:noFill/>
          <a:ln cap="flat" cmpd="sng" w="38100">
            <a:solidFill>
              <a:schemeClr val="dk2"/>
            </a:solidFill>
            <a:prstDash val="solid"/>
            <a:round/>
            <a:headEnd len="sm" w="sm" type="none"/>
            <a:tailEnd len="sm" w="sm" type="none"/>
          </a:ln>
          <a:effectLst>
            <a:outerShdw blurRad="242888" rotWithShape="0" algn="bl" dir="2940000" dist="152400">
              <a:srgbClr val="000000">
                <a:alpha val="50000"/>
              </a:srgbClr>
            </a:outerShdw>
          </a:effectLst>
        </p:spPr>
      </p:pic>
      <p:pic>
        <p:nvPicPr>
          <p:cNvPr descr="Inside of HONDA CRV" id="1636" name="Google Shape;1636;p118" title="Interior of Car"/>
          <p:cNvPicPr preferRelativeResize="0"/>
          <p:nvPr/>
        </p:nvPicPr>
        <p:blipFill rotWithShape="1">
          <a:blip r:embed="rId9">
            <a:alphaModFix/>
          </a:blip>
          <a:srcRect b="5133" l="0" r="0" t="5124"/>
          <a:stretch/>
        </p:blipFill>
        <p:spPr>
          <a:xfrm>
            <a:off x="7379271" y="2665174"/>
            <a:ext cx="1629624" cy="1086150"/>
          </a:xfrm>
          <a:prstGeom prst="rect">
            <a:avLst/>
          </a:prstGeom>
          <a:noFill/>
          <a:ln cap="flat" cmpd="sng" w="38100">
            <a:solidFill>
              <a:schemeClr val="dk2"/>
            </a:solidFill>
            <a:prstDash val="solid"/>
            <a:round/>
            <a:headEnd len="sm" w="sm" type="none"/>
            <a:tailEnd len="sm" w="sm" type="none"/>
          </a:ln>
          <a:effectLst>
            <a:outerShdw blurRad="242888" rotWithShape="0" algn="bl" dir="2940000" dist="152400">
              <a:srgbClr val="000000">
                <a:alpha val="50000"/>
              </a:srgbClr>
            </a:outerShdw>
          </a:effectLst>
        </p:spPr>
      </p:pic>
      <p:grpSp>
        <p:nvGrpSpPr>
          <p:cNvPr id="1637" name="Google Shape;1637;p118"/>
          <p:cNvGrpSpPr/>
          <p:nvPr/>
        </p:nvGrpSpPr>
        <p:grpSpPr>
          <a:xfrm>
            <a:off x="311700" y="4918796"/>
            <a:ext cx="8520595" cy="572705"/>
            <a:chOff x="311700" y="4500471"/>
            <a:chExt cx="8520595" cy="572705"/>
          </a:xfrm>
        </p:grpSpPr>
        <p:pic>
          <p:nvPicPr>
            <p:cNvPr id="1638" name="Google Shape;1638;p118"/>
            <p:cNvPicPr preferRelativeResize="0"/>
            <p:nvPr/>
          </p:nvPicPr>
          <p:blipFill rotWithShape="1">
            <a:blip r:embed="rId10">
              <a:alphaModFix/>
            </a:blip>
            <a:srcRect b="0" l="0" r="0" t="0"/>
            <a:stretch/>
          </p:blipFill>
          <p:spPr>
            <a:xfrm>
              <a:off x="6933197" y="4500471"/>
              <a:ext cx="1899098" cy="572700"/>
            </a:xfrm>
            <a:prstGeom prst="rect">
              <a:avLst/>
            </a:prstGeom>
            <a:noFill/>
            <a:ln>
              <a:noFill/>
            </a:ln>
          </p:spPr>
        </p:pic>
        <p:pic>
          <p:nvPicPr>
            <p:cNvPr id="1639" name="Google Shape;1639;p118"/>
            <p:cNvPicPr preferRelativeResize="0"/>
            <p:nvPr/>
          </p:nvPicPr>
          <p:blipFill rotWithShape="1">
            <a:blip r:embed="rId11">
              <a:alphaModFix/>
            </a:blip>
            <a:srcRect b="0" l="0" r="0" t="0"/>
            <a:stretch/>
          </p:blipFill>
          <p:spPr>
            <a:xfrm>
              <a:off x="311700" y="4500475"/>
              <a:ext cx="948941" cy="572701"/>
            </a:xfrm>
            <a:prstGeom prst="rect">
              <a:avLst/>
            </a:prstGeom>
            <a:noFill/>
            <a:ln>
              <a:noFill/>
            </a:ln>
          </p:spPr>
        </p:pic>
        <p:grpSp>
          <p:nvGrpSpPr>
            <p:cNvPr id="1640" name="Google Shape;1640;p118"/>
            <p:cNvGrpSpPr/>
            <p:nvPr/>
          </p:nvGrpSpPr>
          <p:grpSpPr>
            <a:xfrm>
              <a:off x="2976075" y="4602050"/>
              <a:ext cx="3191850" cy="369550"/>
              <a:chOff x="5640450" y="4688200"/>
              <a:chExt cx="3191850" cy="369550"/>
            </a:xfrm>
          </p:grpSpPr>
          <p:pic>
            <p:nvPicPr>
              <p:cNvPr id="1641" name="Google Shape;1641;p118"/>
              <p:cNvPicPr preferRelativeResize="0"/>
              <p:nvPr/>
            </p:nvPicPr>
            <p:blipFill rotWithShape="1">
              <a:blip r:embed="rId12">
                <a:alphaModFix/>
              </a:blip>
              <a:srcRect b="0" l="0" r="0" t="0"/>
              <a:stretch/>
            </p:blipFill>
            <p:spPr>
              <a:xfrm>
                <a:off x="5640450" y="4688200"/>
                <a:ext cx="1764459" cy="369550"/>
              </a:xfrm>
              <a:prstGeom prst="rect">
                <a:avLst/>
              </a:prstGeom>
              <a:noFill/>
              <a:ln>
                <a:noFill/>
              </a:ln>
            </p:spPr>
          </p:pic>
          <p:sp>
            <p:nvSpPr>
              <p:cNvPr id="1642" name="Google Shape;1642;p11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sp>
        <p:nvSpPr>
          <p:cNvPr id="1647" name="Google Shape;1647;p11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648" name="Google Shape;1648;p119"/>
          <p:cNvSpPr/>
          <p:nvPr/>
        </p:nvSpPr>
        <p:spPr>
          <a:xfrm>
            <a:off x="2444750" y="956799"/>
            <a:ext cx="5714994" cy="4374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Arial"/>
              </a:rPr>
              <a:t>Using a mind map software like MINDOMO</a:t>
            </a:r>
          </a:p>
        </p:txBody>
      </p:sp>
      <p:sp>
        <p:nvSpPr>
          <p:cNvPr id="1649" name="Google Shape;1649;p119"/>
          <p:cNvSpPr/>
          <p:nvPr/>
        </p:nvSpPr>
        <p:spPr>
          <a:xfrm>
            <a:off x="540325" y="2354838"/>
            <a:ext cx="2616000" cy="2196900"/>
          </a:xfrm>
          <a:prstGeom prst="roundRect">
            <a:avLst>
              <a:gd fmla="val 16667" name="adj"/>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Red Hat Display"/>
                <a:ea typeface="Red Hat Display"/>
                <a:cs typeface="Red Hat Display"/>
                <a:sym typeface="Red Hat Display"/>
              </a:rPr>
              <a:t>1. </a:t>
            </a:r>
            <a:r>
              <a:rPr lang="en" sz="1700">
                <a:solidFill>
                  <a:schemeClr val="lt1"/>
                </a:solidFill>
                <a:latin typeface="Red Hat Display"/>
                <a:ea typeface="Red Hat Display"/>
                <a:cs typeface="Red Hat Display"/>
                <a:sym typeface="Red Hat Display"/>
              </a:rPr>
              <a:t>Create a mindomo map like the tree in the video and in the centre write in a problem related to the goal you have picked, that you would like to solve.</a:t>
            </a:r>
            <a:endParaRPr sz="1700">
              <a:solidFill>
                <a:schemeClr val="lt1"/>
              </a:solidFill>
              <a:latin typeface="Red Hat Display"/>
              <a:ea typeface="Red Hat Display"/>
              <a:cs typeface="Red Hat Display"/>
              <a:sym typeface="Red Hat Display"/>
            </a:endParaRPr>
          </a:p>
        </p:txBody>
      </p:sp>
      <p:sp>
        <p:nvSpPr>
          <p:cNvPr id="1650" name="Google Shape;1650;p119"/>
          <p:cNvSpPr/>
          <p:nvPr/>
        </p:nvSpPr>
        <p:spPr>
          <a:xfrm>
            <a:off x="3628050" y="2354850"/>
            <a:ext cx="2251500" cy="21969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Red Hat Display"/>
                <a:ea typeface="Red Hat Display"/>
                <a:cs typeface="Red Hat Display"/>
                <a:sym typeface="Red Hat Display"/>
              </a:rPr>
              <a:t>2. Write in 5 main causes as the first set of roots under the tree.</a:t>
            </a:r>
            <a:endParaRPr sz="1900">
              <a:latin typeface="Red Hat Display"/>
              <a:ea typeface="Red Hat Display"/>
              <a:cs typeface="Red Hat Display"/>
              <a:sym typeface="Red Hat Display"/>
            </a:endParaRPr>
          </a:p>
        </p:txBody>
      </p:sp>
      <p:sp>
        <p:nvSpPr>
          <p:cNvPr id="1651" name="Google Shape;1651;p119"/>
          <p:cNvSpPr/>
          <p:nvPr/>
        </p:nvSpPr>
        <p:spPr>
          <a:xfrm>
            <a:off x="6441798" y="2354850"/>
            <a:ext cx="2251500" cy="21969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Red Hat Display"/>
                <a:ea typeface="Red Hat Display"/>
                <a:cs typeface="Red Hat Display"/>
                <a:sym typeface="Red Hat Display"/>
              </a:rPr>
              <a:t>3. Then pick one of those causes and write down 4-6 reasons for why this may be the case.</a:t>
            </a:r>
            <a:endParaRPr sz="1900">
              <a:latin typeface="Red Hat Display"/>
              <a:ea typeface="Red Hat Display"/>
              <a:cs typeface="Red Hat Display"/>
              <a:sym typeface="Red Hat Display"/>
            </a:endParaRPr>
          </a:p>
        </p:txBody>
      </p:sp>
      <p:sp>
        <p:nvSpPr>
          <p:cNvPr id="1652" name="Google Shape;1652;p119"/>
          <p:cNvSpPr/>
          <p:nvPr/>
        </p:nvSpPr>
        <p:spPr>
          <a:xfrm>
            <a:off x="947214" y="759991"/>
            <a:ext cx="1246800" cy="8310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ctr">
              <a:lnSpc>
                <a:spcPct val="90000"/>
              </a:lnSpc>
              <a:spcBef>
                <a:spcPts val="0"/>
              </a:spcBef>
              <a:spcAft>
                <a:spcPts val="0"/>
              </a:spcAft>
              <a:buNone/>
            </a:pPr>
            <a:r>
              <a:rPr lang="en" sz="2000">
                <a:solidFill>
                  <a:schemeClr val="accent1"/>
                </a:solidFill>
                <a:latin typeface="Dosis"/>
                <a:ea typeface="Dosis"/>
                <a:cs typeface="Dosis"/>
                <a:sym typeface="Dosis"/>
              </a:rPr>
              <a:t>Define</a:t>
            </a:r>
            <a:endParaRPr>
              <a:solidFill>
                <a:schemeClr val="accent1"/>
              </a:solidFill>
              <a:latin typeface="Dosis"/>
              <a:ea typeface="Dosis"/>
              <a:cs typeface="Dosis"/>
              <a:sym typeface="Dosis"/>
            </a:endParaRPr>
          </a:p>
        </p:txBody>
      </p:sp>
      <p:grpSp>
        <p:nvGrpSpPr>
          <p:cNvPr id="1653" name="Google Shape;1653;p119"/>
          <p:cNvGrpSpPr/>
          <p:nvPr/>
        </p:nvGrpSpPr>
        <p:grpSpPr>
          <a:xfrm>
            <a:off x="311700" y="4918796"/>
            <a:ext cx="8520595" cy="572705"/>
            <a:chOff x="311700" y="4500471"/>
            <a:chExt cx="8520595" cy="572705"/>
          </a:xfrm>
        </p:grpSpPr>
        <p:pic>
          <p:nvPicPr>
            <p:cNvPr id="1654" name="Google Shape;1654;p11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655" name="Google Shape;1655;p11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656" name="Google Shape;1656;p119"/>
            <p:cNvGrpSpPr/>
            <p:nvPr/>
          </p:nvGrpSpPr>
          <p:grpSpPr>
            <a:xfrm>
              <a:off x="2976075" y="4602050"/>
              <a:ext cx="3191850" cy="369550"/>
              <a:chOff x="5640450" y="4688200"/>
              <a:chExt cx="3191850" cy="369550"/>
            </a:xfrm>
          </p:grpSpPr>
          <p:pic>
            <p:nvPicPr>
              <p:cNvPr id="1657" name="Google Shape;1657;p11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658" name="Google Shape;1658;p11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12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664" name="Google Shape;1664;p120"/>
          <p:cNvSpPr/>
          <p:nvPr/>
        </p:nvSpPr>
        <p:spPr>
          <a:xfrm>
            <a:off x="583825" y="1249900"/>
            <a:ext cx="7671300" cy="342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120"/>
          <p:cNvSpPr/>
          <p:nvPr/>
        </p:nvSpPr>
        <p:spPr>
          <a:xfrm>
            <a:off x="3445450" y="189125"/>
            <a:ext cx="4053900" cy="937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Brainstorm solutions for the problems that you have identified using your reasoning so far to help with the process.</a:t>
            </a:r>
            <a:endParaRPr/>
          </a:p>
        </p:txBody>
      </p:sp>
      <p:sp>
        <p:nvSpPr>
          <p:cNvPr id="1666" name="Google Shape;1666;p120"/>
          <p:cNvSpPr/>
          <p:nvPr/>
        </p:nvSpPr>
        <p:spPr>
          <a:xfrm>
            <a:off x="914314" y="242366"/>
            <a:ext cx="1246800" cy="8310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ctr">
              <a:lnSpc>
                <a:spcPct val="90000"/>
              </a:lnSpc>
              <a:spcBef>
                <a:spcPts val="0"/>
              </a:spcBef>
              <a:spcAft>
                <a:spcPts val="0"/>
              </a:spcAft>
              <a:buNone/>
            </a:pPr>
            <a:r>
              <a:rPr lang="en" sz="2000">
                <a:solidFill>
                  <a:schemeClr val="accent1"/>
                </a:solidFill>
                <a:latin typeface="Dosis"/>
                <a:ea typeface="Dosis"/>
                <a:cs typeface="Dosis"/>
                <a:sym typeface="Dosis"/>
              </a:rPr>
              <a:t>IDEATE</a:t>
            </a:r>
            <a:endParaRPr>
              <a:solidFill>
                <a:schemeClr val="accent1"/>
              </a:solidFill>
              <a:latin typeface="Dosis"/>
              <a:ea typeface="Dosis"/>
              <a:cs typeface="Dosis"/>
              <a:sym typeface="Dosis"/>
            </a:endParaRPr>
          </a:p>
        </p:txBody>
      </p:sp>
      <p:grpSp>
        <p:nvGrpSpPr>
          <p:cNvPr id="1667" name="Google Shape;1667;p120"/>
          <p:cNvGrpSpPr/>
          <p:nvPr/>
        </p:nvGrpSpPr>
        <p:grpSpPr>
          <a:xfrm>
            <a:off x="311700" y="4918796"/>
            <a:ext cx="8520595" cy="572705"/>
            <a:chOff x="311700" y="4500471"/>
            <a:chExt cx="8520595" cy="572705"/>
          </a:xfrm>
        </p:grpSpPr>
        <p:pic>
          <p:nvPicPr>
            <p:cNvPr id="1668" name="Google Shape;1668;p12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669" name="Google Shape;1669;p12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670" name="Google Shape;1670;p120"/>
            <p:cNvGrpSpPr/>
            <p:nvPr/>
          </p:nvGrpSpPr>
          <p:grpSpPr>
            <a:xfrm>
              <a:off x="2976075" y="4602050"/>
              <a:ext cx="3191850" cy="369550"/>
              <a:chOff x="5640450" y="4688200"/>
              <a:chExt cx="3191850" cy="369550"/>
            </a:xfrm>
          </p:grpSpPr>
          <p:pic>
            <p:nvPicPr>
              <p:cNvPr id="1671" name="Google Shape;1671;p12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672" name="Google Shape;1672;p12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2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678" name="Google Shape;1678;p121"/>
          <p:cNvSpPr/>
          <p:nvPr/>
        </p:nvSpPr>
        <p:spPr>
          <a:xfrm>
            <a:off x="1661375" y="266625"/>
            <a:ext cx="6475200" cy="83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Dosis"/>
                <a:ea typeface="Dosis"/>
                <a:cs typeface="Dosis"/>
                <a:sym typeface="Dosis"/>
              </a:rPr>
              <a:t>From the ideas you came up with draw out what your micro:bit prototype could be in order to address an aspect of one of the goals selected. Be sure to label</a:t>
            </a:r>
            <a:endParaRPr b="1">
              <a:latin typeface="Dosis"/>
              <a:ea typeface="Dosis"/>
              <a:cs typeface="Dosis"/>
              <a:sym typeface="Dosis"/>
            </a:endParaRPr>
          </a:p>
        </p:txBody>
      </p:sp>
      <p:sp>
        <p:nvSpPr>
          <p:cNvPr id="1679" name="Google Shape;1679;p121"/>
          <p:cNvSpPr/>
          <p:nvPr/>
        </p:nvSpPr>
        <p:spPr>
          <a:xfrm>
            <a:off x="361825" y="1233450"/>
            <a:ext cx="2392800" cy="403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What lessons would you incorporate into your prototype:</a:t>
            </a:r>
            <a:endParaRPr sz="1200"/>
          </a:p>
          <a:p>
            <a:pPr indent="-317500" lvl="0" marL="457200" rtl="0" algn="l">
              <a:spcBef>
                <a:spcPts val="0"/>
              </a:spcBef>
              <a:spcAft>
                <a:spcPts val="0"/>
              </a:spcAft>
              <a:buSzPts val="1400"/>
              <a:buChar char="●"/>
            </a:pPr>
            <a:r>
              <a:t/>
            </a:r>
            <a:endParaRPr/>
          </a:p>
        </p:txBody>
      </p:sp>
      <p:sp>
        <p:nvSpPr>
          <p:cNvPr id="1680" name="Google Shape;1680;p121"/>
          <p:cNvSpPr/>
          <p:nvPr/>
        </p:nvSpPr>
        <p:spPr>
          <a:xfrm>
            <a:off x="304564" y="266616"/>
            <a:ext cx="1246800" cy="8310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ctr">
              <a:lnSpc>
                <a:spcPct val="90000"/>
              </a:lnSpc>
              <a:spcBef>
                <a:spcPts val="0"/>
              </a:spcBef>
              <a:spcAft>
                <a:spcPts val="0"/>
              </a:spcAft>
              <a:buNone/>
            </a:pPr>
            <a:r>
              <a:rPr lang="en" sz="2000">
                <a:solidFill>
                  <a:schemeClr val="accent1"/>
                </a:solidFill>
                <a:latin typeface="Dosis"/>
                <a:ea typeface="Dosis"/>
                <a:cs typeface="Dosis"/>
                <a:sym typeface="Dosis"/>
              </a:rPr>
              <a:t>Prototype</a:t>
            </a:r>
            <a:endParaRPr>
              <a:solidFill>
                <a:schemeClr val="accent1"/>
              </a:solidFill>
              <a:latin typeface="Dosis"/>
              <a:ea typeface="Dosis"/>
              <a:cs typeface="Dosis"/>
              <a:sym typeface="Dosis"/>
            </a:endParaRPr>
          </a:p>
        </p:txBody>
      </p:sp>
      <p:sp>
        <p:nvSpPr>
          <p:cNvPr id="1681" name="Google Shape;1681;p121"/>
          <p:cNvSpPr/>
          <p:nvPr/>
        </p:nvSpPr>
        <p:spPr>
          <a:xfrm>
            <a:off x="0" y="4415775"/>
            <a:ext cx="1702200" cy="1262100"/>
          </a:xfrm>
          <a:prstGeom prst="wedgeRoundRectCallout">
            <a:avLst>
              <a:gd fmla="val 69804" name="adj1"/>
              <a:gd fmla="val -83228" name="adj2"/>
              <a:gd fmla="val 0" name="adj3"/>
            </a:avLst>
          </a:prstGeom>
          <a:solidFill>
            <a:srgbClr val="F8AC5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ed Hat Display"/>
                <a:ea typeface="Red Hat Display"/>
                <a:cs typeface="Red Hat Display"/>
                <a:sym typeface="Red Hat Display"/>
              </a:rPr>
              <a:t>Just a note: </a:t>
            </a:r>
            <a:br>
              <a:rPr b="1" lang="en">
                <a:latin typeface="Red Hat Display"/>
                <a:ea typeface="Red Hat Display"/>
                <a:cs typeface="Red Hat Display"/>
                <a:sym typeface="Red Hat Display"/>
              </a:rPr>
            </a:br>
            <a:r>
              <a:rPr lang="en" sz="1000">
                <a:latin typeface="Red Hat Display"/>
                <a:ea typeface="Red Hat Display"/>
                <a:cs typeface="Red Hat Display"/>
                <a:sym typeface="Red Hat Display"/>
              </a:rPr>
              <a:t>You want to try to have at least 3 of the lessons we did in class demonstrated here. We will code them in </a:t>
            </a:r>
            <a:r>
              <a:rPr lang="en" sz="1000" u="sng">
                <a:solidFill>
                  <a:schemeClr val="hlink"/>
                </a:solidFill>
                <a:latin typeface="Red Hat Display"/>
                <a:ea typeface="Red Hat Display"/>
                <a:cs typeface="Red Hat Display"/>
                <a:sym typeface="Red Hat Display"/>
                <a:hlinkClick r:id="rId3"/>
              </a:rPr>
              <a:t>MICRO: BIT</a:t>
            </a:r>
            <a:r>
              <a:rPr lang="en" sz="1000">
                <a:latin typeface="Red Hat Display"/>
                <a:ea typeface="Red Hat Display"/>
                <a:cs typeface="Red Hat Display"/>
                <a:sym typeface="Red Hat Display"/>
              </a:rPr>
              <a:t> </a:t>
            </a:r>
            <a:endParaRPr sz="1000">
              <a:latin typeface="Red Hat Display"/>
              <a:ea typeface="Red Hat Display"/>
              <a:cs typeface="Red Hat Display"/>
              <a:sym typeface="Red Hat Display"/>
            </a:endParaRPr>
          </a:p>
        </p:txBody>
      </p:sp>
      <p:sp>
        <p:nvSpPr>
          <p:cNvPr id="1682" name="Google Shape;1682;p121"/>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12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688" name="Google Shape;1688;p122"/>
          <p:cNvSpPr/>
          <p:nvPr/>
        </p:nvSpPr>
        <p:spPr>
          <a:xfrm>
            <a:off x="264714" y="192591"/>
            <a:ext cx="1246800" cy="8310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ctr">
              <a:lnSpc>
                <a:spcPct val="90000"/>
              </a:lnSpc>
              <a:spcBef>
                <a:spcPts val="0"/>
              </a:spcBef>
              <a:spcAft>
                <a:spcPts val="0"/>
              </a:spcAft>
              <a:buNone/>
            </a:pPr>
            <a:r>
              <a:rPr lang="en" sz="2000">
                <a:solidFill>
                  <a:schemeClr val="accent1"/>
                </a:solidFill>
                <a:latin typeface="Dosis"/>
                <a:ea typeface="Dosis"/>
                <a:cs typeface="Dosis"/>
                <a:sym typeface="Dosis"/>
              </a:rPr>
              <a:t>CODE</a:t>
            </a:r>
            <a:endParaRPr>
              <a:solidFill>
                <a:schemeClr val="accent1"/>
              </a:solidFill>
              <a:latin typeface="Dosis"/>
              <a:ea typeface="Dosis"/>
              <a:cs typeface="Dosis"/>
              <a:sym typeface="Dosis"/>
            </a:endParaRPr>
          </a:p>
        </p:txBody>
      </p:sp>
      <p:sp>
        <p:nvSpPr>
          <p:cNvPr id="1689" name="Google Shape;1689;p122"/>
          <p:cNvSpPr/>
          <p:nvPr/>
        </p:nvSpPr>
        <p:spPr>
          <a:xfrm>
            <a:off x="1661375" y="266625"/>
            <a:ext cx="6475200" cy="83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Dosis"/>
                <a:ea typeface="Dosis"/>
                <a:cs typeface="Dosis"/>
                <a:sym typeface="Dosis"/>
              </a:rPr>
              <a:t>Write out the code in micro:bit or in tinkercad to see if it will work virtually. Screenshot your code here once you have it working the way you want.</a:t>
            </a:r>
            <a:endParaRPr b="1">
              <a:latin typeface="Dosis"/>
              <a:ea typeface="Dosis"/>
              <a:cs typeface="Dosis"/>
              <a:sym typeface="Dosis"/>
            </a:endParaRPr>
          </a:p>
        </p:txBody>
      </p:sp>
      <p:grpSp>
        <p:nvGrpSpPr>
          <p:cNvPr id="1690" name="Google Shape;1690;p122"/>
          <p:cNvGrpSpPr/>
          <p:nvPr/>
        </p:nvGrpSpPr>
        <p:grpSpPr>
          <a:xfrm>
            <a:off x="311700" y="4918796"/>
            <a:ext cx="8520595" cy="572705"/>
            <a:chOff x="311700" y="4500471"/>
            <a:chExt cx="8520595" cy="572705"/>
          </a:xfrm>
        </p:grpSpPr>
        <p:pic>
          <p:nvPicPr>
            <p:cNvPr id="1691" name="Google Shape;1691;p122"/>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692" name="Google Shape;1692;p122"/>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693" name="Google Shape;1693;p122"/>
            <p:cNvGrpSpPr/>
            <p:nvPr/>
          </p:nvGrpSpPr>
          <p:grpSpPr>
            <a:xfrm>
              <a:off x="2976075" y="4602050"/>
              <a:ext cx="3191850" cy="369550"/>
              <a:chOff x="5640450" y="4688200"/>
              <a:chExt cx="3191850" cy="369550"/>
            </a:xfrm>
          </p:grpSpPr>
          <p:pic>
            <p:nvPicPr>
              <p:cNvPr id="1694" name="Google Shape;1694;p122"/>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695" name="Google Shape;1695;p12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9" name="Shape 1699"/>
        <p:cNvGrpSpPr/>
        <p:nvPr/>
      </p:nvGrpSpPr>
      <p:grpSpPr>
        <a:xfrm>
          <a:off x="0" y="0"/>
          <a:ext cx="0" cy="0"/>
          <a:chOff x="0" y="0"/>
          <a:chExt cx="0" cy="0"/>
        </a:xfrm>
      </p:grpSpPr>
      <p:sp>
        <p:nvSpPr>
          <p:cNvPr id="1700" name="Google Shape;1700;p12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701" name="Google Shape;1701;p123"/>
          <p:cNvSpPr/>
          <p:nvPr/>
        </p:nvSpPr>
        <p:spPr>
          <a:xfrm>
            <a:off x="1003200" y="1509450"/>
            <a:ext cx="7137600" cy="197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300">
                <a:latin typeface="Luckiest Guy"/>
                <a:ea typeface="Luckiest Guy"/>
                <a:cs typeface="Luckiest Guy"/>
                <a:sym typeface="Luckiest Guy"/>
              </a:rPr>
              <a:t>Showcase</a:t>
            </a:r>
            <a:endParaRPr sz="10300">
              <a:latin typeface="Luckiest Guy"/>
              <a:ea typeface="Luckiest Guy"/>
              <a:cs typeface="Luckiest Guy"/>
              <a:sym typeface="Luckiest Guy"/>
            </a:endParaRPr>
          </a:p>
        </p:txBody>
      </p:sp>
      <p:sp>
        <p:nvSpPr>
          <p:cNvPr id="1702" name="Google Shape;1702;p12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sp>
        <p:nvSpPr>
          <p:cNvPr id="1707" name="Google Shape;1707;p12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08" name="Google Shape;1708;p124"/>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09" name="Google Shape;1709;p124"/>
          <p:cNvSpPr txBox="1"/>
          <p:nvPr>
            <p:ph idx="4294967295" type="title"/>
          </p:nvPr>
        </p:nvSpPr>
        <p:spPr>
          <a:xfrm>
            <a:off x="501625" y="250025"/>
            <a:ext cx="8465100" cy="952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SHOWCASE </a:t>
            </a:r>
            <a:br>
              <a:rPr lang="en" sz="2800"/>
            </a:br>
            <a:r>
              <a:rPr lang="en" sz="2688"/>
              <a:t>Questions to be answered in VIDEO or in class presentation</a:t>
            </a:r>
            <a:endParaRPr sz="2688"/>
          </a:p>
        </p:txBody>
      </p:sp>
      <p:sp>
        <p:nvSpPr>
          <p:cNvPr id="1710" name="Google Shape;1710;p124"/>
          <p:cNvSpPr txBox="1"/>
          <p:nvPr>
            <p:ph idx="4294967295" type="body"/>
          </p:nvPr>
        </p:nvSpPr>
        <p:spPr>
          <a:xfrm>
            <a:off x="501625" y="1301900"/>
            <a:ext cx="8465100" cy="40191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solidFill>
                  <a:srgbClr val="000000"/>
                </a:solidFill>
              </a:rPr>
              <a:t>Pretend you are showing your creation to a board room of Microsoft and Apple executives. Now you have been give 5-10 mins max to convince them that this prototype is worth their time and investment.</a:t>
            </a:r>
            <a:endParaRPr>
              <a:solidFill>
                <a:srgbClr val="000000"/>
              </a:solidFill>
            </a:endParaRPr>
          </a:p>
          <a:p>
            <a:pPr indent="-215582" lvl="0" marL="266700" rtl="0" algn="l">
              <a:spcBef>
                <a:spcPts val="1200"/>
              </a:spcBef>
              <a:spcAft>
                <a:spcPts val="0"/>
              </a:spcAft>
              <a:buClr>
                <a:srgbClr val="000000"/>
              </a:buClr>
              <a:buSzPct val="257142"/>
              <a:buFont typeface="Dosis"/>
              <a:buChar char="●"/>
            </a:pPr>
            <a:r>
              <a:rPr lang="en">
                <a:solidFill>
                  <a:srgbClr val="000000"/>
                </a:solidFill>
              </a:rPr>
              <a:t>Give a demo of how it works (simulator or actual device)</a:t>
            </a:r>
            <a:endParaRPr sz="700">
              <a:solidFill>
                <a:srgbClr val="000000"/>
              </a:solidFill>
            </a:endParaRPr>
          </a:p>
          <a:p>
            <a:pPr indent="-215582" lvl="0" marL="266700" rtl="0" algn="l">
              <a:spcBef>
                <a:spcPts val="1200"/>
              </a:spcBef>
              <a:spcAft>
                <a:spcPts val="0"/>
              </a:spcAft>
              <a:buClr>
                <a:srgbClr val="000000"/>
              </a:buClr>
              <a:buSzPct val="257142"/>
              <a:buFont typeface="Dosis"/>
              <a:buChar char="●"/>
            </a:pPr>
            <a:r>
              <a:rPr lang="en">
                <a:solidFill>
                  <a:srgbClr val="000000"/>
                </a:solidFill>
              </a:rPr>
              <a:t>Show how the code works (Explain the code with the language and terms you were taught in the slideshows)</a:t>
            </a:r>
            <a:endParaRPr sz="700">
              <a:solidFill>
                <a:srgbClr val="000000"/>
              </a:solidFill>
            </a:endParaRPr>
          </a:p>
          <a:p>
            <a:pPr indent="-215582" lvl="0" marL="266700" rtl="0" algn="l">
              <a:spcBef>
                <a:spcPts val="1200"/>
              </a:spcBef>
              <a:spcAft>
                <a:spcPts val="0"/>
              </a:spcAft>
              <a:buClr>
                <a:srgbClr val="000000"/>
              </a:buClr>
              <a:buSzPct val="257142"/>
              <a:buFont typeface="Dosis"/>
              <a:buChar char="●"/>
            </a:pPr>
            <a:r>
              <a:rPr lang="en">
                <a:solidFill>
                  <a:srgbClr val="000000"/>
                </a:solidFill>
              </a:rPr>
              <a:t>Show how you assembled the physical/maker component</a:t>
            </a:r>
            <a:endParaRPr sz="700">
              <a:solidFill>
                <a:srgbClr val="000000"/>
              </a:solidFill>
            </a:endParaRPr>
          </a:p>
          <a:p>
            <a:pPr indent="-215582" lvl="0" marL="266700" rtl="0" algn="l">
              <a:spcBef>
                <a:spcPts val="1200"/>
              </a:spcBef>
              <a:spcAft>
                <a:spcPts val="0"/>
              </a:spcAft>
              <a:buClr>
                <a:srgbClr val="000000"/>
              </a:buClr>
              <a:buSzPct val="257142"/>
              <a:buFont typeface="Dosis"/>
              <a:buChar char="●"/>
            </a:pPr>
            <a:r>
              <a:rPr lang="en">
                <a:solidFill>
                  <a:srgbClr val="000000"/>
                </a:solidFill>
              </a:rPr>
              <a:t>Tell us how you used one concept you already knew</a:t>
            </a:r>
            <a:endParaRPr sz="700">
              <a:solidFill>
                <a:srgbClr val="000000"/>
              </a:solidFill>
            </a:endParaRPr>
          </a:p>
          <a:p>
            <a:pPr indent="-215582" lvl="0" marL="266700" rtl="0" algn="l">
              <a:spcBef>
                <a:spcPts val="1200"/>
              </a:spcBef>
              <a:spcAft>
                <a:spcPts val="0"/>
              </a:spcAft>
              <a:buClr>
                <a:srgbClr val="000000"/>
              </a:buClr>
              <a:buSzPct val="100000"/>
              <a:buFont typeface="Dosis"/>
              <a:buChar char="●"/>
            </a:pPr>
            <a:r>
              <a:rPr lang="en">
                <a:solidFill>
                  <a:srgbClr val="000000"/>
                </a:solidFill>
              </a:rPr>
              <a:t>Tell us how you learned something new </a:t>
            </a:r>
            <a:endParaRPr>
              <a:solidFill>
                <a:srgbClr val="000000"/>
              </a:solidFill>
            </a:endParaRPr>
          </a:p>
          <a:p>
            <a:pPr indent="-181133" lvl="0" marL="266700" rtl="0" algn="l">
              <a:spcBef>
                <a:spcPts val="1200"/>
              </a:spcBef>
              <a:spcAft>
                <a:spcPts val="0"/>
              </a:spcAft>
              <a:buClr>
                <a:srgbClr val="000000"/>
              </a:buClr>
              <a:buSzPct val="61111"/>
              <a:buFont typeface="Arial"/>
              <a:buChar char="●"/>
            </a:pPr>
            <a:r>
              <a:rPr lang="en">
                <a:solidFill>
                  <a:srgbClr val="000000"/>
                </a:solidFill>
              </a:rPr>
              <a:t>What was your biggest hurdle to get over?</a:t>
            </a:r>
            <a:endParaRPr>
              <a:solidFill>
                <a:srgbClr val="000000"/>
              </a:solidFill>
            </a:endParaRPr>
          </a:p>
          <a:p>
            <a:pPr indent="-181133" lvl="0" marL="266700" rtl="0" algn="l">
              <a:spcBef>
                <a:spcPts val="1200"/>
              </a:spcBef>
              <a:spcAft>
                <a:spcPts val="0"/>
              </a:spcAft>
              <a:buClr>
                <a:srgbClr val="000000"/>
              </a:buClr>
              <a:buSzPct val="61111"/>
              <a:buFont typeface="Arial"/>
              <a:buChar char="●"/>
            </a:pPr>
            <a:r>
              <a:rPr lang="en">
                <a:solidFill>
                  <a:srgbClr val="000000"/>
                </a:solidFill>
              </a:rPr>
              <a:t>What are you most proud of?</a:t>
            </a:r>
            <a:endParaRPr>
              <a:solidFill>
                <a:srgbClr val="000000"/>
              </a:solidFill>
            </a:endParaRPr>
          </a:p>
          <a:p>
            <a:pPr indent="-215582" lvl="0" marL="266700" rtl="0" algn="l">
              <a:spcBef>
                <a:spcPts val="1200"/>
              </a:spcBef>
              <a:spcAft>
                <a:spcPts val="0"/>
              </a:spcAft>
              <a:buClr>
                <a:srgbClr val="000000"/>
              </a:buClr>
              <a:buSzPct val="138461"/>
              <a:buFont typeface="Dosis"/>
              <a:buChar char="●"/>
            </a:pPr>
            <a:r>
              <a:rPr lang="en" sz="1300">
                <a:solidFill>
                  <a:srgbClr val="000000"/>
                </a:solidFill>
              </a:rPr>
              <a:t>(this needs to be done in a video format so that I can see your code, your micro:bit and you can explain freely how the code works.)</a:t>
            </a:r>
            <a:endParaRPr sz="1300">
              <a:solidFill>
                <a:srgbClr val="000000"/>
              </a:solidFill>
            </a:endParaRPr>
          </a:p>
          <a:p>
            <a:pPr indent="0" lvl="0" marL="0" rtl="0" algn="l">
              <a:spcBef>
                <a:spcPts val="1200"/>
              </a:spcBef>
              <a:spcAft>
                <a:spcPts val="1200"/>
              </a:spcAft>
              <a:buNone/>
            </a:pPr>
            <a:r>
              <a:t/>
            </a:r>
            <a:endParaRPr sz="1400">
              <a:solidFill>
                <a:srgbClr val="0000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12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16" name="Google Shape;1716;p125"/>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17" name="Google Shape;1717;p125"/>
          <p:cNvSpPr txBox="1"/>
          <p:nvPr>
            <p:ph idx="4294967295" type="body"/>
          </p:nvPr>
        </p:nvSpPr>
        <p:spPr>
          <a:xfrm>
            <a:off x="2101775" y="91350"/>
            <a:ext cx="4825500" cy="911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300"/>
              <a:t>Day 1 Photo of PROTOTYPING</a:t>
            </a:r>
            <a:endParaRPr sz="23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12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23" name="Google Shape;1723;p126"/>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24" name="Google Shape;1724;p126"/>
          <p:cNvSpPr txBox="1"/>
          <p:nvPr>
            <p:ph idx="4294967295" type="body"/>
          </p:nvPr>
        </p:nvSpPr>
        <p:spPr>
          <a:xfrm>
            <a:off x="2101775" y="91350"/>
            <a:ext cx="4825500" cy="911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300"/>
              <a:t>Day 2 Photo of PROTOTYPING</a:t>
            </a:r>
            <a:endParaRPr sz="23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sp>
        <p:nvSpPr>
          <p:cNvPr id="1729" name="Google Shape;1729;p12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30" name="Google Shape;1730;p127"/>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731" name="Google Shape;1731;p127"/>
          <p:cNvSpPr txBox="1"/>
          <p:nvPr>
            <p:ph idx="4294967295" type="body"/>
          </p:nvPr>
        </p:nvSpPr>
        <p:spPr>
          <a:xfrm>
            <a:off x="2101775" y="91350"/>
            <a:ext cx="4825500" cy="911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2300"/>
              <a:t>Day 3 Photo of PROTOTYPING</a:t>
            </a:r>
            <a:endParaRPr sz="2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54" name="Google Shape;354;p29"/>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55" name="Google Shape;355;p2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56" name="Google Shape;356;p29"/>
          <p:cNvSpPr txBox="1"/>
          <p:nvPr/>
        </p:nvSpPr>
        <p:spPr>
          <a:xfrm>
            <a:off x="291750" y="960350"/>
            <a:ext cx="3587400" cy="4360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 sz="3800">
                <a:solidFill>
                  <a:schemeClr val="accent1"/>
                </a:solidFill>
                <a:latin typeface="Dosis"/>
                <a:ea typeface="Dosis"/>
                <a:cs typeface="Dosis"/>
                <a:sym typeface="Dosis"/>
              </a:rPr>
              <a:t>END TASK IN MIND</a:t>
            </a:r>
            <a:endParaRPr b="1" sz="3800">
              <a:solidFill>
                <a:schemeClr val="accent1"/>
              </a:solidFill>
              <a:latin typeface="Dosis"/>
              <a:ea typeface="Dosis"/>
              <a:cs typeface="Dosis"/>
              <a:sym typeface="Dosis"/>
            </a:endParaRPr>
          </a:p>
          <a:p>
            <a:pPr indent="0" lvl="0" marL="0" rtl="0" algn="l">
              <a:spcBef>
                <a:spcPts val="0"/>
              </a:spcBef>
              <a:spcAft>
                <a:spcPts val="0"/>
              </a:spcAft>
              <a:buNone/>
            </a:pPr>
            <a:r>
              <a:rPr lang="en" sz="2000">
                <a:solidFill>
                  <a:schemeClr val="accent1"/>
                </a:solidFill>
                <a:latin typeface="Sniglet"/>
                <a:ea typeface="Sniglet"/>
                <a:cs typeface="Sniglet"/>
                <a:sym typeface="Sniglet"/>
              </a:rPr>
              <a:t>For the next few days we will be learning about circuits and how they work with different lights, sensors and even a small motor. But we want to connect this all to something we can make change with. Connecting the auto industry and the Global Goals can create change and meaning to our project.</a:t>
            </a:r>
            <a:endParaRPr sz="1200">
              <a:solidFill>
                <a:schemeClr val="accent1"/>
              </a:solidFill>
              <a:latin typeface="Sniglet"/>
              <a:ea typeface="Sniglet"/>
              <a:cs typeface="Sniglet"/>
              <a:sym typeface="Sniglet"/>
            </a:endParaRPr>
          </a:p>
          <a:p>
            <a:pPr indent="0" lvl="0" marL="0" rtl="0" algn="ctr">
              <a:lnSpc>
                <a:spcPct val="90000"/>
              </a:lnSpc>
              <a:spcBef>
                <a:spcPts val="0"/>
              </a:spcBef>
              <a:spcAft>
                <a:spcPts val="0"/>
              </a:spcAft>
              <a:buNone/>
            </a:pPr>
            <a:r>
              <a:t/>
            </a:r>
            <a:endParaRPr b="1" sz="4800">
              <a:solidFill>
                <a:schemeClr val="accent1"/>
              </a:solidFill>
              <a:latin typeface="Dosis"/>
              <a:ea typeface="Dosis"/>
              <a:cs typeface="Dosis"/>
              <a:sym typeface="Dosis"/>
            </a:endParaRPr>
          </a:p>
          <a:p>
            <a:pPr indent="0" lvl="0" marL="0" rtl="0" algn="ctr">
              <a:spcBef>
                <a:spcPts val="1000"/>
              </a:spcBef>
              <a:spcAft>
                <a:spcPts val="0"/>
              </a:spcAft>
              <a:buNone/>
            </a:pPr>
            <a:r>
              <a:t/>
            </a:r>
            <a:endParaRPr b="1" sz="4800">
              <a:solidFill>
                <a:schemeClr val="accent1"/>
              </a:solidFill>
              <a:latin typeface="Dosis"/>
              <a:ea typeface="Dosis"/>
              <a:cs typeface="Dosis"/>
              <a:sym typeface="Dosis"/>
            </a:endParaRPr>
          </a:p>
        </p:txBody>
      </p:sp>
      <p:sp>
        <p:nvSpPr>
          <p:cNvPr id="357" name="Google Shape;357;p29"/>
          <p:cNvSpPr txBox="1"/>
          <p:nvPr/>
        </p:nvSpPr>
        <p:spPr>
          <a:xfrm>
            <a:off x="4020250" y="1175000"/>
            <a:ext cx="4788300" cy="538800"/>
          </a:xfrm>
          <a:prstGeom prst="rect">
            <a:avLst/>
          </a:prstGeom>
          <a:noFill/>
          <a:ln>
            <a:noFill/>
          </a:ln>
        </p:spPr>
        <p:txBody>
          <a:bodyPr anchorCtr="0" anchor="t" bIns="45700" lIns="91425" spcFirstLastPara="1" rIns="91425" wrap="square" tIns="45700">
            <a:spAutoFit/>
          </a:bodyPr>
          <a:lstStyle/>
          <a:p>
            <a:pPr indent="0" lvl="0" marL="457200" rtl="0" algn="ctr">
              <a:spcBef>
                <a:spcPts val="600"/>
              </a:spcBef>
              <a:spcAft>
                <a:spcPts val="0"/>
              </a:spcAft>
              <a:buNone/>
            </a:pPr>
            <a:r>
              <a:rPr lang="en" sz="2900">
                <a:solidFill>
                  <a:srgbClr val="404040"/>
                </a:solidFill>
                <a:latin typeface="Lato"/>
                <a:ea typeface="Lato"/>
                <a:cs typeface="Lato"/>
                <a:sym typeface="Lato"/>
              </a:rPr>
              <a:t>What could you create?</a:t>
            </a:r>
            <a:endParaRPr b="1" sz="2800">
              <a:solidFill>
                <a:schemeClr val="accent1"/>
              </a:solidFill>
              <a:latin typeface="Dosis"/>
              <a:ea typeface="Dosis"/>
              <a:cs typeface="Dosis"/>
              <a:sym typeface="Dosis"/>
            </a:endParaRPr>
          </a:p>
        </p:txBody>
      </p:sp>
      <p:pic>
        <p:nvPicPr>
          <p:cNvPr descr="do your :bit brings together the micro:bit and the UN’s Global Goals to provide inspiring activities for your classroom or club and an exciting digital challenge.&#10;https://microbit.org/projects/do-your-bit/" id="358" name="Google Shape;358;p29" title="do your :bit frequently asked questions">
            <a:hlinkClick r:id="rId3"/>
          </p:cNvPr>
          <p:cNvPicPr preferRelativeResize="0"/>
          <p:nvPr/>
        </p:nvPicPr>
        <p:blipFill>
          <a:blip r:embed="rId4">
            <a:alphaModFix/>
          </a:blip>
          <a:stretch>
            <a:fillRect/>
          </a:stretch>
        </p:blipFill>
        <p:spPr>
          <a:xfrm>
            <a:off x="4111925" y="1854802"/>
            <a:ext cx="2790224" cy="2092650"/>
          </a:xfrm>
          <a:prstGeom prst="rect">
            <a:avLst/>
          </a:prstGeom>
          <a:noFill/>
          <a:ln>
            <a:noFill/>
          </a:ln>
          <a:effectLst>
            <a:outerShdw blurRad="171450" rotWithShape="0" algn="bl" dir="3360000" dist="133350">
              <a:srgbClr val="000000">
                <a:alpha val="52999"/>
              </a:srgbClr>
            </a:outerShdw>
          </a:effectLst>
        </p:spPr>
      </p:pic>
      <p:sp>
        <p:nvSpPr>
          <p:cNvPr id="359" name="Google Shape;359;p29"/>
          <p:cNvSpPr/>
          <p:nvPr/>
        </p:nvSpPr>
        <p:spPr>
          <a:xfrm>
            <a:off x="7289050" y="2030250"/>
            <a:ext cx="1519500" cy="1414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https://microbit.org/projects/do-your-bit/</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2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737" name="Google Shape;1737;p128"/>
          <p:cNvSpPr/>
          <p:nvPr/>
        </p:nvSpPr>
        <p:spPr>
          <a:xfrm>
            <a:off x="1661375" y="266625"/>
            <a:ext cx="6475200" cy="83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Dosis"/>
                <a:ea typeface="Dosis"/>
                <a:cs typeface="Dosis"/>
                <a:sym typeface="Dosis"/>
              </a:rPr>
              <a:t>PASTE YOUR VIDEO HERE WITH YOUR PROTOTYPE AND YOUR VIDEO (Insert&gt; Video&gt; Google Drive&gt; select your video that you put in google drive &gt; then click SELECT) This will place the actual video in the slideshow.</a:t>
            </a:r>
            <a:endParaRPr b="1">
              <a:latin typeface="Dosis"/>
              <a:ea typeface="Dosis"/>
              <a:cs typeface="Dosis"/>
              <a:sym typeface="Dosis"/>
            </a:endParaRPr>
          </a:p>
        </p:txBody>
      </p:sp>
      <p:sp>
        <p:nvSpPr>
          <p:cNvPr id="1738" name="Google Shape;1738;p128"/>
          <p:cNvSpPr/>
          <p:nvPr/>
        </p:nvSpPr>
        <p:spPr>
          <a:xfrm>
            <a:off x="264714" y="192591"/>
            <a:ext cx="1246800" cy="8310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ctr">
              <a:lnSpc>
                <a:spcPct val="90000"/>
              </a:lnSpc>
              <a:spcBef>
                <a:spcPts val="0"/>
              </a:spcBef>
              <a:spcAft>
                <a:spcPts val="0"/>
              </a:spcAft>
              <a:buNone/>
            </a:pPr>
            <a:r>
              <a:rPr lang="en" sz="2000">
                <a:solidFill>
                  <a:schemeClr val="accent1"/>
                </a:solidFill>
                <a:latin typeface="Dosis"/>
                <a:ea typeface="Dosis"/>
                <a:cs typeface="Dosis"/>
                <a:sym typeface="Dosis"/>
              </a:rPr>
              <a:t>TEST</a:t>
            </a:r>
            <a:endParaRPr>
              <a:solidFill>
                <a:schemeClr val="accent1"/>
              </a:solidFill>
              <a:latin typeface="Dosis"/>
              <a:ea typeface="Dosis"/>
              <a:cs typeface="Dosis"/>
              <a:sym typeface="Dosis"/>
            </a:endParaRPr>
          </a:p>
        </p:txBody>
      </p:sp>
      <p:grpSp>
        <p:nvGrpSpPr>
          <p:cNvPr id="1739" name="Google Shape;1739;p128"/>
          <p:cNvGrpSpPr/>
          <p:nvPr/>
        </p:nvGrpSpPr>
        <p:grpSpPr>
          <a:xfrm>
            <a:off x="311700" y="4918796"/>
            <a:ext cx="8520595" cy="572705"/>
            <a:chOff x="311700" y="4500471"/>
            <a:chExt cx="8520595" cy="572705"/>
          </a:xfrm>
        </p:grpSpPr>
        <p:pic>
          <p:nvPicPr>
            <p:cNvPr id="1740" name="Google Shape;1740;p128"/>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741" name="Google Shape;1741;p128"/>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742" name="Google Shape;1742;p128"/>
            <p:cNvGrpSpPr/>
            <p:nvPr/>
          </p:nvGrpSpPr>
          <p:grpSpPr>
            <a:xfrm>
              <a:off x="2976075" y="4602050"/>
              <a:ext cx="3191850" cy="369550"/>
              <a:chOff x="5640450" y="4688200"/>
              <a:chExt cx="3191850" cy="369550"/>
            </a:xfrm>
          </p:grpSpPr>
          <p:pic>
            <p:nvPicPr>
              <p:cNvPr id="1743" name="Google Shape;1743;p128"/>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744" name="Google Shape;1744;p12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B3B3B3"/>
            </a:gs>
          </a:gsLst>
          <a:path path="circle">
            <a:fillToRect b="50%" l="50%" r="50%" t="50%"/>
          </a:path>
          <a:tileRect/>
        </a:gradFill>
      </p:bgPr>
    </p:bg>
    <p:spTree>
      <p:nvGrpSpPr>
        <p:cNvPr id="1748" name="Shape 1748"/>
        <p:cNvGrpSpPr/>
        <p:nvPr/>
      </p:nvGrpSpPr>
      <p:grpSpPr>
        <a:xfrm>
          <a:off x="0" y="0"/>
          <a:ext cx="0" cy="0"/>
          <a:chOff x="0" y="0"/>
          <a:chExt cx="0" cy="0"/>
        </a:xfrm>
      </p:grpSpPr>
      <p:sp>
        <p:nvSpPr>
          <p:cNvPr id="1749" name="Google Shape;1749;p129"/>
          <p:cNvSpPr txBox="1"/>
          <p:nvPr>
            <p:ph type="title"/>
          </p:nvPr>
        </p:nvSpPr>
        <p:spPr>
          <a:xfrm>
            <a:off x="174650" y="117150"/>
            <a:ext cx="7242300" cy="495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00"/>
              <a:t>Prototype RUBRIC </a:t>
            </a:r>
            <a:r>
              <a:rPr lang="en" sz="1288"/>
              <a:t>for connecting the Automotive sector with the Global Goals of 9 and 11</a:t>
            </a:r>
            <a:endParaRPr sz="1288"/>
          </a:p>
        </p:txBody>
      </p:sp>
      <p:sp>
        <p:nvSpPr>
          <p:cNvPr id="1750" name="Google Shape;1750;p12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aphicFrame>
        <p:nvGraphicFramePr>
          <p:cNvPr id="1751" name="Google Shape;1751;p129"/>
          <p:cNvGraphicFramePr/>
          <p:nvPr/>
        </p:nvGraphicFramePr>
        <p:xfrm>
          <a:off x="394175" y="612449"/>
          <a:ext cx="3000000" cy="3000000"/>
        </p:xfrm>
        <a:graphic>
          <a:graphicData uri="http://schemas.openxmlformats.org/drawingml/2006/table">
            <a:tbl>
              <a:tblPr>
                <a:noFill/>
                <a:tableStyleId>{B19B4885-F825-4E21-8277-EDBB7C24300F}</a:tableStyleId>
              </a:tblPr>
              <a:tblGrid>
                <a:gridCol w="881350"/>
                <a:gridCol w="612400"/>
                <a:gridCol w="1234950"/>
                <a:gridCol w="1493300"/>
                <a:gridCol w="1461700"/>
                <a:gridCol w="2671925"/>
              </a:tblGrid>
              <a:tr h="423600">
                <a:tc>
                  <a:txBody>
                    <a:bodyPr/>
                    <a:lstStyle/>
                    <a:p>
                      <a:pPr indent="0" lvl="0" marL="0" rtl="0" algn="l">
                        <a:spcBef>
                          <a:spcPts val="0"/>
                        </a:spcBef>
                        <a:spcAft>
                          <a:spcPts val="0"/>
                        </a:spcAft>
                        <a:buNone/>
                      </a:pPr>
                      <a:r>
                        <a:rPr b="1" lang="en" sz="800"/>
                        <a:t>Assessment elements</a:t>
                      </a:r>
                      <a:endParaRPr b="1" sz="8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R</a:t>
                      </a:r>
                      <a:endParaRPr b="1" sz="9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1</a:t>
                      </a:r>
                      <a:endParaRPr b="1" sz="9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2</a:t>
                      </a:r>
                      <a:endParaRPr b="1" sz="9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3</a:t>
                      </a:r>
                      <a:endParaRPr b="1" sz="9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900"/>
                        <a:t>4</a:t>
                      </a:r>
                      <a:endParaRPr b="1" sz="9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1035125">
                <a:tc>
                  <a:txBody>
                    <a:bodyPr/>
                    <a:lstStyle/>
                    <a:p>
                      <a:pPr indent="0" lvl="0" marL="0" rtl="0" algn="l">
                        <a:lnSpc>
                          <a:spcPct val="115000"/>
                        </a:lnSpc>
                        <a:spcBef>
                          <a:spcPts val="1100"/>
                        </a:spcBef>
                        <a:spcAft>
                          <a:spcPts val="0"/>
                        </a:spcAft>
                        <a:buNone/>
                      </a:pPr>
                      <a:r>
                        <a:rPr b="1" lang="en" sz="700"/>
                        <a:t>Code - Show what you know- Must have at least 2-3 functions</a:t>
                      </a:r>
                      <a:endParaRPr b="1" sz="700"/>
                    </a:p>
                    <a:p>
                      <a:pPr indent="0" lvl="0" marL="0" rtl="0" algn="l">
                        <a:lnSpc>
                          <a:spcPct val="115000"/>
                        </a:lnSpc>
                        <a:spcBef>
                          <a:spcPts val="1100"/>
                        </a:spcBef>
                        <a:spcAft>
                          <a:spcPts val="1100"/>
                        </a:spcAft>
                        <a:buNone/>
                      </a:pPr>
                      <a:r>
                        <a:rPr b="1" lang="en" sz="700"/>
                        <a:t>/40</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Not enough evidence to show your understanding</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Code does not demonstrate previous concepts, is not efficient, variable names not clear.</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Code only partially demonstrates previous concepts, and/or is not efficient, variable names not clear. Is missing 2 of the 4 inputs or 3 outputs</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Code only partially demonstrates previous concepts, and/or is not efficient.  Is missing 1 of the 3 inputs.</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Code very effectively demonstrates the use of concept(s).  There were notes within the code that explain various parts and how they connect.  Code uses a various elements</a:t>
                      </a:r>
                      <a:r>
                        <a:rPr b="1" lang="en" sz="600"/>
                        <a:t>. </a:t>
                      </a:r>
                      <a:r>
                        <a:rPr b="1" lang="en" sz="700"/>
                        <a:t>Able to Code is highly efficient and organized</a:t>
                      </a:r>
                      <a:endParaRPr b="1" sz="700"/>
                    </a:p>
                    <a:p>
                      <a:pPr indent="0" lvl="0" marL="0" rtl="0" algn="l">
                        <a:spcBef>
                          <a:spcPts val="0"/>
                        </a:spcBef>
                        <a:spcAft>
                          <a:spcPts val="0"/>
                        </a:spcAft>
                        <a:buNone/>
                      </a:pPr>
                      <a:r>
                        <a:rPr b="1" lang="en" sz="700"/>
                        <a:t>Demonstrated forward thinking of new concepts not taught in class. </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922925">
                <a:tc>
                  <a:txBody>
                    <a:bodyPr/>
                    <a:lstStyle/>
                    <a:p>
                      <a:pPr indent="0" lvl="0" marL="0" rtl="0" algn="l">
                        <a:lnSpc>
                          <a:spcPct val="115000"/>
                        </a:lnSpc>
                        <a:spcBef>
                          <a:spcPts val="1100"/>
                        </a:spcBef>
                        <a:spcAft>
                          <a:spcPts val="0"/>
                        </a:spcAft>
                        <a:buNone/>
                      </a:pPr>
                      <a:r>
                        <a:rPr b="1" lang="en" sz="700"/>
                        <a:t>Maker component of prototype</a:t>
                      </a:r>
                      <a:endParaRPr b="1" sz="700"/>
                    </a:p>
                    <a:p>
                      <a:pPr indent="0" lvl="0" marL="0" rtl="0" algn="l">
                        <a:spcBef>
                          <a:spcPts val="1100"/>
                        </a:spcBef>
                        <a:spcAft>
                          <a:spcPts val="0"/>
                        </a:spcAft>
                        <a:buNone/>
                      </a:pPr>
                      <a:r>
                        <a:rPr b="1" lang="en" sz="700"/>
                        <a:t>/20</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No prototype was created</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Breadboard was not utilized</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Tangible component does not add to the functionality of the program. (meaning it could all run just on a breadboard without the microbit)</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Tangible component is somewhat integrated with the micro:bit but is not essential. 2-3 components are tied to the theme and the industry.</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Tangible component is tightly integrated with the micro:bit and all 3-4 components tie into the Auto industry and a narrative that demonstrates an understanding of the global goals.. Can see clearly how this could be effective prototype for a company to make in the auto industry. All components are necessary and connect to the overall global goal selected.</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922925">
                <a:tc>
                  <a:txBody>
                    <a:bodyPr/>
                    <a:lstStyle/>
                    <a:p>
                      <a:pPr indent="0" lvl="0" marL="0" rtl="0" algn="l">
                        <a:lnSpc>
                          <a:spcPct val="115000"/>
                        </a:lnSpc>
                        <a:spcBef>
                          <a:spcPts val="1100"/>
                        </a:spcBef>
                        <a:spcAft>
                          <a:spcPts val="0"/>
                        </a:spcAft>
                        <a:buNone/>
                      </a:pPr>
                      <a:r>
                        <a:rPr b="1" lang="en" sz="700"/>
                        <a:t>Prototype Design</a:t>
                      </a:r>
                      <a:endParaRPr b="1" sz="700"/>
                    </a:p>
                    <a:p>
                      <a:pPr indent="0" lvl="0" marL="0" rtl="0" algn="l">
                        <a:lnSpc>
                          <a:spcPct val="115000"/>
                        </a:lnSpc>
                        <a:spcBef>
                          <a:spcPts val="1100"/>
                        </a:spcBef>
                        <a:spcAft>
                          <a:spcPts val="1100"/>
                        </a:spcAft>
                        <a:buNone/>
                      </a:pPr>
                      <a:r>
                        <a:rPr b="1" lang="en" sz="700"/>
                        <a:t>/10</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No design at all</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The design or concept is not really there. Missed the point of the project theme and just coded what you want.</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There are some items on the prototype that do not help with the  theme. The design is too simplistic or is too confusing to work for the set goal.</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There are some items on the prototype that do not connect to one of the themes of: Security, Weather or Time of Day. The design needs a bit of refinement but clearly functions well for the set goal</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Clearly demonstrated the connection to the Automotive Industry and how the Micro:bit can help. The Prototype has integrated design elements as well as functionality and purpose for the set goal.</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922925">
                <a:tc>
                  <a:txBody>
                    <a:bodyPr/>
                    <a:lstStyle/>
                    <a:p>
                      <a:pPr indent="0" lvl="0" marL="0" rtl="0" algn="l">
                        <a:lnSpc>
                          <a:spcPct val="115000"/>
                        </a:lnSpc>
                        <a:spcBef>
                          <a:spcPts val="1100"/>
                        </a:spcBef>
                        <a:spcAft>
                          <a:spcPts val="0"/>
                        </a:spcAft>
                        <a:buNone/>
                      </a:pPr>
                      <a:r>
                        <a:rPr b="1" lang="en" sz="700"/>
                        <a:t>Showcase</a:t>
                      </a:r>
                      <a:endParaRPr b="1" sz="700"/>
                    </a:p>
                    <a:p>
                      <a:pPr indent="0" lvl="0" marL="0" rtl="0" algn="l">
                        <a:lnSpc>
                          <a:spcPct val="115000"/>
                        </a:lnSpc>
                        <a:spcBef>
                          <a:spcPts val="1100"/>
                        </a:spcBef>
                        <a:spcAft>
                          <a:spcPts val="1100"/>
                        </a:spcAft>
                        <a:buNone/>
                      </a:pPr>
                      <a:r>
                        <a:rPr b="1" lang="en" sz="700"/>
                        <a:t>/20</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No video was turned in and no presentation was seen</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Code not seen but microbit simulator or physical microbit was.</a:t>
                      </a:r>
                      <a:endParaRPr b="1" sz="700"/>
                    </a:p>
                    <a:p>
                      <a:pPr indent="0" lvl="0" marL="0" rtl="0" algn="l">
                        <a:spcBef>
                          <a:spcPts val="0"/>
                        </a:spcBef>
                        <a:spcAft>
                          <a:spcPts val="0"/>
                        </a:spcAft>
                        <a:buNone/>
                      </a:pPr>
                      <a:r>
                        <a:rPr b="1" lang="en" sz="700"/>
                        <a:t>Questions were answered but showed limited understanding</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Questions were answered somewhat. Very little detail was provided. Showed code but did not explain each part or did not show all of the circuit connections.</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Questions were answered very casually.  Professional language was not used. Limited terms were used to explain code. Automotive goal was not mentioned. </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700"/>
                        <a:t>Video or presentation, clearly explains the prototype to the Automotive Industry Committee. Demonstrates what was coded in MAKECODE. How each of the functions work on the circuit board. Uses the language that has been taught for this unit to explain the code.  Responded to all questions clearly and demonstrated mastery of skill.</a:t>
                      </a:r>
                      <a:endParaRPr b="1" sz="7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bl>
          </a:graphicData>
        </a:graphic>
      </p:graphicFrame>
      <p:grpSp>
        <p:nvGrpSpPr>
          <p:cNvPr id="1752" name="Google Shape;1752;p129"/>
          <p:cNvGrpSpPr/>
          <p:nvPr/>
        </p:nvGrpSpPr>
        <p:grpSpPr>
          <a:xfrm>
            <a:off x="311700" y="4918796"/>
            <a:ext cx="8520595" cy="572705"/>
            <a:chOff x="311700" y="4500471"/>
            <a:chExt cx="8520595" cy="572705"/>
          </a:xfrm>
        </p:grpSpPr>
        <p:pic>
          <p:nvPicPr>
            <p:cNvPr id="1753" name="Google Shape;1753;p12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754" name="Google Shape;1754;p12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755" name="Google Shape;1755;p129"/>
            <p:cNvGrpSpPr/>
            <p:nvPr/>
          </p:nvGrpSpPr>
          <p:grpSpPr>
            <a:xfrm>
              <a:off x="2976075" y="4602050"/>
              <a:ext cx="3191850" cy="369550"/>
              <a:chOff x="5640450" y="4688200"/>
              <a:chExt cx="3191850" cy="369550"/>
            </a:xfrm>
          </p:grpSpPr>
          <p:pic>
            <p:nvPicPr>
              <p:cNvPr id="1756" name="Google Shape;1756;p12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757" name="Google Shape;1757;p12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758" name="Google Shape;1758;p129" title="LINK to a printer version of the rubric">
            <a:hlinkClick r:id="rId6"/>
          </p:cNvPr>
          <p:cNvSpPr/>
          <p:nvPr/>
        </p:nvSpPr>
        <p:spPr>
          <a:xfrm>
            <a:off x="7289100" y="372225"/>
            <a:ext cx="1543200" cy="495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PRINT VERSION</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Chart that lists all the global goals." id="365" name="Google Shape;365;p30" title="Global Goals of sustainable development"/>
          <p:cNvPicPr preferRelativeResize="0"/>
          <p:nvPr/>
        </p:nvPicPr>
        <p:blipFill>
          <a:blip r:embed="rId3">
            <a:alphaModFix/>
          </a:blip>
          <a:stretch>
            <a:fillRect/>
          </a:stretch>
        </p:blipFill>
        <p:spPr>
          <a:xfrm>
            <a:off x="508400" y="323524"/>
            <a:ext cx="8234925" cy="4300450"/>
          </a:xfrm>
          <a:prstGeom prst="rect">
            <a:avLst/>
          </a:prstGeom>
          <a:noFill/>
          <a:ln>
            <a:noFill/>
          </a:ln>
        </p:spPr>
      </p:pic>
      <p:grpSp>
        <p:nvGrpSpPr>
          <p:cNvPr id="366" name="Google Shape;366;p30"/>
          <p:cNvGrpSpPr/>
          <p:nvPr/>
        </p:nvGrpSpPr>
        <p:grpSpPr>
          <a:xfrm>
            <a:off x="311700" y="4918796"/>
            <a:ext cx="8520595" cy="572705"/>
            <a:chOff x="311700" y="4500471"/>
            <a:chExt cx="8520595" cy="572705"/>
          </a:xfrm>
        </p:grpSpPr>
        <p:pic>
          <p:nvPicPr>
            <p:cNvPr id="367" name="Google Shape;367;p3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368" name="Google Shape;368;p3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369" name="Google Shape;369;p30"/>
            <p:cNvGrpSpPr/>
            <p:nvPr/>
          </p:nvGrpSpPr>
          <p:grpSpPr>
            <a:xfrm>
              <a:off x="2976075" y="4602050"/>
              <a:ext cx="3191850" cy="369550"/>
              <a:chOff x="5640450" y="4688200"/>
              <a:chExt cx="3191850" cy="369550"/>
            </a:xfrm>
          </p:grpSpPr>
          <p:pic>
            <p:nvPicPr>
              <p:cNvPr id="370" name="Google Shape;370;p3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371" name="Google Shape;371;p3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72" name="Google Shape;372;p3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73" name="Google Shape;373;p30"/>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1"/>
          <p:cNvSpPr txBox="1"/>
          <p:nvPr>
            <p:ph type="title"/>
          </p:nvPr>
        </p:nvSpPr>
        <p:spPr>
          <a:xfrm>
            <a:off x="311700" y="485861"/>
            <a:ext cx="8520600" cy="8826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212120"/>
              <a:buNone/>
            </a:pPr>
            <a:r>
              <a:rPr lang="en"/>
              <a:t>Curriculum Expectation: </a:t>
            </a:r>
            <a:r>
              <a:rPr lang="en" sz="1466"/>
              <a:t>Students will develop an awareness of related environmental and societal issues, and will begin to explore secondary and postsecondary pathways leading to careers in the field.</a:t>
            </a:r>
            <a:r>
              <a:rPr baseline="30000" lang="en" sz="1466"/>
              <a:t>1</a:t>
            </a:r>
            <a:endParaRPr baseline="30000" sz="1466"/>
          </a:p>
        </p:txBody>
      </p:sp>
      <p:grpSp>
        <p:nvGrpSpPr>
          <p:cNvPr id="379" name="Google Shape;379;p31"/>
          <p:cNvGrpSpPr/>
          <p:nvPr/>
        </p:nvGrpSpPr>
        <p:grpSpPr>
          <a:xfrm>
            <a:off x="311700" y="5000473"/>
            <a:ext cx="8520595" cy="636332"/>
            <a:chOff x="311700" y="4500471"/>
            <a:chExt cx="8520595" cy="572705"/>
          </a:xfrm>
        </p:grpSpPr>
        <p:pic>
          <p:nvPicPr>
            <p:cNvPr id="380" name="Google Shape;380;p31"/>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81" name="Google Shape;381;p31"/>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82" name="Google Shape;382;p31"/>
            <p:cNvGrpSpPr/>
            <p:nvPr/>
          </p:nvGrpSpPr>
          <p:grpSpPr>
            <a:xfrm>
              <a:off x="2976075" y="4602050"/>
              <a:ext cx="3191850" cy="369550"/>
              <a:chOff x="5640450" y="4688200"/>
              <a:chExt cx="3191850" cy="369550"/>
            </a:xfrm>
          </p:grpSpPr>
          <p:pic>
            <p:nvPicPr>
              <p:cNvPr id="383" name="Google Shape;383;p31"/>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84" name="Google Shape;384;p31"/>
              <p:cNvSpPr txBox="1"/>
              <p:nvPr/>
            </p:nvSpPr>
            <p:spPr>
              <a:xfrm>
                <a:off x="7404900" y="4703625"/>
                <a:ext cx="1427400" cy="30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85" name="Google Shape;385;p31"/>
          <p:cNvSpPr txBox="1"/>
          <p:nvPr/>
        </p:nvSpPr>
        <p:spPr>
          <a:xfrm>
            <a:off x="4297650" y="5991727"/>
            <a:ext cx="548700" cy="35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200">
                <a:solidFill>
                  <a:srgbClr val="3C78D8"/>
                </a:solidFill>
                <a:latin typeface="Sniglet"/>
                <a:ea typeface="Sniglet"/>
                <a:cs typeface="Sniglet"/>
                <a:sym typeface="Sniglet"/>
              </a:rPr>
              <a:t>‹#›</a:t>
            </a:fld>
            <a:endParaRPr sz="1200">
              <a:solidFill>
                <a:srgbClr val="3C78D8"/>
              </a:solidFill>
              <a:latin typeface="Sniglet"/>
              <a:ea typeface="Sniglet"/>
              <a:cs typeface="Sniglet"/>
              <a:sym typeface="Sniglet"/>
            </a:endParaRPr>
          </a:p>
        </p:txBody>
      </p:sp>
      <p:pic>
        <p:nvPicPr>
          <p:cNvPr descr="We have a plan. A plan to teach every child, in every school, about the #GlobalGoals and why they are so important. Find out how YOU can take part in the World's Largest Lesson and help in the fight to end poverty, inequality and climate change today. https://www.tes.com/worldslargestlesson/&#10;&#10;In 2015, world leaders agreed to 17 Global Goals (officially known as the Sustainable Development Goals or SDGs). These goals have the power to create a better world by 2030, by ending poverty, fighting inequality and addressing the urgency of climate change. Guided by the Goals, it is now up to all of us, governments, businesses, civil society and the general public to work together to build a better future for everyone.&#10;&#10;More about the Global Goals initiative here ▶ https://www.globalgoals.org/&#10;&#10;Facebook ▶ https://www.facebook.com/theglobalgoals/&#10;Instagram ▶ https://www.instagram.com/theglobalgoals/?hl=en&#10;Twitter ▶ https://twitter.com/GlobalGoalsUN&#10;&#10;For questions related to the Global Goals, please email team@project-everyone.org" id="386" name="Google Shape;386;p31" title="The World's Largest Lesson | Global Goals">
            <a:hlinkClick r:id="rId6"/>
          </p:cNvPr>
          <p:cNvPicPr preferRelativeResize="0"/>
          <p:nvPr/>
        </p:nvPicPr>
        <p:blipFill>
          <a:blip r:embed="rId7">
            <a:alphaModFix/>
          </a:blip>
          <a:stretch>
            <a:fillRect/>
          </a:stretch>
        </p:blipFill>
        <p:spPr>
          <a:xfrm>
            <a:off x="4161575" y="2138823"/>
            <a:ext cx="2509700" cy="1882275"/>
          </a:xfrm>
          <a:prstGeom prst="rect">
            <a:avLst/>
          </a:prstGeom>
          <a:noFill/>
          <a:ln>
            <a:noFill/>
          </a:ln>
          <a:effectLst>
            <a:outerShdw blurRad="142875" rotWithShape="0" algn="bl" dir="3780000" dist="171450">
              <a:srgbClr val="000000">
                <a:alpha val="50000"/>
              </a:srgbClr>
            </a:outerShdw>
          </a:effectLst>
        </p:spPr>
      </p:pic>
      <p:pic>
        <p:nvPicPr>
          <p:cNvPr descr="Lynn created a complex device as a solution towards Global Goal 15" id="387" name="Google Shape;387;p31" title="Microbit Creation">
            <a:hlinkClick r:id="rId8"/>
          </p:cNvPr>
          <p:cNvPicPr preferRelativeResize="0"/>
          <p:nvPr/>
        </p:nvPicPr>
        <p:blipFill>
          <a:blip r:embed="rId9">
            <a:alphaModFix/>
          </a:blip>
          <a:stretch>
            <a:fillRect/>
          </a:stretch>
        </p:blipFill>
        <p:spPr>
          <a:xfrm>
            <a:off x="6938025" y="1583042"/>
            <a:ext cx="1702950" cy="1449195"/>
          </a:xfrm>
          <a:prstGeom prst="rect">
            <a:avLst/>
          </a:prstGeom>
          <a:noFill/>
          <a:ln>
            <a:noFill/>
          </a:ln>
          <a:effectLst>
            <a:outerShdw blurRad="142875" rotWithShape="0" algn="bl" dir="3780000" dist="171450">
              <a:srgbClr val="000000">
                <a:alpha val="50000"/>
              </a:srgbClr>
            </a:outerShdw>
          </a:effectLst>
        </p:spPr>
      </p:pic>
      <p:pic>
        <p:nvPicPr>
          <p:cNvPr descr="Can old cell phones and machine learning help stop deforestation? The Tembé tribe from the central Amazon hopes so.&#10;➡ Subscribe: http://bit.ly/NatGeoSubscribe&#10;➡ Get More Short Film Showcase: http://bit.ly/ShortFilmShowcase&#10;&#10;About Short Film Showcase:&#10;The Short Film Showcase spotlights exceptional short videos created by filmmakers from around the web and selected by National Geographic editors. We look for work that affirms National Geographic's belief in the power of science, exploration, and storytelling to change the world. The filmmakers created the content presented, and the opinions expressed are their own, not those of National Geographic Partners. &#10;&#10;See more from National Geographic's Short Film Showcase at http://documentary.com&#10;&#10;Get More National Geographic:&#10;Official Site: http://bit.ly/NatGeoOfficialSite&#10;Facebook: http://bit.ly/FBNatGeo&#10;Twitter: http://bit.ly/NatGeoTwitter&#10;Instagram: http://bit.ly/NatGeoInsta&#10;&#10;In collaboration with Rainforest Connection, an environmental nonprofit, the Tembé are using old cell phones hidden in trees and TensorFlow, Google’s open-source machine learning tool, to listen for sounds of illegal logging. Learn more about the Tembé at http://g.co/rainforest and Rainforest Connection at https://rfcx.org/.&#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Can Cell Phones Help Save Rain Forests? This Tribe Thinks So | Short Film Showcase&#10;https://youtu.be/R_A4082BA0o&#10;&#10;National Geographic&#10;https://www.youtube.com/natgeo" id="388" name="Google Shape;388;p31" title="Can Cell Phones Help Save Rain Forests? This Tribe Thinks So | Short Film Showcase">
            <a:hlinkClick r:id="rId10"/>
          </p:cNvPr>
          <p:cNvPicPr preferRelativeResize="0"/>
          <p:nvPr/>
        </p:nvPicPr>
        <p:blipFill>
          <a:blip r:embed="rId11">
            <a:alphaModFix/>
          </a:blip>
          <a:stretch>
            <a:fillRect/>
          </a:stretch>
        </p:blipFill>
        <p:spPr>
          <a:xfrm>
            <a:off x="6961350" y="3246750"/>
            <a:ext cx="1656300" cy="1268167"/>
          </a:xfrm>
          <a:prstGeom prst="rect">
            <a:avLst/>
          </a:prstGeom>
          <a:noFill/>
          <a:ln>
            <a:noFill/>
          </a:ln>
          <a:effectLst>
            <a:outerShdw blurRad="142875" rotWithShape="0" algn="bl" dir="3780000" dist="171450">
              <a:srgbClr val="000000">
                <a:alpha val="50000"/>
              </a:srgbClr>
            </a:outerShdw>
          </a:effectLst>
        </p:spPr>
      </p:pic>
      <p:pic>
        <p:nvPicPr>
          <p:cNvPr descr="Industry Innovation and Infrastructure Goal number 9 of the UN's Global Goals" id="389" name="Google Shape;389;p31" title="Global Goal 9">
            <a:hlinkClick r:id="rId12"/>
          </p:cNvPr>
          <p:cNvPicPr preferRelativeResize="0"/>
          <p:nvPr/>
        </p:nvPicPr>
        <p:blipFill>
          <a:blip r:embed="rId13">
            <a:alphaModFix/>
          </a:blip>
          <a:stretch>
            <a:fillRect/>
          </a:stretch>
        </p:blipFill>
        <p:spPr>
          <a:xfrm>
            <a:off x="1314977" y="3144537"/>
            <a:ext cx="1232449" cy="1045950"/>
          </a:xfrm>
          <a:prstGeom prst="rect">
            <a:avLst/>
          </a:prstGeom>
          <a:noFill/>
          <a:ln>
            <a:noFill/>
          </a:ln>
          <a:effectLst>
            <a:outerShdw blurRad="142875" rotWithShape="0" algn="bl" dir="3780000" dist="171450">
              <a:srgbClr val="000000">
                <a:alpha val="50000"/>
              </a:srgbClr>
            </a:outerShdw>
          </a:effectLst>
        </p:spPr>
      </p:pic>
      <p:pic>
        <p:nvPicPr>
          <p:cNvPr descr="Sustainable Cities and Communities Goal number 11 of the UN's Global Goals" id="390" name="Google Shape;390;p31" title="Global Goal #11">
            <a:hlinkClick r:id="rId14"/>
          </p:cNvPr>
          <p:cNvPicPr preferRelativeResize="0"/>
          <p:nvPr/>
        </p:nvPicPr>
        <p:blipFill>
          <a:blip r:embed="rId15">
            <a:alphaModFix/>
          </a:blip>
          <a:stretch>
            <a:fillRect/>
          </a:stretch>
        </p:blipFill>
        <p:spPr>
          <a:xfrm>
            <a:off x="2625885" y="3139001"/>
            <a:ext cx="1241966" cy="1045949"/>
          </a:xfrm>
          <a:prstGeom prst="rect">
            <a:avLst/>
          </a:prstGeom>
          <a:noFill/>
          <a:ln>
            <a:noFill/>
          </a:ln>
          <a:effectLst>
            <a:outerShdw blurRad="142875" rotWithShape="0" algn="bl" dir="3780000" dist="171450">
              <a:srgbClr val="000000">
                <a:alpha val="50000"/>
              </a:srgbClr>
            </a:outerShdw>
          </a:effectLst>
        </p:spPr>
      </p:pic>
      <p:sp>
        <p:nvSpPr>
          <p:cNvPr id="391" name="Google Shape;391;p31">
            <a:hlinkClick r:id="rId16"/>
          </p:cNvPr>
          <p:cNvSpPr/>
          <p:nvPr/>
        </p:nvSpPr>
        <p:spPr>
          <a:xfrm>
            <a:off x="531000" y="2178556"/>
            <a:ext cx="3421324" cy="516417"/>
          </a:xfrm>
          <a:prstGeom prst="rect">
            <a:avLst/>
          </a:prstGeom>
        </p:spPr>
        <p:txBody>
          <a:bodyPr>
            <a:prstTxWarp prst="textPlain"/>
          </a:bodyPr>
          <a:lstStyle/>
          <a:p>
            <a:pPr lvl="0" algn="ctr"/>
            <a:r>
              <a:rPr b="0" i="0">
                <a:ln>
                  <a:noFill/>
                </a:ln>
                <a:solidFill>
                  <a:srgbClr val="BD2A35"/>
                </a:solidFill>
                <a:latin typeface="Sniglet"/>
              </a:rPr>
              <a:t>Global Goals</a:t>
            </a:r>
          </a:p>
        </p:txBody>
      </p:sp>
      <p:sp>
        <p:nvSpPr>
          <p:cNvPr id="392" name="Google Shape;392;p31">
            <a:hlinkClick r:id="rId17"/>
          </p:cNvPr>
          <p:cNvSpPr/>
          <p:nvPr/>
        </p:nvSpPr>
        <p:spPr>
          <a:xfrm rot="-1441026">
            <a:off x="320444" y="2918071"/>
            <a:ext cx="1148899" cy="330534"/>
          </a:xfrm>
          <a:prstGeom prst="rect">
            <a:avLst/>
          </a:prstGeom>
        </p:spPr>
        <p:txBody>
          <a:bodyPr>
            <a:prstTxWarp prst="textPlain"/>
          </a:bodyPr>
          <a:lstStyle/>
          <a:p>
            <a:pPr lvl="0" algn="ctr"/>
            <a:r>
              <a:rPr b="1" i="0">
                <a:ln>
                  <a:noFill/>
                </a:ln>
                <a:solidFill>
                  <a:srgbClr val="BD2A35"/>
                </a:solidFill>
                <a:latin typeface="Sniglet"/>
              </a:rPr>
              <a:t>Our focus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398" name="Google Shape;398;p32"/>
          <p:cNvSpPr txBox="1"/>
          <p:nvPr/>
        </p:nvSpPr>
        <p:spPr>
          <a:xfrm>
            <a:off x="232900" y="170200"/>
            <a:ext cx="67452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Dosis"/>
                <a:ea typeface="Dosis"/>
                <a:cs typeface="Dosis"/>
                <a:sym typeface="Dosis"/>
              </a:rPr>
              <a:t>Design process: </a:t>
            </a:r>
            <a:endParaRPr b="1" sz="2300">
              <a:latin typeface="Dosis"/>
              <a:ea typeface="Dosis"/>
              <a:cs typeface="Dosis"/>
              <a:sym typeface="Dosis"/>
            </a:endParaRPr>
          </a:p>
          <a:p>
            <a:pPr indent="0" lvl="0" marL="0" rtl="0" algn="l">
              <a:spcBef>
                <a:spcPts val="0"/>
              </a:spcBef>
              <a:spcAft>
                <a:spcPts val="0"/>
              </a:spcAft>
              <a:buNone/>
            </a:pPr>
            <a:r>
              <a:rPr b="1" lang="en" sz="2300">
                <a:latin typeface="Dosis"/>
                <a:ea typeface="Dosis"/>
                <a:cs typeface="Dosis"/>
                <a:sym typeface="Dosis"/>
              </a:rPr>
              <a:t>Looking at the Global goals of #9 and #11 what are some problems what are some problems the Automotive industry faces?</a:t>
            </a:r>
            <a:endParaRPr b="1" sz="2300">
              <a:latin typeface="Dosis"/>
              <a:ea typeface="Dosis"/>
              <a:cs typeface="Dosis"/>
              <a:sym typeface="Dosis"/>
            </a:endParaRPr>
          </a:p>
          <a:p>
            <a:pPr indent="0" lvl="0" marL="0" rtl="0" algn="l">
              <a:spcBef>
                <a:spcPts val="0"/>
              </a:spcBef>
              <a:spcAft>
                <a:spcPts val="0"/>
              </a:spcAft>
              <a:buNone/>
            </a:pPr>
            <a:r>
              <a:t/>
            </a:r>
            <a:endParaRPr>
              <a:latin typeface="Dosis"/>
              <a:ea typeface="Dosis"/>
              <a:cs typeface="Dosis"/>
              <a:sym typeface="Dosis"/>
            </a:endParaRPr>
          </a:p>
        </p:txBody>
      </p:sp>
      <p:pic>
        <p:nvPicPr>
          <p:cNvPr id="399" name="Google Shape;399;p32"/>
          <p:cNvPicPr preferRelativeResize="0"/>
          <p:nvPr/>
        </p:nvPicPr>
        <p:blipFill rotWithShape="1">
          <a:blip r:embed="rId3">
            <a:alphaModFix/>
          </a:blip>
          <a:srcRect b="0" l="0" r="0" t="0"/>
          <a:stretch/>
        </p:blipFill>
        <p:spPr>
          <a:xfrm>
            <a:off x="7905326" y="68975"/>
            <a:ext cx="1100300" cy="929250"/>
          </a:xfrm>
          <a:prstGeom prst="rect">
            <a:avLst/>
          </a:prstGeom>
          <a:noFill/>
          <a:ln>
            <a:noFill/>
          </a:ln>
        </p:spPr>
      </p:pic>
      <p:sp>
        <p:nvSpPr>
          <p:cNvPr id="400" name="Google Shape;400;p32"/>
          <p:cNvSpPr/>
          <p:nvPr/>
        </p:nvSpPr>
        <p:spPr>
          <a:xfrm>
            <a:off x="311700" y="2202325"/>
            <a:ext cx="1720500" cy="1630800"/>
          </a:xfrm>
          <a:prstGeom prst="roundRect">
            <a:avLst>
              <a:gd fmla="val 16667" name="adj"/>
            </a:avLst>
          </a:prstGeom>
          <a:solidFill>
            <a:srgbClr val="F8AC5E"/>
          </a:solidFill>
          <a:ln cap="flat" cmpd="sng" w="38100">
            <a:solidFill>
              <a:srgbClr val="F8AC5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Sniglet"/>
                <a:ea typeface="Sniglet"/>
                <a:cs typeface="Sniglet"/>
                <a:sym typeface="Sniglet"/>
              </a:rPr>
              <a:t>ENGINEER NOTEBOOK</a:t>
            </a:r>
            <a:endParaRPr sz="1900">
              <a:latin typeface="Sniglet"/>
              <a:ea typeface="Sniglet"/>
              <a:cs typeface="Sniglet"/>
              <a:sym typeface="Sniglet"/>
            </a:endParaRPr>
          </a:p>
        </p:txBody>
      </p:sp>
      <p:grpSp>
        <p:nvGrpSpPr>
          <p:cNvPr id="401" name="Google Shape;401;p32"/>
          <p:cNvGrpSpPr/>
          <p:nvPr/>
        </p:nvGrpSpPr>
        <p:grpSpPr>
          <a:xfrm>
            <a:off x="311700" y="4918796"/>
            <a:ext cx="8520595" cy="572705"/>
            <a:chOff x="311700" y="4500471"/>
            <a:chExt cx="8520595" cy="572705"/>
          </a:xfrm>
        </p:grpSpPr>
        <p:pic>
          <p:nvPicPr>
            <p:cNvPr id="402" name="Google Shape;402;p3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403" name="Google Shape;403;p3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404" name="Google Shape;404;p32"/>
            <p:cNvGrpSpPr/>
            <p:nvPr/>
          </p:nvGrpSpPr>
          <p:grpSpPr>
            <a:xfrm>
              <a:off x="2976075" y="4602050"/>
              <a:ext cx="3191850" cy="369550"/>
              <a:chOff x="5640450" y="4688200"/>
              <a:chExt cx="3191850" cy="369550"/>
            </a:xfrm>
          </p:grpSpPr>
          <p:pic>
            <p:nvPicPr>
              <p:cNvPr id="405" name="Google Shape;405;p3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406" name="Google Shape;406;p3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07" name="Google Shape;407;p3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08" name="Google Shape;408;p32"/>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09" name="Google Shape;409;p32"/>
          <p:cNvSpPr/>
          <p:nvPr/>
        </p:nvSpPr>
        <p:spPr>
          <a:xfrm>
            <a:off x="2429900" y="2152700"/>
            <a:ext cx="1867800" cy="254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niglet"/>
                <a:ea typeface="Sniglet"/>
                <a:cs typeface="Sniglet"/>
                <a:sym typeface="Sniglet"/>
              </a:rPr>
              <a:t>Problem #1</a:t>
            </a:r>
            <a:endParaRPr>
              <a:latin typeface="Sniglet"/>
              <a:ea typeface="Sniglet"/>
              <a:cs typeface="Sniglet"/>
              <a:sym typeface="Sniglet"/>
            </a:endParaRPr>
          </a:p>
        </p:txBody>
      </p:sp>
      <p:sp>
        <p:nvSpPr>
          <p:cNvPr id="410" name="Google Shape;410;p32"/>
          <p:cNvSpPr/>
          <p:nvPr/>
        </p:nvSpPr>
        <p:spPr>
          <a:xfrm>
            <a:off x="4555125" y="2202325"/>
            <a:ext cx="1867800" cy="254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niglet"/>
                <a:ea typeface="Sniglet"/>
                <a:cs typeface="Sniglet"/>
                <a:sym typeface="Sniglet"/>
              </a:rPr>
              <a:t>Problem </a:t>
            </a:r>
            <a:r>
              <a:rPr lang="en">
                <a:latin typeface="Sniglet"/>
                <a:ea typeface="Sniglet"/>
                <a:cs typeface="Sniglet"/>
                <a:sym typeface="Sniglet"/>
              </a:rPr>
              <a:t>#2</a:t>
            </a:r>
            <a:endParaRPr>
              <a:latin typeface="Sniglet"/>
              <a:ea typeface="Sniglet"/>
              <a:cs typeface="Sniglet"/>
              <a:sym typeface="Sniglet"/>
            </a:endParaRPr>
          </a:p>
        </p:txBody>
      </p:sp>
      <p:sp>
        <p:nvSpPr>
          <p:cNvPr id="411" name="Google Shape;411;p32"/>
          <p:cNvSpPr/>
          <p:nvPr/>
        </p:nvSpPr>
        <p:spPr>
          <a:xfrm>
            <a:off x="6680350" y="2152700"/>
            <a:ext cx="1867800" cy="254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Sniglet"/>
                <a:ea typeface="Sniglet"/>
                <a:cs typeface="Sniglet"/>
                <a:sym typeface="Sniglet"/>
              </a:rPr>
              <a:t>Problem </a:t>
            </a:r>
            <a:r>
              <a:rPr lang="en">
                <a:latin typeface="Sniglet"/>
                <a:ea typeface="Sniglet"/>
                <a:cs typeface="Sniglet"/>
                <a:sym typeface="Sniglet"/>
              </a:rPr>
              <a:t>#3</a:t>
            </a:r>
            <a:endParaRPr>
              <a:latin typeface="Sniglet"/>
              <a:ea typeface="Sniglet"/>
              <a:cs typeface="Sniglet"/>
              <a:sym typeface="Snigle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17" name="Google Shape;417;p3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18" name="Google Shape;418;p33"/>
          <p:cNvSpPr txBox="1"/>
          <p:nvPr/>
        </p:nvSpPr>
        <p:spPr>
          <a:xfrm>
            <a:off x="785550" y="1185525"/>
            <a:ext cx="7572900" cy="281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700">
                <a:latin typeface="Sniglet"/>
                <a:ea typeface="Sniglet"/>
                <a:cs typeface="Sniglet"/>
                <a:sym typeface="Sniglet"/>
              </a:rPr>
              <a:t>Now let’s see if the microbit can solve one of those problems. </a:t>
            </a:r>
            <a:endParaRPr sz="5700">
              <a:latin typeface="Sniglet"/>
              <a:ea typeface="Sniglet"/>
              <a:cs typeface="Sniglet"/>
              <a:sym typeface="Snigle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4"/>
          <p:cNvSpPr txBox="1"/>
          <p:nvPr>
            <p:ph type="title"/>
          </p:nvPr>
        </p:nvSpPr>
        <p:spPr>
          <a:xfrm>
            <a:off x="321900" y="-134361"/>
            <a:ext cx="6063900" cy="1379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Quattrocento Sans"/>
              <a:buNone/>
            </a:pPr>
            <a:r>
              <a:rPr lang="en"/>
              <a:t>The micro:bit is a computer</a:t>
            </a:r>
            <a:endParaRPr/>
          </a:p>
        </p:txBody>
      </p:sp>
      <p:sp>
        <p:nvSpPr>
          <p:cNvPr id="424" name="Google Shape;424;p34"/>
          <p:cNvSpPr txBox="1"/>
          <p:nvPr/>
        </p:nvSpPr>
        <p:spPr>
          <a:xfrm>
            <a:off x="4941925" y="206056"/>
            <a:ext cx="310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Dosis"/>
                <a:ea typeface="Dosis"/>
                <a:cs typeface="Dosis"/>
                <a:sym typeface="Dosis"/>
              </a:rPr>
              <a:t>Move the </a:t>
            </a:r>
            <a:r>
              <a:rPr lang="en">
                <a:latin typeface="Dosis"/>
                <a:ea typeface="Dosis"/>
                <a:cs typeface="Dosis"/>
                <a:sym typeface="Dosis"/>
              </a:rPr>
              <a:t> arrow to the processor and label it.</a:t>
            </a:r>
            <a:endParaRPr>
              <a:latin typeface="Dosis"/>
              <a:ea typeface="Dosis"/>
              <a:cs typeface="Dosis"/>
              <a:sym typeface="Dosis"/>
            </a:endParaRPr>
          </a:p>
        </p:txBody>
      </p:sp>
      <p:pic>
        <p:nvPicPr>
          <p:cNvPr descr="Outlines all the parts of the front and back of the microbit" id="425" name="Google Shape;425;p34" title="Image of the Microbit labelled with all the parts"/>
          <p:cNvPicPr preferRelativeResize="0"/>
          <p:nvPr/>
        </p:nvPicPr>
        <p:blipFill rotWithShape="1">
          <a:blip r:embed="rId3">
            <a:alphaModFix/>
          </a:blip>
          <a:srcRect b="0" l="0" r="0" t="0"/>
          <a:stretch/>
        </p:blipFill>
        <p:spPr>
          <a:xfrm>
            <a:off x="541623" y="655736"/>
            <a:ext cx="8066907" cy="4327809"/>
          </a:xfrm>
          <a:prstGeom prst="rect">
            <a:avLst/>
          </a:prstGeom>
          <a:noFill/>
          <a:ln>
            <a:noFill/>
          </a:ln>
        </p:spPr>
      </p:pic>
      <p:sp>
        <p:nvSpPr>
          <p:cNvPr id="426" name="Google Shape;426;p34"/>
          <p:cNvSpPr/>
          <p:nvPr/>
        </p:nvSpPr>
        <p:spPr>
          <a:xfrm>
            <a:off x="8428111" y="-1"/>
            <a:ext cx="365176" cy="379223"/>
          </a:xfrm>
          <a:custGeom>
            <a:rect b="b" l="l" r="r" t="t"/>
            <a:pathLst>
              <a:path extrusionOk="0" h="17909" w="17958">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D9EEB"/>
              </a:solidFill>
            </a:endParaRPr>
          </a:p>
        </p:txBody>
      </p:sp>
      <p:cxnSp>
        <p:nvCxnSpPr>
          <p:cNvPr id="427" name="Google Shape;427;p34"/>
          <p:cNvCxnSpPr/>
          <p:nvPr/>
        </p:nvCxnSpPr>
        <p:spPr>
          <a:xfrm>
            <a:off x="8428100" y="379214"/>
            <a:ext cx="53100" cy="4286100"/>
          </a:xfrm>
          <a:prstGeom prst="straightConnector1">
            <a:avLst/>
          </a:prstGeom>
          <a:noFill/>
          <a:ln cap="flat" cmpd="sng" w="152400">
            <a:solidFill>
              <a:schemeClr val="dk2"/>
            </a:solidFill>
            <a:prstDash val="solid"/>
            <a:round/>
            <a:headEnd len="med" w="med" type="none"/>
            <a:tailEnd len="med" w="med" type="triangle"/>
          </a:ln>
        </p:spPr>
      </p:cxnSp>
      <p:grpSp>
        <p:nvGrpSpPr>
          <p:cNvPr id="428" name="Google Shape;428;p34"/>
          <p:cNvGrpSpPr/>
          <p:nvPr/>
        </p:nvGrpSpPr>
        <p:grpSpPr>
          <a:xfrm>
            <a:off x="311700" y="4918796"/>
            <a:ext cx="8520595" cy="572705"/>
            <a:chOff x="311700" y="4500471"/>
            <a:chExt cx="8520595" cy="572705"/>
          </a:xfrm>
        </p:grpSpPr>
        <p:pic>
          <p:nvPicPr>
            <p:cNvPr id="429" name="Google Shape;429;p3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430" name="Google Shape;430;p3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431" name="Google Shape;431;p34"/>
            <p:cNvGrpSpPr/>
            <p:nvPr/>
          </p:nvGrpSpPr>
          <p:grpSpPr>
            <a:xfrm>
              <a:off x="2976075" y="4602050"/>
              <a:ext cx="3191850" cy="369550"/>
              <a:chOff x="5640450" y="4688200"/>
              <a:chExt cx="3191850" cy="369550"/>
            </a:xfrm>
          </p:grpSpPr>
          <p:pic>
            <p:nvPicPr>
              <p:cNvPr id="432" name="Google Shape;432;p3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433" name="Google Shape;433;p3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34" name="Google Shape;434;p34"/>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Diagram outlines all the parts of the makecode coding area for students online at makecode.org" id="440" name="Google Shape;440;p35" title="Makecode coding plateform "/>
          <p:cNvPicPr preferRelativeResize="0"/>
          <p:nvPr/>
        </p:nvPicPr>
        <p:blipFill rotWithShape="1">
          <a:blip r:embed="rId3">
            <a:alphaModFix/>
          </a:blip>
          <a:srcRect b="0" l="0" r="0" t="0"/>
          <a:stretch/>
        </p:blipFill>
        <p:spPr>
          <a:xfrm>
            <a:off x="1091349" y="737225"/>
            <a:ext cx="7124302" cy="4069774"/>
          </a:xfrm>
          <a:prstGeom prst="rect">
            <a:avLst/>
          </a:prstGeom>
          <a:noFill/>
          <a:ln>
            <a:noFill/>
          </a:ln>
        </p:spPr>
      </p:pic>
      <p:sp>
        <p:nvSpPr>
          <p:cNvPr id="441" name="Google Shape;441;p35"/>
          <p:cNvSpPr/>
          <p:nvPr/>
        </p:nvSpPr>
        <p:spPr>
          <a:xfrm>
            <a:off x="2520169" y="1171269"/>
            <a:ext cx="616500" cy="334200"/>
          </a:xfrm>
          <a:prstGeom prst="wedgeRectCallout">
            <a:avLst>
              <a:gd fmla="val -42462" name="adj1"/>
              <a:gd fmla="val -89392"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Go back to Home Page</a:t>
            </a:r>
            <a:endParaRPr sz="1100"/>
          </a:p>
        </p:txBody>
      </p:sp>
      <p:sp>
        <p:nvSpPr>
          <p:cNvPr id="442" name="Google Shape;442;p35"/>
          <p:cNvSpPr/>
          <p:nvPr/>
        </p:nvSpPr>
        <p:spPr>
          <a:xfrm>
            <a:off x="4948012" y="1139501"/>
            <a:ext cx="998700" cy="274500"/>
          </a:xfrm>
          <a:prstGeom prst="wedgeRectCallout">
            <a:avLst>
              <a:gd fmla="val -45715" name="adj1"/>
              <a:gd fmla="val -100106"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Program in either Blocks or JavaScript</a:t>
            </a:r>
            <a:endParaRPr sz="1100"/>
          </a:p>
        </p:txBody>
      </p:sp>
      <p:sp>
        <p:nvSpPr>
          <p:cNvPr id="443" name="Google Shape;443;p35"/>
          <p:cNvSpPr/>
          <p:nvPr/>
        </p:nvSpPr>
        <p:spPr>
          <a:xfrm>
            <a:off x="2556894" y="3442391"/>
            <a:ext cx="829500" cy="214500"/>
          </a:xfrm>
          <a:prstGeom prst="wedgeRectCallout">
            <a:avLst>
              <a:gd fmla="val -57167" name="adj1"/>
              <a:gd fmla="val -174167"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Simulator Toolbar</a:t>
            </a:r>
            <a:endParaRPr sz="1100"/>
          </a:p>
        </p:txBody>
      </p:sp>
      <p:sp>
        <p:nvSpPr>
          <p:cNvPr id="444" name="Google Shape;444;p35"/>
          <p:cNvSpPr/>
          <p:nvPr/>
        </p:nvSpPr>
        <p:spPr>
          <a:xfrm>
            <a:off x="1946473" y="4058773"/>
            <a:ext cx="1025100" cy="287400"/>
          </a:xfrm>
          <a:prstGeom prst="wedgeRectCallout">
            <a:avLst>
              <a:gd fmla="val -2318" name="adj1"/>
              <a:gd fmla="val 118655"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Download your Project to the micro:bit</a:t>
            </a:r>
            <a:endParaRPr sz="1100"/>
          </a:p>
        </p:txBody>
      </p:sp>
      <p:sp>
        <p:nvSpPr>
          <p:cNvPr id="445" name="Google Shape;445;p35"/>
          <p:cNvSpPr/>
          <p:nvPr/>
        </p:nvSpPr>
        <p:spPr>
          <a:xfrm>
            <a:off x="5388343" y="4006029"/>
            <a:ext cx="1264500" cy="287400"/>
          </a:xfrm>
          <a:prstGeom prst="wedgeRectCallout">
            <a:avLst>
              <a:gd fmla="val -55397" name="adj1"/>
              <a:gd fmla="val 86137"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Name your Project and Save it on your computer</a:t>
            </a:r>
            <a:endParaRPr sz="1100"/>
          </a:p>
        </p:txBody>
      </p:sp>
      <p:sp>
        <p:nvSpPr>
          <p:cNvPr id="446" name="Google Shape;446;p35"/>
          <p:cNvSpPr/>
          <p:nvPr/>
        </p:nvSpPr>
        <p:spPr>
          <a:xfrm>
            <a:off x="6283303" y="3151813"/>
            <a:ext cx="1076700" cy="468000"/>
          </a:xfrm>
          <a:prstGeom prst="rect">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Programming </a:t>
            </a:r>
            <a:r>
              <a:rPr b="1" lang="en" sz="800">
                <a:solidFill>
                  <a:schemeClr val="dk1"/>
                </a:solidFill>
                <a:latin typeface="Calibri"/>
                <a:ea typeface="Calibri"/>
                <a:cs typeface="Calibri"/>
                <a:sym typeface="Calibri"/>
              </a:rPr>
              <a:t>Workspace</a:t>
            </a:r>
            <a:r>
              <a:rPr lang="en" sz="800">
                <a:solidFill>
                  <a:schemeClr val="dk1"/>
                </a:solidFill>
                <a:latin typeface="Calibri"/>
                <a:ea typeface="Calibri"/>
                <a:cs typeface="Calibri"/>
                <a:sym typeface="Calibri"/>
              </a:rPr>
              <a:t> where you will build your program</a:t>
            </a:r>
            <a:endParaRPr sz="1100"/>
          </a:p>
        </p:txBody>
      </p:sp>
      <p:sp>
        <p:nvSpPr>
          <p:cNvPr id="447" name="Google Shape;447;p35"/>
          <p:cNvSpPr/>
          <p:nvPr/>
        </p:nvSpPr>
        <p:spPr>
          <a:xfrm>
            <a:off x="784400" y="3152538"/>
            <a:ext cx="1106400" cy="448800"/>
          </a:xfrm>
          <a:prstGeom prst="wedgeRectCallout">
            <a:avLst>
              <a:gd fmla="val -2347" name="adj1"/>
              <a:gd fmla="val -139521"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800">
                <a:solidFill>
                  <a:schemeClr val="dk1"/>
                </a:solidFill>
                <a:latin typeface="Calibri"/>
                <a:ea typeface="Calibri"/>
                <a:cs typeface="Calibri"/>
                <a:sym typeface="Calibri"/>
              </a:rPr>
              <a:t>Simulator</a:t>
            </a:r>
            <a:r>
              <a:rPr lang="en" sz="800">
                <a:solidFill>
                  <a:schemeClr val="dk1"/>
                </a:solidFill>
                <a:latin typeface="Calibri"/>
                <a:ea typeface="Calibri"/>
                <a:cs typeface="Calibri"/>
                <a:sym typeface="Calibri"/>
              </a:rPr>
              <a:t> shows what your program will look like running on a micro:bit</a:t>
            </a:r>
            <a:endParaRPr sz="1100"/>
          </a:p>
        </p:txBody>
      </p:sp>
      <p:sp>
        <p:nvSpPr>
          <p:cNvPr id="448" name="Google Shape;448;p35"/>
          <p:cNvSpPr/>
          <p:nvPr/>
        </p:nvSpPr>
        <p:spPr>
          <a:xfrm>
            <a:off x="3520688" y="1326374"/>
            <a:ext cx="1132800" cy="2407500"/>
          </a:xfrm>
          <a:prstGeom prst="rect">
            <a:avLst/>
          </a:prstGeom>
          <a:noFill/>
          <a:ln cap="flat" cmpd="sng" w="38100">
            <a:solidFill>
              <a:srgbClr val="3454D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9" name="Google Shape;449;p35"/>
          <p:cNvSpPr/>
          <p:nvPr/>
        </p:nvSpPr>
        <p:spPr>
          <a:xfrm>
            <a:off x="3484125" y="793276"/>
            <a:ext cx="512700" cy="409200"/>
          </a:xfrm>
          <a:prstGeom prst="wedgeRectCallout">
            <a:avLst>
              <a:gd fmla="val -101692" name="adj1"/>
              <a:gd fmla="val -8218"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Share your Project</a:t>
            </a:r>
            <a:endParaRPr sz="1100"/>
          </a:p>
        </p:txBody>
      </p:sp>
      <p:sp>
        <p:nvSpPr>
          <p:cNvPr id="450" name="Google Shape;450;p35"/>
          <p:cNvSpPr/>
          <p:nvPr/>
        </p:nvSpPr>
        <p:spPr>
          <a:xfrm>
            <a:off x="7162050" y="3891092"/>
            <a:ext cx="826200" cy="311400"/>
          </a:xfrm>
          <a:prstGeom prst="wedgeRectCallout">
            <a:avLst>
              <a:gd fmla="val 5957" name="adj1"/>
              <a:gd fmla="val 139435"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Undo/Redo and </a:t>
            </a:r>
            <a:endParaRPr sz="1100"/>
          </a:p>
          <a:p>
            <a:pPr indent="0" lvl="0" marL="0" marR="0" rtl="0" algn="ctr">
              <a:spcBef>
                <a:spcPts val="0"/>
              </a:spcBef>
              <a:spcAft>
                <a:spcPts val="0"/>
              </a:spcAft>
              <a:buNone/>
            </a:pPr>
            <a:r>
              <a:rPr lang="en" sz="800">
                <a:solidFill>
                  <a:schemeClr val="dk1"/>
                </a:solidFill>
                <a:latin typeface="Calibri"/>
                <a:ea typeface="Calibri"/>
                <a:cs typeface="Calibri"/>
                <a:sym typeface="Calibri"/>
              </a:rPr>
              <a:t>Zoom Workspace</a:t>
            </a:r>
            <a:endParaRPr sz="1100"/>
          </a:p>
        </p:txBody>
      </p:sp>
      <p:sp>
        <p:nvSpPr>
          <p:cNvPr id="451" name="Google Shape;451;p35"/>
          <p:cNvSpPr/>
          <p:nvPr/>
        </p:nvSpPr>
        <p:spPr>
          <a:xfrm>
            <a:off x="4909878" y="2354907"/>
            <a:ext cx="478500" cy="311400"/>
          </a:xfrm>
          <a:prstGeom prst="wedgeRectCallout">
            <a:avLst>
              <a:gd fmla="val -95831" name="adj1"/>
              <a:gd fmla="val -49699" name="adj2"/>
            </a:avLst>
          </a:prstGeom>
          <a:solidFill>
            <a:schemeClr val="lt2"/>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800">
                <a:solidFill>
                  <a:schemeClr val="dk1"/>
                </a:solidFill>
                <a:latin typeface="Calibri"/>
                <a:ea typeface="Calibri"/>
                <a:cs typeface="Calibri"/>
                <a:sym typeface="Calibri"/>
              </a:rPr>
              <a:t>Block </a:t>
            </a:r>
            <a:r>
              <a:rPr b="1" lang="en" sz="800">
                <a:solidFill>
                  <a:schemeClr val="dk1"/>
                </a:solidFill>
                <a:latin typeface="Calibri"/>
                <a:ea typeface="Calibri"/>
                <a:cs typeface="Calibri"/>
                <a:sym typeface="Calibri"/>
              </a:rPr>
              <a:t>Toolbox</a:t>
            </a:r>
            <a:endParaRPr sz="1100"/>
          </a:p>
        </p:txBody>
      </p:sp>
      <p:grpSp>
        <p:nvGrpSpPr>
          <p:cNvPr id="452" name="Google Shape;452;p35"/>
          <p:cNvGrpSpPr/>
          <p:nvPr/>
        </p:nvGrpSpPr>
        <p:grpSpPr>
          <a:xfrm>
            <a:off x="311700" y="4918796"/>
            <a:ext cx="8520595" cy="572705"/>
            <a:chOff x="311700" y="4500471"/>
            <a:chExt cx="8520595" cy="572705"/>
          </a:xfrm>
        </p:grpSpPr>
        <p:pic>
          <p:nvPicPr>
            <p:cNvPr id="453" name="Google Shape;453;p3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454" name="Google Shape;454;p3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455" name="Google Shape;455;p35"/>
            <p:cNvGrpSpPr/>
            <p:nvPr/>
          </p:nvGrpSpPr>
          <p:grpSpPr>
            <a:xfrm>
              <a:off x="2976075" y="4602050"/>
              <a:ext cx="3191850" cy="369550"/>
              <a:chOff x="5640450" y="4688200"/>
              <a:chExt cx="3191850" cy="369550"/>
            </a:xfrm>
          </p:grpSpPr>
          <p:pic>
            <p:nvPicPr>
              <p:cNvPr id="456" name="Google Shape;456;p3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457" name="Google Shape;457;p3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58" name="Google Shape;458;p3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59" name="Google Shape;459;p35"/>
          <p:cNvSpPr txBox="1"/>
          <p:nvPr>
            <p:ph idx="4294967295" type="title"/>
          </p:nvPr>
        </p:nvSpPr>
        <p:spPr>
          <a:xfrm>
            <a:off x="321900" y="18050"/>
            <a:ext cx="8017500" cy="706500"/>
          </a:xfrm>
          <a:prstGeom prst="rect">
            <a:avLst/>
          </a:prstGeom>
          <a:noFill/>
          <a:ln>
            <a:noFill/>
          </a:ln>
        </p:spPr>
        <p:txBody>
          <a:bodyPr anchorCtr="0" anchor="ctr" bIns="34275" lIns="68575" spcFirstLastPara="1" rIns="68575" wrap="square" tIns="34275">
            <a:spAutoFit/>
          </a:bodyPr>
          <a:lstStyle/>
          <a:p>
            <a:pPr indent="0" lvl="0" marL="0" rtl="0" algn="l">
              <a:lnSpc>
                <a:spcPct val="90000"/>
              </a:lnSpc>
              <a:spcBef>
                <a:spcPts val="0"/>
              </a:spcBef>
              <a:spcAft>
                <a:spcPts val="0"/>
              </a:spcAft>
              <a:buClr>
                <a:schemeClr val="dk1"/>
              </a:buClr>
              <a:buSzPts val="3300"/>
              <a:buFont typeface="Quattrocento Sans"/>
              <a:buNone/>
            </a:pPr>
            <a:r>
              <a:rPr lang="en" sz="2300"/>
              <a:t>Using the makecode website here is what you will see once you make your first file.</a:t>
            </a:r>
            <a:endParaRPr sz="23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465" name="Google Shape;465;p36"/>
          <p:cNvGrpSpPr/>
          <p:nvPr/>
        </p:nvGrpSpPr>
        <p:grpSpPr>
          <a:xfrm>
            <a:off x="311700" y="4918796"/>
            <a:ext cx="8520595" cy="572705"/>
            <a:chOff x="311700" y="4500471"/>
            <a:chExt cx="8520595" cy="572705"/>
          </a:xfrm>
        </p:grpSpPr>
        <p:pic>
          <p:nvPicPr>
            <p:cNvPr id="466" name="Google Shape;466;p36"/>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467" name="Google Shape;467;p36"/>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468" name="Google Shape;468;p36"/>
            <p:cNvGrpSpPr/>
            <p:nvPr/>
          </p:nvGrpSpPr>
          <p:grpSpPr>
            <a:xfrm>
              <a:off x="2976075" y="4602050"/>
              <a:ext cx="3191850" cy="369550"/>
              <a:chOff x="5640450" y="4688200"/>
              <a:chExt cx="3191850" cy="369550"/>
            </a:xfrm>
          </p:grpSpPr>
          <p:pic>
            <p:nvPicPr>
              <p:cNvPr id="469" name="Google Shape;469;p36"/>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470" name="Google Shape;470;p3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71" name="Google Shape;471;p3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72" name="Google Shape;472;p36"/>
          <p:cNvSpPr txBox="1"/>
          <p:nvPr>
            <p:ph idx="4294967295" type="ctrTitle"/>
          </p:nvPr>
        </p:nvSpPr>
        <p:spPr>
          <a:xfrm>
            <a:off x="616500" y="1113273"/>
            <a:ext cx="7652700" cy="1651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t>MAKECODE WEBSITE</a:t>
            </a:r>
            <a:endParaRPr sz="5100"/>
          </a:p>
        </p:txBody>
      </p:sp>
      <p:sp>
        <p:nvSpPr>
          <p:cNvPr descr="The link will take you to the makecode website" id="473" name="Google Shape;473;p36" title="LINK ">
            <a:hlinkClick r:id="rId6"/>
          </p:cNvPr>
          <p:cNvSpPr/>
          <p:nvPr/>
        </p:nvSpPr>
        <p:spPr>
          <a:xfrm>
            <a:off x="3112178" y="2516628"/>
            <a:ext cx="2847000" cy="1016100"/>
          </a:xfrm>
          <a:prstGeom prst="roundRect">
            <a:avLst>
              <a:gd fmla="val 16667" name="adj"/>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lt1"/>
                </a:solidFill>
                <a:latin typeface="Sniglet"/>
                <a:ea typeface="Sniglet"/>
                <a:cs typeface="Sniglet"/>
                <a:sym typeface="Sniglet"/>
              </a:rPr>
              <a:t>LINK</a:t>
            </a:r>
            <a:endParaRPr sz="4500">
              <a:solidFill>
                <a:schemeClr val="lt1"/>
              </a:solidFill>
              <a:latin typeface="Sniglet"/>
              <a:ea typeface="Sniglet"/>
              <a:cs typeface="Sniglet"/>
              <a:sym typeface="Snigle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479" name="Google Shape;479;p37"/>
          <p:cNvSpPr txBox="1"/>
          <p:nvPr>
            <p:ph idx="4294967295" type="title"/>
          </p:nvPr>
        </p:nvSpPr>
        <p:spPr>
          <a:xfrm>
            <a:off x="375475" y="61500"/>
            <a:ext cx="6424800" cy="1179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lt1"/>
              </a:buClr>
              <a:buSzPts val="2700"/>
              <a:buFont typeface="Quattrocento Sans"/>
              <a:buNone/>
            </a:pPr>
            <a:r>
              <a:rPr lang="en" sz="3000"/>
              <a:t>In MakeCode, create a New Project</a:t>
            </a:r>
            <a:endParaRPr sz="3000"/>
          </a:p>
        </p:txBody>
      </p:sp>
      <p:pic>
        <p:nvPicPr>
          <p:cNvPr descr="Photo of where to click to get started in makecode. Click on the purple start icon." id="480" name="Google Shape;480;p37" title="New project"/>
          <p:cNvPicPr preferRelativeResize="0"/>
          <p:nvPr/>
        </p:nvPicPr>
        <p:blipFill rotWithShape="1">
          <a:blip r:embed="rId3">
            <a:alphaModFix/>
          </a:blip>
          <a:srcRect b="0" l="0" r="0" t="0"/>
          <a:stretch/>
        </p:blipFill>
        <p:spPr>
          <a:xfrm>
            <a:off x="137975" y="871475"/>
            <a:ext cx="2825676" cy="2123914"/>
          </a:xfrm>
          <a:prstGeom prst="rect">
            <a:avLst/>
          </a:prstGeom>
          <a:noFill/>
          <a:ln>
            <a:noFill/>
          </a:ln>
        </p:spPr>
      </p:pic>
      <p:sp>
        <p:nvSpPr>
          <p:cNvPr id="481" name="Google Shape;481;p37"/>
          <p:cNvSpPr/>
          <p:nvPr/>
        </p:nvSpPr>
        <p:spPr>
          <a:xfrm>
            <a:off x="61778" y="1746704"/>
            <a:ext cx="911700" cy="645000"/>
          </a:xfrm>
          <a:prstGeom prst="ellipse">
            <a:avLst/>
          </a:prstGeom>
          <a:noFill/>
          <a:ln cap="flat" cmpd="sng" w="38100">
            <a:solidFill>
              <a:srgbClr val="F8AC5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482" name="Google Shape;482;p37"/>
          <p:cNvGrpSpPr/>
          <p:nvPr/>
        </p:nvGrpSpPr>
        <p:grpSpPr>
          <a:xfrm>
            <a:off x="311700" y="4918796"/>
            <a:ext cx="8520595" cy="572705"/>
            <a:chOff x="311700" y="4500471"/>
            <a:chExt cx="8520595" cy="572705"/>
          </a:xfrm>
        </p:grpSpPr>
        <p:pic>
          <p:nvPicPr>
            <p:cNvPr id="483" name="Google Shape;483;p3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484" name="Google Shape;484;p3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485" name="Google Shape;485;p37"/>
            <p:cNvGrpSpPr/>
            <p:nvPr/>
          </p:nvGrpSpPr>
          <p:grpSpPr>
            <a:xfrm>
              <a:off x="2976075" y="4602050"/>
              <a:ext cx="3191850" cy="369550"/>
              <a:chOff x="5640450" y="4688200"/>
              <a:chExt cx="3191850" cy="369550"/>
            </a:xfrm>
          </p:grpSpPr>
          <p:pic>
            <p:nvPicPr>
              <p:cNvPr id="486" name="Google Shape;486;p3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487" name="Google Shape;487;p3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488" name="Google Shape;488;p3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89" name="Google Shape;489;p37"/>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You should pick the block that says &quot;show string &quot;hello&quot;" id="490" name="Google Shape;490;p37" title="Images shows you to pick a block"/>
          <p:cNvPicPr preferRelativeResize="0"/>
          <p:nvPr/>
        </p:nvPicPr>
        <p:blipFill>
          <a:blip r:embed="rId7">
            <a:alphaModFix/>
          </a:blip>
          <a:stretch>
            <a:fillRect/>
          </a:stretch>
        </p:blipFill>
        <p:spPr>
          <a:xfrm>
            <a:off x="5836519" y="2359322"/>
            <a:ext cx="3239306" cy="1987377"/>
          </a:xfrm>
          <a:prstGeom prst="rect">
            <a:avLst/>
          </a:prstGeom>
          <a:noFill/>
          <a:ln>
            <a:noFill/>
          </a:ln>
        </p:spPr>
      </p:pic>
      <p:pic>
        <p:nvPicPr>
          <p:cNvPr descr="Inside the pop up it asks you to title your work." id="491" name="Google Shape;491;p37" title="Photo shows the pop up you will get next "/>
          <p:cNvPicPr preferRelativeResize="0"/>
          <p:nvPr/>
        </p:nvPicPr>
        <p:blipFill>
          <a:blip r:embed="rId8">
            <a:alphaModFix/>
          </a:blip>
          <a:stretch>
            <a:fillRect/>
          </a:stretch>
        </p:blipFill>
        <p:spPr>
          <a:xfrm>
            <a:off x="2952609" y="1648078"/>
            <a:ext cx="2825673" cy="1685359"/>
          </a:xfrm>
          <a:prstGeom prst="rect">
            <a:avLst/>
          </a:prstGeom>
          <a:noFill/>
          <a:ln>
            <a:noFill/>
          </a:ln>
        </p:spPr>
      </p:pic>
      <p:sp>
        <p:nvSpPr>
          <p:cNvPr id="492" name="Google Shape;492;p37"/>
          <p:cNvSpPr/>
          <p:nvPr/>
        </p:nvSpPr>
        <p:spPr>
          <a:xfrm>
            <a:off x="6888675" y="984950"/>
            <a:ext cx="2017200" cy="719400"/>
          </a:xfrm>
          <a:prstGeom prst="wedgeRectCallout">
            <a:avLst>
              <a:gd fmla="val 32306" name="adj1"/>
              <a:gd fmla="val 39809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Click on </a:t>
            </a:r>
            <a:endParaRPr/>
          </a:p>
          <a:p>
            <a:pPr indent="0" lvl="0" marL="0" rtl="0" algn="l">
              <a:spcBef>
                <a:spcPts val="0"/>
              </a:spcBef>
              <a:spcAft>
                <a:spcPts val="0"/>
              </a:spcAft>
              <a:buNone/>
            </a:pPr>
            <a:r>
              <a:rPr lang="en"/>
              <a:t>“Show String “Hello”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0"/>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PRIOR LEARNING</a:t>
            </a:r>
            <a:endParaRPr/>
          </a:p>
        </p:txBody>
      </p:sp>
      <p:sp>
        <p:nvSpPr>
          <p:cNvPr id="199" name="Google Shape;199;p20"/>
          <p:cNvSpPr txBox="1"/>
          <p:nvPr>
            <p:ph idx="2" type="body"/>
          </p:nvPr>
        </p:nvSpPr>
        <p:spPr>
          <a:xfrm>
            <a:off x="1039350" y="1130775"/>
            <a:ext cx="7433100" cy="3304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Before taking the TIJ10 course</a:t>
            </a:r>
            <a:endParaRPr/>
          </a:p>
          <a:p>
            <a:pPr indent="0" lvl="0" marL="0" rtl="0" algn="l">
              <a:spcBef>
                <a:spcPts val="1200"/>
              </a:spcBef>
              <a:spcAft>
                <a:spcPts val="0"/>
              </a:spcAft>
              <a:buNone/>
            </a:pPr>
            <a:r>
              <a:rPr b="1" lang="en" sz="1900">
                <a:solidFill>
                  <a:srgbClr val="000000"/>
                </a:solidFill>
                <a:latin typeface="Arial"/>
                <a:ea typeface="Arial"/>
                <a:cs typeface="Arial"/>
                <a:sym typeface="Arial"/>
              </a:rPr>
              <a:t>Students Prior Knowledge:</a:t>
            </a:r>
            <a:endParaRPr b="1" sz="1900">
              <a:solidFill>
                <a:srgbClr val="000000"/>
              </a:solidFill>
              <a:latin typeface="Arial"/>
              <a:ea typeface="Arial"/>
              <a:cs typeface="Arial"/>
              <a:sym typeface="Arial"/>
            </a:endParaRPr>
          </a:p>
          <a:p>
            <a:pPr indent="-349250" lvl="0" marL="457200" rtl="0" algn="l">
              <a:spcBef>
                <a:spcPts val="1200"/>
              </a:spcBef>
              <a:spcAft>
                <a:spcPts val="0"/>
              </a:spcAft>
              <a:buClr>
                <a:srgbClr val="000000"/>
              </a:buClr>
              <a:buSzPts val="1900"/>
              <a:buFont typeface="Arial"/>
              <a:buChar char="●"/>
            </a:pPr>
            <a:r>
              <a:rPr lang="en" sz="1900">
                <a:solidFill>
                  <a:srgbClr val="000000"/>
                </a:solidFill>
                <a:latin typeface="Arial"/>
                <a:ea typeface="Arial"/>
                <a:cs typeface="Arial"/>
                <a:sym typeface="Arial"/>
              </a:rPr>
              <a:t>Understand how to plug in a USB</a:t>
            </a:r>
            <a:endParaRPr sz="1900">
              <a:solidFill>
                <a:srgbClr val="000000"/>
              </a:solidFill>
              <a:latin typeface="Arial"/>
              <a:ea typeface="Arial"/>
              <a:cs typeface="Arial"/>
              <a:sym typeface="Arial"/>
            </a:endParaRPr>
          </a:p>
          <a:p>
            <a:pPr indent="-349250" lvl="0" marL="457200" rtl="0" algn="l">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Able to plug in adapters for battery use in the microbit</a:t>
            </a:r>
            <a:endParaRPr sz="1900">
              <a:solidFill>
                <a:srgbClr val="000000"/>
              </a:solidFill>
              <a:latin typeface="Arial"/>
              <a:ea typeface="Arial"/>
              <a:cs typeface="Arial"/>
              <a:sym typeface="Arial"/>
            </a:endParaRPr>
          </a:p>
          <a:p>
            <a:pPr indent="-349250" lvl="0" marL="457200" rtl="0" algn="l">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Open up website: makecode.microbit.org</a:t>
            </a:r>
            <a:endParaRPr sz="1900">
              <a:solidFill>
                <a:srgbClr val="000000"/>
              </a:solidFill>
              <a:latin typeface="Arial"/>
              <a:ea typeface="Arial"/>
              <a:cs typeface="Arial"/>
              <a:sym typeface="Arial"/>
            </a:endParaRPr>
          </a:p>
          <a:p>
            <a:pPr indent="-349250" lvl="0" marL="457200" rtl="0" algn="l">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Able to use a mouse to drag and drop on the screen.</a:t>
            </a:r>
            <a:endParaRPr sz="1900">
              <a:solidFill>
                <a:srgbClr val="000000"/>
              </a:solidFill>
              <a:latin typeface="Arial"/>
              <a:ea typeface="Arial"/>
              <a:cs typeface="Arial"/>
              <a:sym typeface="Arial"/>
            </a:endParaRPr>
          </a:p>
          <a:p>
            <a:pPr indent="0" lvl="0" marL="0" rtl="0" algn="l">
              <a:spcBef>
                <a:spcPts val="1200"/>
              </a:spcBef>
              <a:spcAft>
                <a:spcPts val="1200"/>
              </a:spcAft>
              <a:buNone/>
            </a:pPr>
            <a:r>
              <a:rPr lang="en" sz="1900">
                <a:solidFill>
                  <a:srgbClr val="000000"/>
                </a:solidFill>
                <a:latin typeface="Arial"/>
                <a:ea typeface="Arial"/>
                <a:cs typeface="Arial"/>
                <a:sym typeface="Arial"/>
              </a:rPr>
              <a:t>Students who do not know the above should be taught prior to starting in to the lessons. </a:t>
            </a:r>
            <a:endParaRPr sz="2700"/>
          </a:p>
        </p:txBody>
      </p:sp>
      <p:sp>
        <p:nvSpPr>
          <p:cNvPr id="200" name="Google Shape;200;p2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201" name="Google Shape;201;p20"/>
          <p:cNvGrpSpPr/>
          <p:nvPr/>
        </p:nvGrpSpPr>
        <p:grpSpPr>
          <a:xfrm>
            <a:off x="311700" y="4918796"/>
            <a:ext cx="8520595" cy="572705"/>
            <a:chOff x="311700" y="4500471"/>
            <a:chExt cx="8520595" cy="572705"/>
          </a:xfrm>
        </p:grpSpPr>
        <p:pic>
          <p:nvPicPr>
            <p:cNvPr id="202" name="Google Shape;202;p2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203" name="Google Shape;203;p2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204" name="Google Shape;204;p20"/>
            <p:cNvGrpSpPr/>
            <p:nvPr/>
          </p:nvGrpSpPr>
          <p:grpSpPr>
            <a:xfrm>
              <a:off x="2976075" y="4602050"/>
              <a:ext cx="3191850" cy="369550"/>
              <a:chOff x="5640450" y="4688200"/>
              <a:chExt cx="3191850" cy="369550"/>
            </a:xfrm>
          </p:grpSpPr>
          <p:pic>
            <p:nvPicPr>
              <p:cNvPr id="205" name="Google Shape;205;p2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206" name="Google Shape;206;p2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07" name="Google Shape;207;p2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498" name="Google Shape;498;p38"/>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Shows on start to put the show string and then change hello to hello world" id="499" name="Google Shape;499;p38" title="Code "/>
          <p:cNvPicPr preferRelativeResize="0"/>
          <p:nvPr/>
        </p:nvPicPr>
        <p:blipFill>
          <a:blip r:embed="rId3">
            <a:alphaModFix/>
          </a:blip>
          <a:stretch>
            <a:fillRect/>
          </a:stretch>
        </p:blipFill>
        <p:spPr>
          <a:xfrm>
            <a:off x="4451925" y="2487950"/>
            <a:ext cx="3752850" cy="1828800"/>
          </a:xfrm>
          <a:prstGeom prst="rect">
            <a:avLst/>
          </a:prstGeom>
          <a:noFill/>
          <a:ln>
            <a:noFill/>
          </a:ln>
        </p:spPr>
      </p:pic>
      <p:sp>
        <p:nvSpPr>
          <p:cNvPr id="500" name="Google Shape;500;p38"/>
          <p:cNvSpPr/>
          <p:nvPr/>
        </p:nvSpPr>
        <p:spPr>
          <a:xfrm>
            <a:off x="4451925" y="507200"/>
            <a:ext cx="3106200" cy="1734000"/>
          </a:xfrm>
          <a:prstGeom prst="wedgeRectCallout">
            <a:avLst>
              <a:gd fmla="val 26169" name="adj1"/>
              <a:gd fmla="val 12346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t>Change the text to read Hello World! </a:t>
            </a:r>
            <a:br>
              <a:rPr lang="en" sz="2400"/>
            </a:br>
            <a:r>
              <a:rPr i="1" lang="en" sz="1600"/>
              <a:t>(this is a famous way coders start coding in a new language they always write Hello World as their first line of code.)</a:t>
            </a:r>
            <a:endParaRPr i="1" sz="1600"/>
          </a:p>
        </p:txBody>
      </p:sp>
      <p:pic>
        <p:nvPicPr>
          <p:cNvPr descr="Image of the microbit with lights on" id="501" name="Google Shape;501;p38" title="Microbit"/>
          <p:cNvPicPr preferRelativeResize="0"/>
          <p:nvPr/>
        </p:nvPicPr>
        <p:blipFill>
          <a:blip r:embed="rId4">
            <a:alphaModFix/>
          </a:blip>
          <a:stretch>
            <a:fillRect/>
          </a:stretch>
        </p:blipFill>
        <p:spPr>
          <a:xfrm>
            <a:off x="152400" y="609600"/>
            <a:ext cx="4147126" cy="386111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507" name="Google Shape;507;p39"/>
          <p:cNvSpPr txBox="1"/>
          <p:nvPr/>
        </p:nvSpPr>
        <p:spPr>
          <a:xfrm>
            <a:off x="1306825" y="2011150"/>
            <a:ext cx="1707000" cy="3448500"/>
          </a:xfrm>
          <a:prstGeom prst="rect">
            <a:avLst/>
          </a:prstGeom>
          <a:noFill/>
          <a:ln>
            <a:noFill/>
          </a:ln>
        </p:spPr>
        <p:txBody>
          <a:bodyPr anchorCtr="0" anchor="t" bIns="45700" lIns="91425" spcFirstLastPara="1" rIns="91425" wrap="square" tIns="45700">
            <a:noAutofit/>
          </a:bodyPr>
          <a:lstStyle/>
          <a:p>
            <a:pPr indent="-273050" lvl="0" marL="349250" marR="0" rtl="0" algn="l">
              <a:lnSpc>
                <a:spcPct val="100000"/>
              </a:lnSpc>
              <a:spcBef>
                <a:spcPts val="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Acceleration</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Light level</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Button is pressed</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Compass heading</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Temperature</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Running time</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shake</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button pressed</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logo down</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logo up</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One pin pressed</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screen down</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On screen up</a:t>
            </a:r>
            <a:endParaRPr sz="1000">
              <a:solidFill>
                <a:schemeClr val="accent1"/>
              </a:solidFill>
              <a:latin typeface="Dosis"/>
              <a:ea typeface="Dosis"/>
              <a:cs typeface="Dosis"/>
              <a:sym typeface="Dosis"/>
            </a:endParaRPr>
          </a:p>
          <a:p>
            <a:pPr indent="-273050" lvl="0" marL="349250" marR="0" rtl="0" algn="l">
              <a:lnSpc>
                <a:spcPct val="100000"/>
              </a:lnSpc>
              <a:spcBef>
                <a:spcPts val="600"/>
              </a:spcBef>
              <a:spcAft>
                <a:spcPts val="0"/>
              </a:spcAft>
              <a:buClr>
                <a:schemeClr val="accent1"/>
              </a:buClr>
              <a:buSzPts val="1000"/>
              <a:buFont typeface="Dosis"/>
              <a:buChar char="▪"/>
            </a:pPr>
            <a:r>
              <a:rPr lang="en" sz="1000">
                <a:solidFill>
                  <a:schemeClr val="accent1"/>
                </a:solidFill>
                <a:latin typeface="Dosis"/>
                <a:ea typeface="Dosis"/>
                <a:cs typeface="Dosis"/>
                <a:sym typeface="Dosis"/>
              </a:rPr>
              <a:t>Pin is pressed</a:t>
            </a:r>
            <a:endParaRPr sz="1000">
              <a:solidFill>
                <a:schemeClr val="accent1"/>
              </a:solidFill>
              <a:latin typeface="Dosis"/>
              <a:ea typeface="Dosis"/>
              <a:cs typeface="Dosis"/>
              <a:sym typeface="Dosis"/>
            </a:endParaRPr>
          </a:p>
        </p:txBody>
      </p:sp>
      <p:pic>
        <p:nvPicPr>
          <p:cNvPr descr="Here is where the inputs are located in makecode" id="508" name="Google Shape;508;p39" title="Makecode Inputs"/>
          <p:cNvPicPr preferRelativeResize="0"/>
          <p:nvPr/>
        </p:nvPicPr>
        <p:blipFill rotWithShape="1">
          <a:blip r:embed="rId3">
            <a:alphaModFix/>
          </a:blip>
          <a:srcRect b="0" l="0" r="0" t="487"/>
          <a:stretch/>
        </p:blipFill>
        <p:spPr>
          <a:xfrm>
            <a:off x="4611573" y="416765"/>
            <a:ext cx="3232678" cy="4359991"/>
          </a:xfrm>
          <a:prstGeom prst="rect">
            <a:avLst/>
          </a:prstGeom>
          <a:noFill/>
          <a:ln cap="flat" cmpd="sng" w="76200">
            <a:solidFill>
              <a:srgbClr val="BD2A35"/>
            </a:solidFill>
            <a:prstDash val="solid"/>
            <a:round/>
            <a:headEnd len="sm" w="sm" type="none"/>
            <a:tailEnd len="sm" w="sm" type="none"/>
          </a:ln>
        </p:spPr>
      </p:pic>
      <p:sp>
        <p:nvSpPr>
          <p:cNvPr id="509" name="Google Shape;509;p39"/>
          <p:cNvSpPr txBox="1"/>
          <p:nvPr/>
        </p:nvSpPr>
        <p:spPr>
          <a:xfrm>
            <a:off x="85775" y="1380558"/>
            <a:ext cx="4026900" cy="63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 sz="2600">
                <a:solidFill>
                  <a:schemeClr val="accent1"/>
                </a:solidFill>
                <a:latin typeface="Dosis"/>
                <a:ea typeface="Dosis"/>
                <a:cs typeface="Dosis"/>
                <a:sym typeface="Dosis"/>
              </a:rPr>
              <a:t>Available Inputs v.1</a:t>
            </a:r>
            <a:endParaRPr sz="2600">
              <a:solidFill>
                <a:schemeClr val="accent1"/>
              </a:solidFill>
              <a:latin typeface="Dosis"/>
              <a:ea typeface="Dosis"/>
              <a:cs typeface="Dosis"/>
              <a:sym typeface="Dosis"/>
            </a:endParaRPr>
          </a:p>
        </p:txBody>
      </p:sp>
      <p:pic>
        <p:nvPicPr>
          <p:cNvPr id="510" name="Google Shape;510;p39" title="Microbit"/>
          <p:cNvPicPr preferRelativeResize="0"/>
          <p:nvPr/>
        </p:nvPicPr>
        <p:blipFill rotWithShape="1">
          <a:blip r:embed="rId4">
            <a:alphaModFix/>
          </a:blip>
          <a:srcRect b="0" l="0" r="0" t="0"/>
          <a:stretch/>
        </p:blipFill>
        <p:spPr>
          <a:xfrm>
            <a:off x="8258951" y="68976"/>
            <a:ext cx="746672" cy="630600"/>
          </a:xfrm>
          <a:prstGeom prst="rect">
            <a:avLst/>
          </a:prstGeom>
          <a:noFill/>
          <a:ln>
            <a:noFill/>
          </a:ln>
        </p:spPr>
      </p:pic>
      <p:grpSp>
        <p:nvGrpSpPr>
          <p:cNvPr id="511" name="Google Shape;511;p39"/>
          <p:cNvGrpSpPr/>
          <p:nvPr/>
        </p:nvGrpSpPr>
        <p:grpSpPr>
          <a:xfrm>
            <a:off x="311700" y="4918796"/>
            <a:ext cx="8520595" cy="572705"/>
            <a:chOff x="311700" y="4500471"/>
            <a:chExt cx="8520595" cy="572705"/>
          </a:xfrm>
        </p:grpSpPr>
        <p:pic>
          <p:nvPicPr>
            <p:cNvPr id="512" name="Google Shape;512;p39"/>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513" name="Google Shape;513;p39"/>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514" name="Google Shape;514;p39"/>
            <p:cNvGrpSpPr/>
            <p:nvPr/>
          </p:nvGrpSpPr>
          <p:grpSpPr>
            <a:xfrm>
              <a:off x="2976075" y="4602050"/>
              <a:ext cx="3191850" cy="369550"/>
              <a:chOff x="5640450" y="4688200"/>
              <a:chExt cx="3191850" cy="369550"/>
            </a:xfrm>
          </p:grpSpPr>
          <p:pic>
            <p:nvPicPr>
              <p:cNvPr id="515" name="Google Shape;515;p39"/>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516" name="Google Shape;516;p3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17" name="Google Shape;517;p3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18" name="Google Shape;518;p39"/>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19" name="Google Shape;519;p39"/>
          <p:cNvSpPr txBox="1"/>
          <p:nvPr/>
        </p:nvSpPr>
        <p:spPr>
          <a:xfrm>
            <a:off x="235925" y="277200"/>
            <a:ext cx="4375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Take a look through all of the side </a:t>
            </a:r>
            <a:r>
              <a:rPr lang="en" sz="1800"/>
              <a:t>panel</a:t>
            </a:r>
            <a:r>
              <a:rPr lang="en" sz="1300"/>
              <a:t> </a:t>
            </a:r>
            <a:r>
              <a:rPr lang="en"/>
              <a:t>to see what you might </a:t>
            </a:r>
            <a:r>
              <a:rPr lang="en"/>
              <a:t>recognize</a:t>
            </a:r>
            <a:r>
              <a:rPr lang="en"/>
              <a:t> or what might spark your interest. </a:t>
            </a:r>
            <a:endParaRPr/>
          </a:p>
          <a:p>
            <a:pPr indent="0" lvl="0" marL="0" rtl="0" algn="l">
              <a:spcBef>
                <a:spcPts val="0"/>
              </a:spcBef>
              <a:spcAft>
                <a:spcPts val="0"/>
              </a:spcAft>
              <a:buNone/>
            </a:pPr>
            <a:r>
              <a:rPr b="1" lang="en"/>
              <a:t>Can you figure out how to make music?</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 name="Shape 523"/>
        <p:cNvGrpSpPr/>
        <p:nvPr/>
      </p:nvGrpSpPr>
      <p:grpSpPr>
        <a:xfrm>
          <a:off x="0" y="0"/>
          <a:ext cx="0" cy="0"/>
          <a:chOff x="0" y="0"/>
          <a:chExt cx="0" cy="0"/>
        </a:xfrm>
      </p:grpSpPr>
      <p:sp>
        <p:nvSpPr>
          <p:cNvPr id="524" name="Google Shape;524;p4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525" name="Google Shape;525;p40" title="Day 2"/>
          <p:cNvSpPr/>
          <p:nvPr/>
        </p:nvSpPr>
        <p:spPr>
          <a:xfrm>
            <a:off x="994975" y="920975"/>
            <a:ext cx="7137600" cy="377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0">
                <a:latin typeface="Luckiest Guy"/>
                <a:ea typeface="Luckiest Guy"/>
                <a:cs typeface="Luckiest Guy"/>
                <a:sym typeface="Luckiest Guy"/>
              </a:rPr>
              <a:t>Day 2</a:t>
            </a:r>
            <a:endParaRPr sz="15000">
              <a:latin typeface="Luckiest Guy"/>
              <a:ea typeface="Luckiest Guy"/>
              <a:cs typeface="Luckiest Guy"/>
              <a:sym typeface="Luckiest Guy"/>
            </a:endParaRPr>
          </a:p>
        </p:txBody>
      </p:sp>
      <p:grpSp>
        <p:nvGrpSpPr>
          <p:cNvPr id="526" name="Google Shape;526;p40"/>
          <p:cNvGrpSpPr/>
          <p:nvPr/>
        </p:nvGrpSpPr>
        <p:grpSpPr>
          <a:xfrm>
            <a:off x="311700" y="4918796"/>
            <a:ext cx="8520595" cy="572705"/>
            <a:chOff x="311700" y="4500471"/>
            <a:chExt cx="8520595" cy="572705"/>
          </a:xfrm>
        </p:grpSpPr>
        <p:pic>
          <p:nvPicPr>
            <p:cNvPr id="527" name="Google Shape;527;p4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528" name="Google Shape;528;p4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529" name="Google Shape;529;p40"/>
            <p:cNvGrpSpPr/>
            <p:nvPr/>
          </p:nvGrpSpPr>
          <p:grpSpPr>
            <a:xfrm>
              <a:off x="2976075" y="4602050"/>
              <a:ext cx="3191850" cy="369550"/>
              <a:chOff x="5640450" y="4688200"/>
              <a:chExt cx="3191850" cy="369550"/>
            </a:xfrm>
          </p:grpSpPr>
          <p:pic>
            <p:nvPicPr>
              <p:cNvPr id="530" name="Google Shape;530;p4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531" name="Google Shape;531;p4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32" name="Google Shape;532;p4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33" name="Google Shape;533;p40"/>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539" name="Google Shape;539;p41"/>
          <p:cNvGrpSpPr/>
          <p:nvPr/>
        </p:nvGrpSpPr>
        <p:grpSpPr>
          <a:xfrm>
            <a:off x="311700" y="4918796"/>
            <a:ext cx="8520595" cy="572705"/>
            <a:chOff x="311700" y="4500471"/>
            <a:chExt cx="8520595" cy="572705"/>
          </a:xfrm>
        </p:grpSpPr>
        <p:pic>
          <p:nvPicPr>
            <p:cNvPr id="540" name="Google Shape;540;p41"/>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541" name="Google Shape;541;p41"/>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542" name="Google Shape;542;p41"/>
            <p:cNvGrpSpPr/>
            <p:nvPr/>
          </p:nvGrpSpPr>
          <p:grpSpPr>
            <a:xfrm>
              <a:off x="2976075" y="4602050"/>
              <a:ext cx="3191850" cy="369550"/>
              <a:chOff x="5640450" y="4688200"/>
              <a:chExt cx="3191850" cy="369550"/>
            </a:xfrm>
          </p:grpSpPr>
          <p:pic>
            <p:nvPicPr>
              <p:cNvPr id="543" name="Google Shape;543;p41"/>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544" name="Google Shape;544;p4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45" name="Google Shape;545;p4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46" name="Google Shape;546;p41"/>
          <p:cNvSpPr txBox="1"/>
          <p:nvPr>
            <p:ph idx="4294967295" type="ctrTitle"/>
          </p:nvPr>
        </p:nvSpPr>
        <p:spPr>
          <a:xfrm>
            <a:off x="616500" y="1113273"/>
            <a:ext cx="7652700" cy="1651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5100"/>
              <a:t>MAKECODE WEBSITE</a:t>
            </a:r>
            <a:endParaRPr sz="5100"/>
          </a:p>
        </p:txBody>
      </p:sp>
      <p:sp>
        <p:nvSpPr>
          <p:cNvPr id="547" name="Google Shape;547;p41" title="Button to connect to makecode">
            <a:hlinkClick r:id="rId6"/>
          </p:cNvPr>
          <p:cNvSpPr/>
          <p:nvPr/>
        </p:nvSpPr>
        <p:spPr>
          <a:xfrm>
            <a:off x="3112178" y="2516628"/>
            <a:ext cx="2847000" cy="1016100"/>
          </a:xfrm>
          <a:prstGeom prst="roundRect">
            <a:avLst>
              <a:gd fmla="val 16667" name="adj"/>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lt1"/>
                </a:solidFill>
                <a:latin typeface="Sniglet"/>
                <a:ea typeface="Sniglet"/>
                <a:cs typeface="Sniglet"/>
                <a:sym typeface="Sniglet"/>
              </a:rPr>
              <a:t>LINK</a:t>
            </a:r>
            <a:endParaRPr sz="4500">
              <a:solidFill>
                <a:schemeClr val="lt1"/>
              </a:solidFill>
              <a:latin typeface="Sniglet"/>
              <a:ea typeface="Sniglet"/>
              <a:cs typeface="Sniglet"/>
              <a:sym typeface="Snigle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53" name="Google Shape;553;p42"/>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54" name="Google Shape;554;p42"/>
          <p:cNvSpPr txBox="1"/>
          <p:nvPr/>
        </p:nvSpPr>
        <p:spPr>
          <a:xfrm>
            <a:off x="4297650" y="984950"/>
            <a:ext cx="4417500" cy="3308700"/>
          </a:xfrm>
          <a:prstGeom prst="rect">
            <a:avLst/>
          </a:prstGeom>
          <a:noFill/>
          <a:ln>
            <a:noFill/>
          </a:ln>
        </p:spPr>
        <p:txBody>
          <a:bodyPr anchorCtr="0" anchor="t" bIns="34275" lIns="68575" spcFirstLastPara="1" rIns="68575" wrap="square" tIns="34275">
            <a:normAutofit/>
          </a:bodyPr>
          <a:lstStyle/>
          <a:p>
            <a:pPr indent="0" lvl="0" marL="0" marR="0" rtl="0" algn="ctr">
              <a:lnSpc>
                <a:spcPct val="100000"/>
              </a:lnSpc>
              <a:spcBef>
                <a:spcPts val="0"/>
              </a:spcBef>
              <a:spcAft>
                <a:spcPts val="0"/>
              </a:spcAft>
              <a:buClr>
                <a:schemeClr val="lt1"/>
              </a:buClr>
              <a:buSzPts val="1800"/>
              <a:buFont typeface="Arial"/>
              <a:buNone/>
            </a:pPr>
            <a:r>
              <a:rPr lang="en" sz="2500">
                <a:solidFill>
                  <a:schemeClr val="accent1"/>
                </a:solidFill>
                <a:latin typeface="Dosis"/>
                <a:ea typeface="Dosis"/>
                <a:cs typeface="Dosis"/>
                <a:sym typeface="Dosis"/>
              </a:rPr>
              <a:t>Right click on a block and you get even </a:t>
            </a:r>
            <a:r>
              <a:rPr lang="en" sz="2500">
                <a:solidFill>
                  <a:schemeClr val="accent1"/>
                </a:solidFill>
                <a:latin typeface="Dosis"/>
                <a:ea typeface="Dosis"/>
                <a:cs typeface="Dosis"/>
                <a:sym typeface="Dosis"/>
              </a:rPr>
              <a:t>more features!</a:t>
            </a:r>
            <a:br>
              <a:rPr lang="en" sz="2500">
                <a:solidFill>
                  <a:schemeClr val="accent1"/>
                </a:solidFill>
                <a:latin typeface="Dosis"/>
                <a:ea typeface="Dosis"/>
                <a:cs typeface="Dosis"/>
                <a:sym typeface="Dosis"/>
              </a:rPr>
            </a:br>
            <a:br>
              <a:rPr lang="en" sz="2500">
                <a:solidFill>
                  <a:schemeClr val="accent1"/>
                </a:solidFill>
                <a:latin typeface="Dosis"/>
                <a:ea typeface="Dosis"/>
                <a:cs typeface="Dosis"/>
                <a:sym typeface="Dosis"/>
              </a:rPr>
            </a:br>
            <a:r>
              <a:rPr lang="en" sz="2500">
                <a:solidFill>
                  <a:schemeClr val="accent1"/>
                </a:solidFill>
                <a:latin typeface="Dosis"/>
                <a:ea typeface="Dosis"/>
                <a:cs typeface="Dosis"/>
                <a:sym typeface="Dosis"/>
              </a:rPr>
              <a:t>Add a comments to your Code: Using a #and then the text is the way coders tell other coders what their codes is about.</a:t>
            </a:r>
            <a:endParaRPr sz="2500">
              <a:solidFill>
                <a:schemeClr val="accent1"/>
              </a:solidFill>
              <a:latin typeface="Dosis"/>
              <a:ea typeface="Dosis"/>
              <a:cs typeface="Dosis"/>
              <a:sym typeface="Dosis"/>
            </a:endParaRPr>
          </a:p>
          <a:p>
            <a:pPr indent="0" lvl="0" marL="0" marR="0" rtl="0" algn="ctr">
              <a:lnSpc>
                <a:spcPct val="100000"/>
              </a:lnSpc>
              <a:spcBef>
                <a:spcPts val="0"/>
              </a:spcBef>
              <a:spcAft>
                <a:spcPts val="0"/>
              </a:spcAft>
              <a:buClr>
                <a:schemeClr val="lt1"/>
              </a:buClr>
              <a:buSzPts val="1800"/>
              <a:buFont typeface="Arial"/>
              <a:buNone/>
            </a:pPr>
            <a:r>
              <a:rPr lang="en" sz="2500">
                <a:solidFill>
                  <a:schemeClr val="accent1"/>
                </a:solidFill>
                <a:latin typeface="Dosis"/>
                <a:ea typeface="Dosis"/>
                <a:cs typeface="Dosis"/>
                <a:sym typeface="Dosis"/>
              </a:rPr>
              <a:t>(and reminds you too!)</a:t>
            </a:r>
            <a:endParaRPr sz="2500">
              <a:solidFill>
                <a:schemeClr val="accent1"/>
              </a:solidFill>
              <a:latin typeface="Dosis"/>
              <a:ea typeface="Dosis"/>
              <a:cs typeface="Dosis"/>
              <a:sym typeface="Dosis"/>
            </a:endParaRPr>
          </a:p>
        </p:txBody>
      </p:sp>
      <p:pic>
        <p:nvPicPr>
          <p:cNvPr descr="Right click on a piece of code to add a comment" id="555" name="Google Shape;555;p42" title="Shows how to get to the comment link"/>
          <p:cNvPicPr preferRelativeResize="0"/>
          <p:nvPr/>
        </p:nvPicPr>
        <p:blipFill rotWithShape="1">
          <a:blip r:embed="rId3">
            <a:alphaModFix/>
          </a:blip>
          <a:srcRect b="0" l="0" r="0" t="0"/>
          <a:stretch/>
        </p:blipFill>
        <p:spPr>
          <a:xfrm>
            <a:off x="1262127" y="1427250"/>
            <a:ext cx="2089275" cy="3308700"/>
          </a:xfrm>
          <a:prstGeom prst="rect">
            <a:avLst/>
          </a:prstGeom>
          <a:noFill/>
          <a:ln>
            <a:noFill/>
          </a:ln>
        </p:spPr>
      </p:pic>
      <p:sp>
        <p:nvSpPr>
          <p:cNvPr id="556" name="Google Shape;556;p42"/>
          <p:cNvSpPr/>
          <p:nvPr/>
        </p:nvSpPr>
        <p:spPr>
          <a:xfrm>
            <a:off x="1361543" y="2994678"/>
            <a:ext cx="1989900" cy="789000"/>
          </a:xfrm>
          <a:prstGeom prst="ellipse">
            <a:avLst/>
          </a:prstGeom>
          <a:noFill/>
          <a:ln cap="flat" cmpd="sng" w="38100">
            <a:solidFill>
              <a:srgbClr val="F8AC5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7" name="Google Shape;557;p42"/>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Adding Comments to your code</a:t>
            </a:r>
            <a:endParaRPr sz="23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4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Title card" id="563" name="Google Shape;563;p43" title="LED"/>
          <p:cNvPicPr preferRelativeResize="0"/>
          <p:nvPr/>
        </p:nvPicPr>
        <p:blipFill>
          <a:blip r:embed="rId3">
            <a:alphaModFix/>
          </a:blip>
          <a:stretch>
            <a:fillRect/>
          </a:stretch>
        </p:blipFill>
        <p:spPr>
          <a:xfrm>
            <a:off x="1226400" y="852325"/>
            <a:ext cx="6953250" cy="3438525"/>
          </a:xfrm>
          <a:prstGeom prst="rect">
            <a:avLst/>
          </a:prstGeom>
          <a:noFill/>
          <a:ln>
            <a:noFill/>
          </a:ln>
        </p:spPr>
      </p:pic>
      <p:grpSp>
        <p:nvGrpSpPr>
          <p:cNvPr id="564" name="Google Shape;564;p43"/>
          <p:cNvGrpSpPr/>
          <p:nvPr/>
        </p:nvGrpSpPr>
        <p:grpSpPr>
          <a:xfrm>
            <a:off x="311700" y="4918796"/>
            <a:ext cx="8520595" cy="572705"/>
            <a:chOff x="311700" y="4500471"/>
            <a:chExt cx="8520595" cy="572705"/>
          </a:xfrm>
        </p:grpSpPr>
        <p:pic>
          <p:nvPicPr>
            <p:cNvPr id="565" name="Google Shape;565;p4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566" name="Google Shape;566;p4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567" name="Google Shape;567;p43"/>
            <p:cNvGrpSpPr/>
            <p:nvPr/>
          </p:nvGrpSpPr>
          <p:grpSpPr>
            <a:xfrm>
              <a:off x="2976075" y="4602050"/>
              <a:ext cx="3191850" cy="369550"/>
              <a:chOff x="5640450" y="4688200"/>
              <a:chExt cx="3191850" cy="369550"/>
            </a:xfrm>
          </p:grpSpPr>
          <p:pic>
            <p:nvPicPr>
              <p:cNvPr id="568" name="Google Shape;568;p4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569" name="Google Shape;569;p4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70" name="Google Shape;570;p4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571" name="Google Shape;571;p43"/>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Let’s look at LED lights</a:t>
            </a:r>
            <a:endParaRPr sz="2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44"/>
          <p:cNvSpPr txBox="1"/>
          <p:nvPr>
            <p:ph type="title"/>
          </p:nvPr>
        </p:nvSpPr>
        <p:spPr>
          <a:xfrm>
            <a:off x="628650" y="304271"/>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800"/>
              <a:t>Microbit with STARTER KIT</a:t>
            </a:r>
            <a:r>
              <a:rPr lang="en"/>
              <a:t> </a:t>
            </a:r>
            <a:br>
              <a:rPr lang="en"/>
            </a:br>
            <a:r>
              <a:rPr i="1" lang="en" sz="1400"/>
              <a:t>(If you do not have the starter kit then you will be doing everything we do in </a:t>
            </a:r>
            <a:r>
              <a:rPr i="1" lang="en" sz="1400" u="sng">
                <a:solidFill>
                  <a:schemeClr val="hlink"/>
                </a:solidFill>
                <a:hlinkClick r:id="rId3"/>
              </a:rPr>
              <a:t>TINKERCAD</a:t>
            </a:r>
            <a:r>
              <a:rPr i="1" lang="en" sz="1400"/>
              <a:t>. Makecode does have some options to use external extensions like this as well for beginners.)</a:t>
            </a:r>
            <a:endParaRPr i="1" sz="1400"/>
          </a:p>
        </p:txBody>
      </p:sp>
      <p:sp>
        <p:nvSpPr>
          <p:cNvPr id="577" name="Google Shape;577;p44"/>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hows all the parts of the starter kit" id="578" name="Google Shape;578;p44" title="Starter kit for microbit"/>
          <p:cNvPicPr preferRelativeResize="0"/>
          <p:nvPr/>
        </p:nvPicPr>
        <p:blipFill>
          <a:blip r:embed="rId4">
            <a:alphaModFix/>
          </a:blip>
          <a:stretch>
            <a:fillRect/>
          </a:stretch>
        </p:blipFill>
        <p:spPr>
          <a:xfrm>
            <a:off x="152400" y="1561271"/>
            <a:ext cx="5071532" cy="4001330"/>
          </a:xfrm>
          <a:prstGeom prst="rect">
            <a:avLst/>
          </a:prstGeom>
          <a:noFill/>
          <a:ln>
            <a:noFill/>
          </a:ln>
        </p:spPr>
      </p:pic>
      <p:pic>
        <p:nvPicPr>
          <p:cNvPr descr="Site links to Tinkercad if you wanted to do this project without the physical component." id="579" name="Google Shape;579;p44" title="Tinkercad LOGO">
            <a:hlinkClick r:id="rId5"/>
          </p:cNvPr>
          <p:cNvPicPr preferRelativeResize="0"/>
          <p:nvPr/>
        </p:nvPicPr>
        <p:blipFill>
          <a:blip r:embed="rId6">
            <a:alphaModFix/>
          </a:blip>
          <a:stretch>
            <a:fillRect/>
          </a:stretch>
        </p:blipFill>
        <p:spPr>
          <a:xfrm>
            <a:off x="5922425" y="1561272"/>
            <a:ext cx="2592924" cy="985858"/>
          </a:xfrm>
          <a:prstGeom prst="rect">
            <a:avLst/>
          </a:prstGeom>
          <a:noFill/>
          <a:ln>
            <a:noFill/>
          </a:ln>
        </p:spPr>
      </p:pic>
      <p:pic>
        <p:nvPicPr>
          <p:cNvPr descr="Photo is a link to the website" id="580" name="Google Shape;580;p44" title="Microbit icon">
            <a:hlinkClick r:id="rId7"/>
          </p:cNvPr>
          <p:cNvPicPr preferRelativeResize="0"/>
          <p:nvPr/>
        </p:nvPicPr>
        <p:blipFill>
          <a:blip r:embed="rId8">
            <a:alphaModFix/>
          </a:blip>
          <a:stretch>
            <a:fillRect/>
          </a:stretch>
        </p:blipFill>
        <p:spPr>
          <a:xfrm>
            <a:off x="5922424" y="2668020"/>
            <a:ext cx="2592924" cy="835017"/>
          </a:xfrm>
          <a:prstGeom prst="rect">
            <a:avLst/>
          </a:prstGeom>
          <a:noFill/>
          <a:ln>
            <a:noFill/>
          </a:ln>
        </p:spPr>
      </p:pic>
      <p:grpSp>
        <p:nvGrpSpPr>
          <p:cNvPr id="581" name="Google Shape;581;p44"/>
          <p:cNvGrpSpPr/>
          <p:nvPr/>
        </p:nvGrpSpPr>
        <p:grpSpPr>
          <a:xfrm>
            <a:off x="311700" y="4918796"/>
            <a:ext cx="8520595" cy="572705"/>
            <a:chOff x="311700" y="4500471"/>
            <a:chExt cx="8520595" cy="572705"/>
          </a:xfrm>
        </p:grpSpPr>
        <p:pic>
          <p:nvPicPr>
            <p:cNvPr id="582" name="Google Shape;582;p44"/>
            <p:cNvPicPr preferRelativeResize="0"/>
            <p:nvPr/>
          </p:nvPicPr>
          <p:blipFill rotWithShape="1">
            <a:blip r:embed="rId9">
              <a:alphaModFix/>
            </a:blip>
            <a:srcRect b="0" l="0" r="0" t="0"/>
            <a:stretch/>
          </p:blipFill>
          <p:spPr>
            <a:xfrm>
              <a:off x="6933197" y="4500471"/>
              <a:ext cx="1899098" cy="572700"/>
            </a:xfrm>
            <a:prstGeom prst="rect">
              <a:avLst/>
            </a:prstGeom>
            <a:noFill/>
            <a:ln>
              <a:noFill/>
            </a:ln>
          </p:spPr>
        </p:pic>
        <p:pic>
          <p:nvPicPr>
            <p:cNvPr id="583" name="Google Shape;583;p44"/>
            <p:cNvPicPr preferRelativeResize="0"/>
            <p:nvPr/>
          </p:nvPicPr>
          <p:blipFill rotWithShape="1">
            <a:blip r:embed="rId10">
              <a:alphaModFix/>
            </a:blip>
            <a:srcRect b="0" l="0" r="0" t="0"/>
            <a:stretch/>
          </p:blipFill>
          <p:spPr>
            <a:xfrm>
              <a:off x="311700" y="4500475"/>
              <a:ext cx="948941" cy="572701"/>
            </a:xfrm>
            <a:prstGeom prst="rect">
              <a:avLst/>
            </a:prstGeom>
            <a:noFill/>
            <a:ln>
              <a:noFill/>
            </a:ln>
          </p:spPr>
        </p:pic>
        <p:grpSp>
          <p:nvGrpSpPr>
            <p:cNvPr id="584" name="Google Shape;584;p44"/>
            <p:cNvGrpSpPr/>
            <p:nvPr/>
          </p:nvGrpSpPr>
          <p:grpSpPr>
            <a:xfrm>
              <a:off x="2976075" y="4602050"/>
              <a:ext cx="3191850" cy="369550"/>
              <a:chOff x="5640450" y="4688200"/>
              <a:chExt cx="3191850" cy="369550"/>
            </a:xfrm>
          </p:grpSpPr>
          <p:pic>
            <p:nvPicPr>
              <p:cNvPr id="585" name="Google Shape;585;p44"/>
              <p:cNvPicPr preferRelativeResize="0"/>
              <p:nvPr/>
            </p:nvPicPr>
            <p:blipFill rotWithShape="1">
              <a:blip r:embed="rId11">
                <a:alphaModFix/>
              </a:blip>
              <a:srcRect b="0" l="0" r="0" t="0"/>
              <a:stretch/>
            </p:blipFill>
            <p:spPr>
              <a:xfrm>
                <a:off x="5640450" y="4688200"/>
                <a:ext cx="1764459" cy="369550"/>
              </a:xfrm>
              <a:prstGeom prst="rect">
                <a:avLst/>
              </a:prstGeom>
              <a:noFill/>
              <a:ln>
                <a:noFill/>
              </a:ln>
            </p:spPr>
          </p:pic>
          <p:sp>
            <p:nvSpPr>
              <p:cNvPr id="586" name="Google Shape;586;p4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587" name="Google Shape;587;p44"/>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pic>
        <p:nvPicPr>
          <p:cNvPr descr="logo is a link to the website" id="588" name="Google Shape;588;p44" title="Logo of Elecfreaks">
            <a:hlinkClick r:id="rId12"/>
          </p:cNvPr>
          <p:cNvPicPr preferRelativeResize="0"/>
          <p:nvPr/>
        </p:nvPicPr>
        <p:blipFill>
          <a:blip r:embed="rId13">
            <a:alphaModFix/>
          </a:blip>
          <a:stretch>
            <a:fillRect/>
          </a:stretch>
        </p:blipFill>
        <p:spPr>
          <a:xfrm>
            <a:off x="5934397" y="3623924"/>
            <a:ext cx="2568987" cy="10200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594" name="Google Shape;594;p45" title="Breadboard and Attachment"/>
          <p:cNvPicPr preferRelativeResize="0"/>
          <p:nvPr/>
        </p:nvPicPr>
        <p:blipFill>
          <a:blip r:embed="rId3">
            <a:alphaModFix/>
          </a:blip>
          <a:stretch>
            <a:fillRect/>
          </a:stretch>
        </p:blipFill>
        <p:spPr>
          <a:xfrm>
            <a:off x="152400" y="152400"/>
            <a:ext cx="6064200" cy="4689649"/>
          </a:xfrm>
          <a:prstGeom prst="rect">
            <a:avLst/>
          </a:prstGeom>
          <a:noFill/>
          <a:ln>
            <a:noFill/>
          </a:ln>
        </p:spPr>
      </p:pic>
      <p:sp>
        <p:nvSpPr>
          <p:cNvPr id="595" name="Google Shape;595;p45"/>
          <p:cNvSpPr txBox="1"/>
          <p:nvPr/>
        </p:nvSpPr>
        <p:spPr>
          <a:xfrm>
            <a:off x="6282400" y="838750"/>
            <a:ext cx="2820600" cy="3343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800">
                <a:solidFill>
                  <a:schemeClr val="accent1"/>
                </a:solidFill>
                <a:latin typeface="Sniglet"/>
                <a:ea typeface="Sniglet"/>
                <a:cs typeface="Sniglet"/>
                <a:sym typeface="Sniglet"/>
              </a:rPr>
              <a:t>Connect</a:t>
            </a:r>
            <a:r>
              <a:rPr lang="en" sz="3800">
                <a:solidFill>
                  <a:schemeClr val="accent1"/>
                </a:solidFill>
                <a:latin typeface="Sniglet"/>
                <a:ea typeface="Sniglet"/>
                <a:cs typeface="Sniglet"/>
                <a:sym typeface="Sniglet"/>
              </a:rPr>
              <a:t> the Micro:bit Breadboard Adapter to the breadboard</a:t>
            </a:r>
            <a:endParaRPr>
              <a:latin typeface="Dosis"/>
              <a:ea typeface="Dosis"/>
              <a:cs typeface="Dosis"/>
              <a:sym typeface="Dosis"/>
            </a:endParaRPr>
          </a:p>
        </p:txBody>
      </p:sp>
      <p:grpSp>
        <p:nvGrpSpPr>
          <p:cNvPr id="596" name="Google Shape;596;p45"/>
          <p:cNvGrpSpPr/>
          <p:nvPr/>
        </p:nvGrpSpPr>
        <p:grpSpPr>
          <a:xfrm>
            <a:off x="311700" y="4918796"/>
            <a:ext cx="8520595" cy="572705"/>
            <a:chOff x="311700" y="4500471"/>
            <a:chExt cx="8520595" cy="572705"/>
          </a:xfrm>
        </p:grpSpPr>
        <p:pic>
          <p:nvPicPr>
            <p:cNvPr id="597" name="Google Shape;597;p4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598" name="Google Shape;598;p4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599" name="Google Shape;599;p45"/>
            <p:cNvGrpSpPr/>
            <p:nvPr/>
          </p:nvGrpSpPr>
          <p:grpSpPr>
            <a:xfrm>
              <a:off x="2976075" y="4602050"/>
              <a:ext cx="3191850" cy="369550"/>
              <a:chOff x="5640450" y="4688200"/>
              <a:chExt cx="3191850" cy="369550"/>
            </a:xfrm>
          </p:grpSpPr>
          <p:pic>
            <p:nvPicPr>
              <p:cNvPr id="600" name="Google Shape;600;p4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01" name="Google Shape;601;p4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02" name="Google Shape;602;p4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4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608" name="Google Shape;608;p46"/>
          <p:cNvSpPr txBox="1"/>
          <p:nvPr/>
        </p:nvSpPr>
        <p:spPr>
          <a:xfrm>
            <a:off x="311700" y="317050"/>
            <a:ext cx="7213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dk1"/>
                </a:solidFill>
              </a:rPr>
              <a:t>Next go into makecode and copy the code below.</a:t>
            </a:r>
            <a:endParaRPr sz="2300">
              <a:solidFill>
                <a:schemeClr val="dk1"/>
              </a:solidFill>
            </a:endParaRPr>
          </a:p>
        </p:txBody>
      </p:sp>
      <p:grpSp>
        <p:nvGrpSpPr>
          <p:cNvPr id="609" name="Google Shape;609;p46"/>
          <p:cNvGrpSpPr/>
          <p:nvPr/>
        </p:nvGrpSpPr>
        <p:grpSpPr>
          <a:xfrm>
            <a:off x="311700" y="4918796"/>
            <a:ext cx="8520595" cy="572705"/>
            <a:chOff x="311700" y="4500471"/>
            <a:chExt cx="8520595" cy="572705"/>
          </a:xfrm>
        </p:grpSpPr>
        <p:pic>
          <p:nvPicPr>
            <p:cNvPr id="610" name="Google Shape;610;p46"/>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611" name="Google Shape;611;p46"/>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612" name="Google Shape;612;p46"/>
            <p:cNvGrpSpPr/>
            <p:nvPr/>
          </p:nvGrpSpPr>
          <p:grpSpPr>
            <a:xfrm>
              <a:off x="2976075" y="4602050"/>
              <a:ext cx="3191850" cy="369550"/>
              <a:chOff x="5640450" y="4688200"/>
              <a:chExt cx="3191850" cy="369550"/>
            </a:xfrm>
          </p:grpSpPr>
          <p:pic>
            <p:nvPicPr>
              <p:cNvPr id="613" name="Google Shape;613;p46"/>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614" name="Google Shape;614;p4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15" name="Google Shape;615;p4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616" name="Google Shape;616;p46" title="Location of where the drop down is for Pins"/>
          <p:cNvPicPr preferRelativeResize="0"/>
          <p:nvPr/>
        </p:nvPicPr>
        <p:blipFill>
          <a:blip r:embed="rId6">
            <a:alphaModFix/>
          </a:blip>
          <a:stretch>
            <a:fillRect/>
          </a:stretch>
        </p:blipFill>
        <p:spPr>
          <a:xfrm>
            <a:off x="422216" y="1061900"/>
            <a:ext cx="1853526" cy="3441401"/>
          </a:xfrm>
          <a:prstGeom prst="rect">
            <a:avLst/>
          </a:prstGeom>
          <a:noFill/>
          <a:ln>
            <a:noFill/>
          </a:ln>
        </p:spPr>
      </p:pic>
      <p:sp>
        <p:nvSpPr>
          <p:cNvPr id="617" name="Google Shape;617;p46"/>
          <p:cNvSpPr/>
          <p:nvPr/>
        </p:nvSpPr>
        <p:spPr>
          <a:xfrm>
            <a:off x="422225" y="3264050"/>
            <a:ext cx="1708500" cy="572700"/>
          </a:xfrm>
          <a:prstGeom prst="ellipse">
            <a:avLst/>
          </a:prstGeom>
          <a:noFill/>
          <a:ln cap="flat" cmpd="sng" w="38100">
            <a:solidFill>
              <a:srgbClr val="F8AC5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618" name="Google Shape;618;p46" title="Code for Pins"/>
          <p:cNvPicPr preferRelativeResize="0"/>
          <p:nvPr/>
        </p:nvPicPr>
        <p:blipFill>
          <a:blip r:embed="rId7">
            <a:alphaModFix/>
          </a:blip>
          <a:stretch>
            <a:fillRect/>
          </a:stretch>
        </p:blipFill>
        <p:spPr>
          <a:xfrm>
            <a:off x="2428142" y="1008250"/>
            <a:ext cx="3986573" cy="3441400"/>
          </a:xfrm>
          <a:prstGeom prst="rect">
            <a:avLst/>
          </a:prstGeom>
          <a:noFill/>
          <a:ln>
            <a:noFill/>
          </a:ln>
        </p:spPr>
      </p:pic>
      <p:sp>
        <p:nvSpPr>
          <p:cNvPr id="619" name="Google Shape;619;p46"/>
          <p:cNvSpPr txBox="1"/>
          <p:nvPr/>
        </p:nvSpPr>
        <p:spPr>
          <a:xfrm>
            <a:off x="6888675" y="1061900"/>
            <a:ext cx="18534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“Forever” </a:t>
            </a:r>
            <a:r>
              <a:rPr lang="en"/>
              <a:t>block</a:t>
            </a:r>
            <a:r>
              <a:rPr lang="en"/>
              <a:t> is a blok that loops any other command block inserted into it over and over again… forever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do you think this code would do?</a:t>
            </a:r>
            <a:endParaRPr/>
          </a:p>
          <a:p>
            <a:pPr indent="0" lvl="0" marL="0" rtl="0" algn="l">
              <a:spcBef>
                <a:spcPts val="0"/>
              </a:spcBef>
              <a:spcAft>
                <a:spcPts val="0"/>
              </a:spcAft>
              <a:buNone/>
            </a:pPr>
            <a:r>
              <a:rPr lang="en"/>
              <a:t>Watch the video on the next slide to find out.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7"/>
          <p:cNvSpPr txBox="1"/>
          <p:nvPr>
            <p:ph idx="4294967295" type="title"/>
          </p:nvPr>
        </p:nvSpPr>
        <p:spPr>
          <a:xfrm>
            <a:off x="244800" y="4327511"/>
            <a:ext cx="8587500" cy="591300"/>
          </a:xfrm>
          <a:prstGeom prst="rect">
            <a:avLst/>
          </a:prstGeom>
          <a:solidFill>
            <a:srgbClr val="1155CC">
              <a:alpha val="49620"/>
            </a:srgbClr>
          </a:solidFill>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What is an LED?</a:t>
            </a:r>
            <a:endParaRPr b="0">
              <a:solidFill>
                <a:srgbClr val="FFFFFF"/>
              </a:solidFill>
            </a:endParaRPr>
          </a:p>
        </p:txBody>
      </p:sp>
      <p:sp>
        <p:nvSpPr>
          <p:cNvPr id="625" name="Google Shape;625;p4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How do the light work on the #microbit? Learn all about it with Shawn Hymel." id="626" name="Google Shape;626;p47" title="Behind the MakeCode Hardware - LEDs on micro:bit">
            <a:hlinkClick r:id="rId3"/>
          </p:cNvPr>
          <p:cNvPicPr preferRelativeResize="0"/>
          <p:nvPr/>
        </p:nvPicPr>
        <p:blipFill>
          <a:blip r:embed="rId4">
            <a:alphaModFix/>
          </a:blip>
          <a:stretch>
            <a:fillRect/>
          </a:stretch>
        </p:blipFill>
        <p:spPr>
          <a:xfrm>
            <a:off x="2321413" y="421000"/>
            <a:ext cx="4521800" cy="3278500"/>
          </a:xfrm>
          <a:prstGeom prst="rect">
            <a:avLst/>
          </a:prstGeom>
          <a:noFill/>
          <a:ln>
            <a:noFill/>
          </a:ln>
        </p:spPr>
      </p:pic>
      <p:sp>
        <p:nvSpPr>
          <p:cNvPr id="627" name="Google Shape;627;p47"/>
          <p:cNvSpPr/>
          <p:nvPr/>
        </p:nvSpPr>
        <p:spPr>
          <a:xfrm>
            <a:off x="2142763" y="235010"/>
            <a:ext cx="4858468" cy="4202512"/>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628" name="Google Shape;628;p47"/>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grpSp>
        <p:nvGrpSpPr>
          <p:cNvPr id="629" name="Google Shape;629;p47"/>
          <p:cNvGrpSpPr/>
          <p:nvPr/>
        </p:nvGrpSpPr>
        <p:grpSpPr>
          <a:xfrm>
            <a:off x="311700" y="4918796"/>
            <a:ext cx="8520595" cy="572705"/>
            <a:chOff x="311700" y="4500471"/>
            <a:chExt cx="8520595" cy="572705"/>
          </a:xfrm>
        </p:grpSpPr>
        <p:pic>
          <p:nvPicPr>
            <p:cNvPr id="630" name="Google Shape;630;p47"/>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631" name="Google Shape;631;p47"/>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632" name="Google Shape;632;p47"/>
            <p:cNvGrpSpPr/>
            <p:nvPr/>
          </p:nvGrpSpPr>
          <p:grpSpPr>
            <a:xfrm>
              <a:off x="2976075" y="4602050"/>
              <a:ext cx="3191850" cy="369550"/>
              <a:chOff x="5640450" y="4688200"/>
              <a:chExt cx="3191850" cy="369550"/>
            </a:xfrm>
          </p:grpSpPr>
          <p:pic>
            <p:nvPicPr>
              <p:cNvPr id="633" name="Google Shape;633;p47"/>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634" name="Google Shape;634;p4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35" name="Google Shape;635;p4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1"/>
          <p:cNvSpPr txBox="1"/>
          <p:nvPr>
            <p:ph type="title"/>
          </p:nvPr>
        </p:nvSpPr>
        <p:spPr>
          <a:xfrm>
            <a:off x="747925" y="277800"/>
            <a:ext cx="7768500" cy="1058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Safety Concerns (including PPE if required)</a:t>
            </a:r>
            <a:endParaRPr/>
          </a:p>
        </p:txBody>
      </p:sp>
      <p:sp>
        <p:nvSpPr>
          <p:cNvPr id="213" name="Google Shape;213;p21"/>
          <p:cNvSpPr txBox="1"/>
          <p:nvPr>
            <p:ph idx="1" type="body"/>
          </p:nvPr>
        </p:nvSpPr>
        <p:spPr>
          <a:xfrm>
            <a:off x="311700" y="1336500"/>
            <a:ext cx="4630500" cy="3739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Safety glasses are suggested.</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No food or liquids should be near the micro:bit and breadboard.</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descr="Safety Glasses" id="214" name="Google Shape;214;p21" title="Safety Glasses"/>
          <p:cNvPicPr preferRelativeResize="0"/>
          <p:nvPr/>
        </p:nvPicPr>
        <p:blipFill>
          <a:blip r:embed="rId3">
            <a:alphaModFix/>
          </a:blip>
          <a:stretch>
            <a:fillRect/>
          </a:stretch>
        </p:blipFill>
        <p:spPr>
          <a:xfrm>
            <a:off x="5094600" y="1300139"/>
            <a:ext cx="3177900" cy="3177900"/>
          </a:xfrm>
          <a:prstGeom prst="ellipse">
            <a:avLst/>
          </a:prstGeom>
          <a:noFill/>
          <a:ln>
            <a:noFill/>
          </a:ln>
          <a:effectLst>
            <a:outerShdw blurRad="171450" rotWithShape="0" algn="bl" dir="2820000" dist="161925">
              <a:srgbClr val="000000">
                <a:alpha val="51000"/>
              </a:srgbClr>
            </a:outerShdw>
          </a:effectLst>
        </p:spPr>
      </p:pic>
      <p:grpSp>
        <p:nvGrpSpPr>
          <p:cNvPr id="215" name="Google Shape;215;p21"/>
          <p:cNvGrpSpPr/>
          <p:nvPr/>
        </p:nvGrpSpPr>
        <p:grpSpPr>
          <a:xfrm>
            <a:off x="464100" y="5071196"/>
            <a:ext cx="8520595" cy="572705"/>
            <a:chOff x="311700" y="4500471"/>
            <a:chExt cx="8520595" cy="572705"/>
          </a:xfrm>
        </p:grpSpPr>
        <p:pic>
          <p:nvPicPr>
            <p:cNvPr id="216" name="Google Shape;216;p2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217" name="Google Shape;217;p2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218" name="Google Shape;218;p21"/>
            <p:cNvGrpSpPr/>
            <p:nvPr/>
          </p:nvGrpSpPr>
          <p:grpSpPr>
            <a:xfrm>
              <a:off x="2976075" y="4602050"/>
              <a:ext cx="3191850" cy="369550"/>
              <a:chOff x="5640450" y="4688200"/>
              <a:chExt cx="3191850" cy="369550"/>
            </a:xfrm>
          </p:grpSpPr>
          <p:pic>
            <p:nvPicPr>
              <p:cNvPr id="219" name="Google Shape;219;p2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220" name="Google Shape;220;p2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21" name="Google Shape;221;p21"/>
          <p:cNvSpPr txBox="1"/>
          <p:nvPr>
            <p:ph idx="12" type="sldNum"/>
          </p:nvPr>
        </p:nvSpPr>
        <p:spPr>
          <a:xfrm>
            <a:off x="4450050" y="55449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4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641" name="Google Shape;641;p48"/>
          <p:cNvGrpSpPr/>
          <p:nvPr/>
        </p:nvGrpSpPr>
        <p:grpSpPr>
          <a:xfrm>
            <a:off x="311700" y="4918796"/>
            <a:ext cx="8520595" cy="572705"/>
            <a:chOff x="311700" y="4500471"/>
            <a:chExt cx="8520595" cy="572705"/>
          </a:xfrm>
        </p:grpSpPr>
        <p:pic>
          <p:nvPicPr>
            <p:cNvPr id="642" name="Google Shape;642;p48"/>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643" name="Google Shape;643;p48"/>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644" name="Google Shape;644;p48"/>
            <p:cNvGrpSpPr/>
            <p:nvPr/>
          </p:nvGrpSpPr>
          <p:grpSpPr>
            <a:xfrm>
              <a:off x="2976075" y="4602050"/>
              <a:ext cx="3191850" cy="369550"/>
              <a:chOff x="5640450" y="4688200"/>
              <a:chExt cx="3191850" cy="369550"/>
            </a:xfrm>
          </p:grpSpPr>
          <p:pic>
            <p:nvPicPr>
              <p:cNvPr id="645" name="Google Shape;645;p48"/>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646" name="Google Shape;646;p4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47" name="Google Shape;647;p4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648" name="Google Shape;648;p48"/>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LED Light (Light </a:t>
            </a:r>
            <a:r>
              <a:rPr lang="en" sz="2300"/>
              <a:t>Emitting</a:t>
            </a:r>
            <a:r>
              <a:rPr lang="en" sz="2300"/>
              <a:t> Diodes) </a:t>
            </a:r>
            <a:endParaRPr sz="2300"/>
          </a:p>
        </p:txBody>
      </p:sp>
      <p:pic>
        <p:nvPicPr>
          <p:cNvPr id="649" name="Google Shape;649;p48" title="LED light diagram"/>
          <p:cNvPicPr preferRelativeResize="0"/>
          <p:nvPr/>
        </p:nvPicPr>
        <p:blipFill rotWithShape="1">
          <a:blip r:embed="rId6">
            <a:alphaModFix/>
          </a:blip>
          <a:srcRect b="16527" l="0" r="0" t="0"/>
          <a:stretch/>
        </p:blipFill>
        <p:spPr>
          <a:xfrm>
            <a:off x="424575" y="1148125"/>
            <a:ext cx="3390324" cy="3135775"/>
          </a:xfrm>
          <a:prstGeom prst="rect">
            <a:avLst/>
          </a:prstGeom>
          <a:noFill/>
          <a:ln>
            <a:noFill/>
          </a:ln>
        </p:spPr>
      </p:pic>
      <p:pic>
        <p:nvPicPr>
          <p:cNvPr id="650" name="Google Shape;650;p48" title="LED light diagram"/>
          <p:cNvPicPr preferRelativeResize="0"/>
          <p:nvPr/>
        </p:nvPicPr>
        <p:blipFill rotWithShape="1">
          <a:blip r:embed="rId6">
            <a:alphaModFix/>
          </a:blip>
          <a:srcRect b="0" l="0" r="0" t="81922"/>
          <a:stretch/>
        </p:blipFill>
        <p:spPr>
          <a:xfrm>
            <a:off x="2269050" y="3464750"/>
            <a:ext cx="6563249" cy="1374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4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656" name="Google Shape;656;p49"/>
          <p:cNvGrpSpPr/>
          <p:nvPr/>
        </p:nvGrpSpPr>
        <p:grpSpPr>
          <a:xfrm>
            <a:off x="311700" y="4918796"/>
            <a:ext cx="8520595" cy="572705"/>
            <a:chOff x="311700" y="4500471"/>
            <a:chExt cx="8520595" cy="572705"/>
          </a:xfrm>
        </p:grpSpPr>
        <p:pic>
          <p:nvPicPr>
            <p:cNvPr id="657" name="Google Shape;657;p4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658" name="Google Shape;658;p4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659" name="Google Shape;659;p49"/>
            <p:cNvGrpSpPr/>
            <p:nvPr/>
          </p:nvGrpSpPr>
          <p:grpSpPr>
            <a:xfrm>
              <a:off x="2976075" y="4602050"/>
              <a:ext cx="3191850" cy="369550"/>
              <a:chOff x="5640450" y="4688200"/>
              <a:chExt cx="3191850" cy="369550"/>
            </a:xfrm>
          </p:grpSpPr>
          <p:pic>
            <p:nvPicPr>
              <p:cNvPr id="660" name="Google Shape;660;p4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661" name="Google Shape;661;p4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62" name="Google Shape;662;p4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663" name="Google Shape;663;p49"/>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Resistor</a:t>
            </a:r>
            <a:endParaRPr sz="2300"/>
          </a:p>
        </p:txBody>
      </p:sp>
      <p:pic>
        <p:nvPicPr>
          <p:cNvPr id="664" name="Google Shape;664;p49" title="Resistor"/>
          <p:cNvPicPr preferRelativeResize="0"/>
          <p:nvPr/>
        </p:nvPicPr>
        <p:blipFill rotWithShape="1">
          <a:blip r:embed="rId6">
            <a:alphaModFix/>
          </a:blip>
          <a:srcRect b="0" l="0" r="0" t="28325"/>
          <a:stretch/>
        </p:blipFill>
        <p:spPr>
          <a:xfrm>
            <a:off x="2477875" y="941525"/>
            <a:ext cx="4003001" cy="2606576"/>
          </a:xfrm>
          <a:prstGeom prst="rect">
            <a:avLst/>
          </a:prstGeom>
          <a:noFill/>
          <a:ln>
            <a:noFill/>
          </a:ln>
        </p:spPr>
      </p:pic>
      <p:pic>
        <p:nvPicPr>
          <p:cNvPr id="665" name="Google Shape;665;p49"/>
          <p:cNvPicPr preferRelativeResize="0"/>
          <p:nvPr/>
        </p:nvPicPr>
        <p:blipFill rotWithShape="1">
          <a:blip r:embed="rId6">
            <a:alphaModFix/>
          </a:blip>
          <a:srcRect b="82229" l="0" r="0" t="0"/>
          <a:stretch/>
        </p:blipFill>
        <p:spPr>
          <a:xfrm>
            <a:off x="1591075" y="3693925"/>
            <a:ext cx="5579050" cy="9006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671" name="Google Shape;671;p50"/>
          <p:cNvSpPr/>
          <p:nvPr/>
        </p:nvSpPr>
        <p:spPr>
          <a:xfrm>
            <a:off x="6503850" y="2807150"/>
            <a:ext cx="12600" cy="503525"/>
          </a:xfrm>
          <a:custGeom>
            <a:rect b="b" l="l" r="r" t="t"/>
            <a:pathLst>
              <a:path extrusionOk="0" h="20141" w="504">
                <a:moveTo>
                  <a:pt x="504" y="0"/>
                </a:moveTo>
                <a:cubicBezTo>
                  <a:pt x="504" y="6716"/>
                  <a:pt x="0" y="13425"/>
                  <a:pt x="0" y="20141"/>
                </a:cubicBezTo>
              </a:path>
            </a:pathLst>
          </a:custGeom>
          <a:noFill/>
          <a:ln cap="flat" cmpd="sng" w="9525">
            <a:solidFill>
              <a:schemeClr val="dk2"/>
            </a:solidFill>
            <a:prstDash val="solid"/>
            <a:round/>
            <a:headEnd len="med" w="med" type="none"/>
            <a:tailEnd len="med" w="med" type="none"/>
          </a:ln>
        </p:spPr>
      </p:sp>
      <p:grpSp>
        <p:nvGrpSpPr>
          <p:cNvPr id="672" name="Google Shape;672;p50"/>
          <p:cNvGrpSpPr/>
          <p:nvPr/>
        </p:nvGrpSpPr>
        <p:grpSpPr>
          <a:xfrm>
            <a:off x="311700" y="4918796"/>
            <a:ext cx="8520595" cy="572705"/>
            <a:chOff x="311700" y="4500471"/>
            <a:chExt cx="8520595" cy="572705"/>
          </a:xfrm>
        </p:grpSpPr>
        <p:pic>
          <p:nvPicPr>
            <p:cNvPr id="673" name="Google Shape;673;p50"/>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674" name="Google Shape;674;p50"/>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675" name="Google Shape;675;p50"/>
            <p:cNvGrpSpPr/>
            <p:nvPr/>
          </p:nvGrpSpPr>
          <p:grpSpPr>
            <a:xfrm>
              <a:off x="2976075" y="4602050"/>
              <a:ext cx="3191850" cy="369550"/>
              <a:chOff x="5640450" y="4688200"/>
              <a:chExt cx="3191850" cy="369550"/>
            </a:xfrm>
          </p:grpSpPr>
          <p:pic>
            <p:nvPicPr>
              <p:cNvPr id="676" name="Google Shape;676;p50"/>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677" name="Google Shape;677;p5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78" name="Google Shape;678;p5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679" name="Google Shape;679;p50" title="Diagram of how to connect your wires and lights together"/>
          <p:cNvPicPr preferRelativeResize="0"/>
          <p:nvPr/>
        </p:nvPicPr>
        <p:blipFill rotWithShape="1">
          <a:blip r:embed="rId6">
            <a:alphaModFix/>
          </a:blip>
          <a:srcRect b="0" l="0" r="0" t="25283"/>
          <a:stretch/>
        </p:blipFill>
        <p:spPr>
          <a:xfrm>
            <a:off x="3289350" y="2258275"/>
            <a:ext cx="5183099" cy="2660525"/>
          </a:xfrm>
          <a:prstGeom prst="rect">
            <a:avLst/>
          </a:prstGeom>
          <a:noFill/>
          <a:ln>
            <a:noFill/>
          </a:ln>
        </p:spPr>
      </p:pic>
      <p:sp>
        <p:nvSpPr>
          <p:cNvPr id="680" name="Google Shape;680;p50"/>
          <p:cNvSpPr txBox="1"/>
          <p:nvPr/>
        </p:nvSpPr>
        <p:spPr>
          <a:xfrm>
            <a:off x="483625" y="1179575"/>
            <a:ext cx="4777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Connect your components according to the picture below: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Connect the shorter leg with the GND </a:t>
            </a:r>
            <a:endParaRPr/>
          </a:p>
          <a:p>
            <a:pPr indent="0" lvl="0" marL="0" rtl="0" algn="l">
              <a:spcBef>
                <a:spcPts val="0"/>
              </a:spcBef>
              <a:spcAft>
                <a:spcPts val="0"/>
              </a:spcAft>
              <a:buNone/>
            </a:pPr>
            <a:r>
              <a:rPr lang="en"/>
              <a:t>Connect the longer leg with the P0 and P1 ports through the resistor. </a:t>
            </a:r>
            <a:endParaRPr/>
          </a:p>
          <a:p>
            <a:pPr indent="0" lvl="0" marL="0" rtl="0" algn="l">
              <a:spcBef>
                <a:spcPts val="0"/>
              </a:spcBef>
              <a:spcAft>
                <a:spcPts val="0"/>
              </a:spcAft>
              <a:buNone/>
            </a:pPr>
            <a:r>
              <a:rPr lang="en"/>
              <a:t>(NOTE: This photo shows the light in the wrong order)</a:t>
            </a:r>
            <a:endParaRPr/>
          </a:p>
        </p:txBody>
      </p:sp>
      <p:sp>
        <p:nvSpPr>
          <p:cNvPr id="681" name="Google Shape;681;p50"/>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Connecting your components</a:t>
            </a:r>
            <a:endParaRPr sz="23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687" name="Google Shape;687;p51" title="Physically what your breadboard should look like"/>
          <p:cNvPicPr preferRelativeResize="0"/>
          <p:nvPr/>
        </p:nvPicPr>
        <p:blipFill>
          <a:blip r:embed="rId3">
            <a:alphaModFix/>
          </a:blip>
          <a:stretch>
            <a:fillRect/>
          </a:stretch>
        </p:blipFill>
        <p:spPr>
          <a:xfrm>
            <a:off x="933600" y="736250"/>
            <a:ext cx="7000875" cy="4381500"/>
          </a:xfrm>
          <a:prstGeom prst="rect">
            <a:avLst/>
          </a:prstGeom>
          <a:noFill/>
          <a:ln>
            <a:noFill/>
          </a:ln>
        </p:spPr>
      </p:pic>
      <p:grpSp>
        <p:nvGrpSpPr>
          <p:cNvPr id="688" name="Google Shape;688;p51"/>
          <p:cNvGrpSpPr/>
          <p:nvPr/>
        </p:nvGrpSpPr>
        <p:grpSpPr>
          <a:xfrm>
            <a:off x="311700" y="4918796"/>
            <a:ext cx="8520595" cy="572705"/>
            <a:chOff x="311700" y="4500471"/>
            <a:chExt cx="8520595" cy="572705"/>
          </a:xfrm>
        </p:grpSpPr>
        <p:pic>
          <p:nvPicPr>
            <p:cNvPr id="689" name="Google Shape;689;p5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690" name="Google Shape;690;p5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691" name="Google Shape;691;p51"/>
            <p:cNvGrpSpPr/>
            <p:nvPr/>
          </p:nvGrpSpPr>
          <p:grpSpPr>
            <a:xfrm>
              <a:off x="2976075" y="4602050"/>
              <a:ext cx="3191850" cy="369550"/>
              <a:chOff x="5640450" y="4688200"/>
              <a:chExt cx="3191850" cy="369550"/>
            </a:xfrm>
          </p:grpSpPr>
          <p:pic>
            <p:nvPicPr>
              <p:cNvPr id="692" name="Google Shape;692;p5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693" name="Google Shape;693;p5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694" name="Google Shape;694;p5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695" name="Google Shape;695;p51"/>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Physically what your breadboard should look like</a:t>
            </a:r>
            <a:endParaRPr sz="2300"/>
          </a:p>
        </p:txBody>
      </p:sp>
      <p:pic>
        <p:nvPicPr>
          <p:cNvPr id="696" name="Google Shape;696;p51" title="GIF of what your breadboard should look like"/>
          <p:cNvPicPr preferRelativeResize="0"/>
          <p:nvPr/>
        </p:nvPicPr>
        <p:blipFill>
          <a:blip r:embed="rId7">
            <a:alphaModFix/>
          </a:blip>
          <a:stretch>
            <a:fillRect/>
          </a:stretch>
        </p:blipFill>
        <p:spPr>
          <a:xfrm>
            <a:off x="6244500" y="3277146"/>
            <a:ext cx="2459375" cy="1641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5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702" name="Google Shape;702;p52"/>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703" name="Google Shape;703;p52"/>
          <p:cNvSpPr txBox="1"/>
          <p:nvPr/>
        </p:nvSpPr>
        <p:spPr>
          <a:xfrm>
            <a:off x="403450" y="1261650"/>
            <a:ext cx="2665200" cy="2614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 sz="4800">
                <a:solidFill>
                  <a:schemeClr val="accent1"/>
                </a:solidFill>
                <a:latin typeface="Dosis"/>
                <a:ea typeface="Dosis"/>
                <a:cs typeface="Dosis"/>
                <a:sym typeface="Dosis"/>
              </a:rPr>
              <a:t>Challenge Time</a:t>
            </a:r>
            <a:endParaRPr b="1" sz="4800">
              <a:solidFill>
                <a:schemeClr val="accent1"/>
              </a:solidFill>
              <a:latin typeface="Dosis"/>
              <a:ea typeface="Dosis"/>
              <a:cs typeface="Dosis"/>
              <a:sym typeface="Dosis"/>
            </a:endParaRPr>
          </a:p>
        </p:txBody>
      </p:sp>
      <p:sp>
        <p:nvSpPr>
          <p:cNvPr id="704" name="Google Shape;704;p52"/>
          <p:cNvSpPr txBox="1"/>
          <p:nvPr/>
        </p:nvSpPr>
        <p:spPr>
          <a:xfrm>
            <a:off x="3522580" y="208625"/>
            <a:ext cx="4845900" cy="2847600"/>
          </a:xfrm>
          <a:prstGeom prst="rect">
            <a:avLst/>
          </a:prstGeom>
          <a:noFill/>
          <a:ln>
            <a:noFill/>
          </a:ln>
        </p:spPr>
        <p:txBody>
          <a:bodyPr anchorCtr="0" anchor="t" bIns="45700" lIns="91425" spcFirstLastPara="1" rIns="91425" wrap="square" tIns="45700">
            <a:spAutoFit/>
          </a:bodyPr>
          <a:lstStyle/>
          <a:p>
            <a:pPr indent="0" lvl="0" marL="457200" rtl="0" algn="ctr">
              <a:spcBef>
                <a:spcPts val="600"/>
              </a:spcBef>
              <a:spcAft>
                <a:spcPts val="0"/>
              </a:spcAft>
              <a:buNone/>
            </a:pPr>
            <a:r>
              <a:rPr lang="en" sz="2900" u="sng">
                <a:solidFill>
                  <a:srgbClr val="404040"/>
                </a:solidFill>
                <a:latin typeface="Lato"/>
                <a:ea typeface="Lato"/>
                <a:cs typeface="Lato"/>
                <a:sym typeface="Lato"/>
              </a:rPr>
              <a:t>Task A:</a:t>
            </a:r>
            <a:r>
              <a:rPr lang="en" sz="2900">
                <a:solidFill>
                  <a:srgbClr val="404040"/>
                </a:solidFill>
                <a:latin typeface="Lato"/>
                <a:ea typeface="Lato"/>
                <a:cs typeface="Lato"/>
                <a:sym typeface="Lato"/>
              </a:rPr>
              <a:t> </a:t>
            </a:r>
            <a:endParaRPr sz="2900">
              <a:solidFill>
                <a:srgbClr val="404040"/>
              </a:solidFill>
              <a:latin typeface="Lato"/>
              <a:ea typeface="Lato"/>
              <a:cs typeface="Lato"/>
              <a:sym typeface="Lato"/>
            </a:endParaRPr>
          </a:p>
          <a:p>
            <a:pPr indent="0" lvl="0" marL="457200" rtl="0" algn="ctr">
              <a:spcBef>
                <a:spcPts val="600"/>
              </a:spcBef>
              <a:spcAft>
                <a:spcPts val="0"/>
              </a:spcAft>
              <a:buNone/>
            </a:pPr>
            <a:r>
              <a:rPr lang="en" sz="2900">
                <a:solidFill>
                  <a:srgbClr val="404040"/>
                </a:solidFill>
                <a:latin typeface="Lato"/>
                <a:ea typeface="Lato"/>
                <a:cs typeface="Lato"/>
                <a:sym typeface="Lato"/>
              </a:rPr>
              <a:t>If we want to control 4 LEDs and make them illuminated in turns, how can we design the circuit and code? </a:t>
            </a:r>
            <a:endParaRPr b="1" sz="2800">
              <a:solidFill>
                <a:schemeClr val="accent1"/>
              </a:solidFill>
              <a:latin typeface="Dosis"/>
              <a:ea typeface="Dosis"/>
              <a:cs typeface="Dosis"/>
              <a:sym typeface="Dosis"/>
            </a:endParaRPr>
          </a:p>
        </p:txBody>
      </p:sp>
      <p:sp>
        <p:nvSpPr>
          <p:cNvPr id="705" name="Google Shape;705;p52"/>
          <p:cNvSpPr txBox="1"/>
          <p:nvPr>
            <p:ph idx="4294967295" type="body"/>
          </p:nvPr>
        </p:nvSpPr>
        <p:spPr>
          <a:xfrm>
            <a:off x="4204189" y="3139264"/>
            <a:ext cx="3913500" cy="16242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sz="2900" u="sng">
                <a:latin typeface="Lato"/>
                <a:ea typeface="Lato"/>
                <a:cs typeface="Lato"/>
                <a:sym typeface="Lato"/>
              </a:rPr>
              <a:t>Task B:</a:t>
            </a:r>
            <a:endParaRPr sz="2900" u="sng">
              <a:latin typeface="Lato"/>
              <a:ea typeface="Lato"/>
              <a:cs typeface="Lato"/>
              <a:sym typeface="Lato"/>
            </a:endParaRPr>
          </a:p>
          <a:p>
            <a:pPr indent="0" lvl="0" marL="0" rtl="0" algn="ctr">
              <a:spcBef>
                <a:spcPts val="1200"/>
              </a:spcBef>
              <a:spcAft>
                <a:spcPts val="1200"/>
              </a:spcAft>
              <a:buNone/>
            </a:pPr>
            <a:r>
              <a:rPr lang="en" sz="2900">
                <a:latin typeface="Lato"/>
                <a:ea typeface="Lato"/>
                <a:cs typeface="Lato"/>
                <a:sym typeface="Lato"/>
              </a:rPr>
              <a:t>How can we make an RGB traffic light?</a:t>
            </a:r>
            <a:endParaRPr sz="2900">
              <a:latin typeface="Lato"/>
              <a:ea typeface="Lato"/>
              <a:cs typeface="Lato"/>
              <a:sym typeface="Lato"/>
            </a:endParaRPr>
          </a:p>
        </p:txBody>
      </p:sp>
      <p:sp>
        <p:nvSpPr>
          <p:cNvPr id="706" name="Google Shape;706;p52"/>
          <p:cNvSpPr/>
          <p:nvPr/>
        </p:nvSpPr>
        <p:spPr>
          <a:xfrm rot="-847259">
            <a:off x="4605675" y="2997429"/>
            <a:ext cx="889424" cy="32374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C58D3"/>
                </a:solidFill>
                <a:latin typeface="Alfa Slab One"/>
              </a:rPr>
              <a:t>OR</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0" name="Shape 710"/>
        <p:cNvGrpSpPr/>
        <p:nvPr/>
      </p:nvGrpSpPr>
      <p:grpSpPr>
        <a:xfrm>
          <a:off x="0" y="0"/>
          <a:ext cx="0" cy="0"/>
          <a:chOff x="0" y="0"/>
          <a:chExt cx="0" cy="0"/>
        </a:xfrm>
      </p:grpSpPr>
      <p:sp>
        <p:nvSpPr>
          <p:cNvPr id="711" name="Google Shape;711;p5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712" name="Google Shape;712;p53"/>
          <p:cNvSpPr/>
          <p:nvPr/>
        </p:nvSpPr>
        <p:spPr>
          <a:xfrm>
            <a:off x="172675" y="205575"/>
            <a:ext cx="3749700" cy="797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t>Paste your ideas for what your group came up with for code:</a:t>
            </a:r>
            <a:endParaRPr sz="1600"/>
          </a:p>
        </p:txBody>
      </p:sp>
      <p:sp>
        <p:nvSpPr>
          <p:cNvPr id="713" name="Google Shape;713;p53"/>
          <p:cNvSpPr/>
          <p:nvPr/>
        </p:nvSpPr>
        <p:spPr>
          <a:xfrm>
            <a:off x="5082600" y="3678750"/>
            <a:ext cx="3749700" cy="1239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Did it work?</a:t>
            </a:r>
            <a:endParaRPr/>
          </a:p>
          <a:p>
            <a:pPr indent="0" lvl="0" marL="0" rtl="0" algn="l">
              <a:spcBef>
                <a:spcPts val="0"/>
              </a:spcBef>
              <a:spcAft>
                <a:spcPts val="0"/>
              </a:spcAft>
              <a:buNone/>
            </a:pPr>
            <a:r>
              <a:rPr lang="en"/>
              <a:t>If not where did you go wrong?</a:t>
            </a:r>
            <a:endParaRPr/>
          </a:p>
        </p:txBody>
      </p:sp>
      <p:sp>
        <p:nvSpPr>
          <p:cNvPr id="714" name="Google Shape;714;p5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grpSp>
        <p:nvGrpSpPr>
          <p:cNvPr id="715" name="Google Shape;715;p53"/>
          <p:cNvGrpSpPr/>
          <p:nvPr/>
        </p:nvGrpSpPr>
        <p:grpSpPr>
          <a:xfrm>
            <a:off x="311700" y="4918796"/>
            <a:ext cx="8520595" cy="572705"/>
            <a:chOff x="311700" y="4500471"/>
            <a:chExt cx="8520595" cy="572705"/>
          </a:xfrm>
        </p:grpSpPr>
        <p:pic>
          <p:nvPicPr>
            <p:cNvPr id="716" name="Google Shape;716;p53"/>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717" name="Google Shape;717;p53"/>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718" name="Google Shape;718;p53"/>
            <p:cNvGrpSpPr/>
            <p:nvPr/>
          </p:nvGrpSpPr>
          <p:grpSpPr>
            <a:xfrm>
              <a:off x="2976075" y="4602050"/>
              <a:ext cx="3191850" cy="369550"/>
              <a:chOff x="5640450" y="4688200"/>
              <a:chExt cx="3191850" cy="369550"/>
            </a:xfrm>
          </p:grpSpPr>
          <p:pic>
            <p:nvPicPr>
              <p:cNvPr id="719" name="Google Shape;719;p53"/>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720" name="Google Shape;720;p5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21" name="Google Shape;721;p5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54"/>
          <p:cNvSpPr txBox="1"/>
          <p:nvPr>
            <p:ph idx="4294967295" type="title"/>
          </p:nvPr>
        </p:nvSpPr>
        <p:spPr>
          <a:xfrm>
            <a:off x="375556" y="106211"/>
            <a:ext cx="3768000" cy="110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TEACHER:</a:t>
            </a:r>
            <a:endParaRPr/>
          </a:p>
          <a:p>
            <a:pPr indent="0" lvl="0" marL="0" rtl="0" algn="l">
              <a:spcBef>
                <a:spcPts val="0"/>
              </a:spcBef>
              <a:spcAft>
                <a:spcPts val="0"/>
              </a:spcAft>
              <a:buNone/>
            </a:pPr>
            <a:r>
              <a:rPr lang="en"/>
              <a:t>Code for Traffic Light</a:t>
            </a:r>
            <a:endParaRPr/>
          </a:p>
        </p:txBody>
      </p:sp>
      <p:sp>
        <p:nvSpPr>
          <p:cNvPr id="727" name="Google Shape;727;p54"/>
          <p:cNvSpPr txBox="1"/>
          <p:nvPr>
            <p:ph idx="4294967295" type="body"/>
          </p:nvPr>
        </p:nvSpPr>
        <p:spPr>
          <a:xfrm>
            <a:off x="5525225" y="4385000"/>
            <a:ext cx="2054400" cy="615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LINK TO VIDEO</a:t>
            </a:r>
            <a:endParaRPr/>
          </a:p>
        </p:txBody>
      </p:sp>
      <p:pic>
        <p:nvPicPr>
          <p:cNvPr id="728" name="Google Shape;728;p54" title="Code for traffic light"/>
          <p:cNvPicPr preferRelativeResize="0"/>
          <p:nvPr/>
        </p:nvPicPr>
        <p:blipFill>
          <a:blip r:embed="rId4">
            <a:alphaModFix/>
          </a:blip>
          <a:stretch>
            <a:fillRect/>
          </a:stretch>
        </p:blipFill>
        <p:spPr>
          <a:xfrm>
            <a:off x="523369" y="1211100"/>
            <a:ext cx="3035555" cy="3707700"/>
          </a:xfrm>
          <a:prstGeom prst="rect">
            <a:avLst/>
          </a:prstGeom>
          <a:noFill/>
          <a:ln>
            <a:noFill/>
          </a:ln>
        </p:spPr>
      </p:pic>
      <p:pic>
        <p:nvPicPr>
          <p:cNvPr descr="Video link" id="729" name="Google Shape;729;p54" title="Traffic Light System Demo">
            <a:hlinkClick r:id="rId5"/>
          </p:cNvPr>
          <p:cNvPicPr preferRelativeResize="0"/>
          <p:nvPr/>
        </p:nvPicPr>
        <p:blipFill>
          <a:blip r:embed="rId6">
            <a:alphaModFix/>
          </a:blip>
          <a:stretch>
            <a:fillRect/>
          </a:stretch>
        </p:blipFill>
        <p:spPr>
          <a:xfrm>
            <a:off x="6074775" y="2381525"/>
            <a:ext cx="2549476" cy="1912100"/>
          </a:xfrm>
          <a:prstGeom prst="rect">
            <a:avLst/>
          </a:prstGeom>
          <a:noFill/>
          <a:ln>
            <a:noFill/>
          </a:ln>
        </p:spPr>
      </p:pic>
      <p:grpSp>
        <p:nvGrpSpPr>
          <p:cNvPr id="730" name="Google Shape;730;p54"/>
          <p:cNvGrpSpPr/>
          <p:nvPr/>
        </p:nvGrpSpPr>
        <p:grpSpPr>
          <a:xfrm>
            <a:off x="311700" y="4918796"/>
            <a:ext cx="8520595" cy="572705"/>
            <a:chOff x="311700" y="4500471"/>
            <a:chExt cx="8520595" cy="572705"/>
          </a:xfrm>
        </p:grpSpPr>
        <p:pic>
          <p:nvPicPr>
            <p:cNvPr id="731" name="Google Shape;731;p54"/>
            <p:cNvPicPr preferRelativeResize="0"/>
            <p:nvPr/>
          </p:nvPicPr>
          <p:blipFill rotWithShape="1">
            <a:blip r:embed="rId7">
              <a:alphaModFix/>
            </a:blip>
            <a:srcRect b="0" l="0" r="0" t="0"/>
            <a:stretch/>
          </p:blipFill>
          <p:spPr>
            <a:xfrm>
              <a:off x="6933197" y="4500471"/>
              <a:ext cx="1899098" cy="572700"/>
            </a:xfrm>
            <a:prstGeom prst="rect">
              <a:avLst/>
            </a:prstGeom>
            <a:noFill/>
            <a:ln>
              <a:noFill/>
            </a:ln>
          </p:spPr>
        </p:pic>
        <p:pic>
          <p:nvPicPr>
            <p:cNvPr id="732" name="Google Shape;732;p54"/>
            <p:cNvPicPr preferRelativeResize="0"/>
            <p:nvPr/>
          </p:nvPicPr>
          <p:blipFill rotWithShape="1">
            <a:blip r:embed="rId8">
              <a:alphaModFix/>
            </a:blip>
            <a:srcRect b="0" l="0" r="0" t="0"/>
            <a:stretch/>
          </p:blipFill>
          <p:spPr>
            <a:xfrm>
              <a:off x="311700" y="4500475"/>
              <a:ext cx="948941" cy="572701"/>
            </a:xfrm>
            <a:prstGeom prst="rect">
              <a:avLst/>
            </a:prstGeom>
            <a:noFill/>
            <a:ln>
              <a:noFill/>
            </a:ln>
          </p:spPr>
        </p:pic>
        <p:grpSp>
          <p:nvGrpSpPr>
            <p:cNvPr id="733" name="Google Shape;733;p54"/>
            <p:cNvGrpSpPr/>
            <p:nvPr/>
          </p:nvGrpSpPr>
          <p:grpSpPr>
            <a:xfrm>
              <a:off x="2976075" y="4602050"/>
              <a:ext cx="3191850" cy="369550"/>
              <a:chOff x="5640450" y="4688200"/>
              <a:chExt cx="3191850" cy="369550"/>
            </a:xfrm>
          </p:grpSpPr>
          <p:pic>
            <p:nvPicPr>
              <p:cNvPr id="734" name="Google Shape;734;p54"/>
              <p:cNvPicPr preferRelativeResize="0"/>
              <p:nvPr/>
            </p:nvPicPr>
            <p:blipFill rotWithShape="1">
              <a:blip r:embed="rId9">
                <a:alphaModFix/>
              </a:blip>
              <a:srcRect b="0" l="0" r="0" t="0"/>
              <a:stretch/>
            </p:blipFill>
            <p:spPr>
              <a:xfrm>
                <a:off x="5640450" y="4688200"/>
                <a:ext cx="1764459" cy="369550"/>
              </a:xfrm>
              <a:prstGeom prst="rect">
                <a:avLst/>
              </a:prstGeom>
              <a:noFill/>
              <a:ln>
                <a:noFill/>
              </a:ln>
            </p:spPr>
          </p:pic>
          <p:sp>
            <p:nvSpPr>
              <p:cNvPr id="735" name="Google Shape;735;p5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36" name="Google Shape;736;p5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737" name="Google Shape;737;p54"/>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738" name="Google Shape;738;p54" title="Using alligator clips to set up the traffic light">
            <a:hlinkClick r:id="rId10"/>
          </p:cNvPr>
          <p:cNvPicPr preferRelativeResize="0"/>
          <p:nvPr/>
        </p:nvPicPr>
        <p:blipFill>
          <a:blip r:embed="rId11">
            <a:alphaModFix/>
          </a:blip>
          <a:stretch>
            <a:fillRect/>
          </a:stretch>
        </p:blipFill>
        <p:spPr>
          <a:xfrm>
            <a:off x="4295956" y="152400"/>
            <a:ext cx="2306002" cy="2076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1000"/>
                                        <p:tgtEl>
                                          <p:spTgt spid="7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744" name="Google Shape;744;p55" title="Title: Button"/>
          <p:cNvPicPr preferRelativeResize="0"/>
          <p:nvPr/>
        </p:nvPicPr>
        <p:blipFill>
          <a:blip r:embed="rId3">
            <a:alphaModFix/>
          </a:blip>
          <a:stretch>
            <a:fillRect/>
          </a:stretch>
        </p:blipFill>
        <p:spPr>
          <a:xfrm>
            <a:off x="1147763" y="1017113"/>
            <a:ext cx="6848475" cy="3362325"/>
          </a:xfrm>
          <a:prstGeom prst="rect">
            <a:avLst/>
          </a:prstGeom>
          <a:noFill/>
          <a:ln>
            <a:noFill/>
          </a:ln>
        </p:spPr>
      </p:pic>
      <p:grpSp>
        <p:nvGrpSpPr>
          <p:cNvPr id="745" name="Google Shape;745;p55"/>
          <p:cNvGrpSpPr/>
          <p:nvPr/>
        </p:nvGrpSpPr>
        <p:grpSpPr>
          <a:xfrm>
            <a:off x="311700" y="4918796"/>
            <a:ext cx="8520595" cy="572705"/>
            <a:chOff x="311700" y="4500471"/>
            <a:chExt cx="8520595" cy="572705"/>
          </a:xfrm>
        </p:grpSpPr>
        <p:pic>
          <p:nvPicPr>
            <p:cNvPr id="746" name="Google Shape;746;p5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747" name="Google Shape;747;p5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748" name="Google Shape;748;p55"/>
            <p:cNvGrpSpPr/>
            <p:nvPr/>
          </p:nvGrpSpPr>
          <p:grpSpPr>
            <a:xfrm>
              <a:off x="2976075" y="4602050"/>
              <a:ext cx="3191850" cy="369550"/>
              <a:chOff x="5640450" y="4688200"/>
              <a:chExt cx="3191850" cy="369550"/>
            </a:xfrm>
          </p:grpSpPr>
          <p:pic>
            <p:nvPicPr>
              <p:cNvPr id="749" name="Google Shape;749;p5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750" name="Google Shape;750;p5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51" name="Google Shape;751;p5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752" name="Google Shape;752;p55"/>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Let’s look at making a button work</a:t>
            </a:r>
            <a:endParaRPr sz="23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56"/>
          <p:cNvSpPr txBox="1"/>
          <p:nvPr>
            <p:ph idx="4294967295" type="title"/>
          </p:nvPr>
        </p:nvSpPr>
        <p:spPr>
          <a:xfrm>
            <a:off x="190725" y="4339536"/>
            <a:ext cx="8587500" cy="591300"/>
          </a:xfrm>
          <a:prstGeom prst="rect">
            <a:avLst/>
          </a:prstGeom>
          <a:solidFill>
            <a:srgbClr val="1155CC">
              <a:alpha val="49620"/>
            </a:srgbClr>
          </a:solidFill>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What is a button?</a:t>
            </a:r>
            <a:endParaRPr b="0">
              <a:solidFill>
                <a:srgbClr val="FFFFFF"/>
              </a:solidFill>
            </a:endParaRPr>
          </a:p>
        </p:txBody>
      </p:sp>
      <p:sp>
        <p:nvSpPr>
          <p:cNvPr id="758" name="Google Shape;758;p5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hawn Hymel tells all about buttons and their use in MakeCode." id="759" name="Google Shape;759;p56" title="Behind the MakeCode Hardware - Buttons on micro:bit">
            <a:hlinkClick r:id="rId3"/>
          </p:cNvPr>
          <p:cNvPicPr preferRelativeResize="0"/>
          <p:nvPr/>
        </p:nvPicPr>
        <p:blipFill>
          <a:blip r:embed="rId4">
            <a:alphaModFix/>
          </a:blip>
          <a:stretch>
            <a:fillRect/>
          </a:stretch>
        </p:blipFill>
        <p:spPr>
          <a:xfrm>
            <a:off x="2286000" y="420998"/>
            <a:ext cx="4572000" cy="3309750"/>
          </a:xfrm>
          <a:prstGeom prst="rect">
            <a:avLst/>
          </a:prstGeom>
          <a:noFill/>
          <a:ln>
            <a:noFill/>
          </a:ln>
        </p:spPr>
      </p:pic>
      <p:sp>
        <p:nvSpPr>
          <p:cNvPr id="760" name="Google Shape;760;p56"/>
          <p:cNvSpPr/>
          <p:nvPr/>
        </p:nvSpPr>
        <p:spPr>
          <a:xfrm>
            <a:off x="2142763" y="235010"/>
            <a:ext cx="4858468" cy="4202512"/>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761" name="Google Shape;761;p56"/>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57"/>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Text within the box states what the momentary pushbutton does" id="767" name="Google Shape;767;p57" title="Photo of a button "/>
          <p:cNvPicPr preferRelativeResize="0"/>
          <p:nvPr/>
        </p:nvPicPr>
        <p:blipFill>
          <a:blip r:embed="rId3">
            <a:alphaModFix/>
          </a:blip>
          <a:stretch>
            <a:fillRect/>
          </a:stretch>
        </p:blipFill>
        <p:spPr>
          <a:xfrm>
            <a:off x="63550" y="1008000"/>
            <a:ext cx="5401399" cy="4188401"/>
          </a:xfrm>
          <a:prstGeom prst="rect">
            <a:avLst/>
          </a:prstGeom>
          <a:noFill/>
          <a:ln>
            <a:noFill/>
          </a:ln>
        </p:spPr>
      </p:pic>
      <p:pic>
        <p:nvPicPr>
          <p:cNvPr descr="Explains the switch positions" id="768" name="Google Shape;768;p57" title="Button"/>
          <p:cNvPicPr preferRelativeResize="0"/>
          <p:nvPr/>
        </p:nvPicPr>
        <p:blipFill>
          <a:blip r:embed="rId4">
            <a:alphaModFix/>
          </a:blip>
          <a:stretch>
            <a:fillRect/>
          </a:stretch>
        </p:blipFill>
        <p:spPr>
          <a:xfrm>
            <a:off x="5464947" y="1561271"/>
            <a:ext cx="3526652" cy="2215522"/>
          </a:xfrm>
          <a:prstGeom prst="rect">
            <a:avLst/>
          </a:prstGeom>
          <a:noFill/>
          <a:ln>
            <a:noFill/>
          </a:ln>
        </p:spPr>
      </p:pic>
      <p:grpSp>
        <p:nvGrpSpPr>
          <p:cNvPr id="769" name="Google Shape;769;p57"/>
          <p:cNvGrpSpPr/>
          <p:nvPr/>
        </p:nvGrpSpPr>
        <p:grpSpPr>
          <a:xfrm>
            <a:off x="311700" y="4918796"/>
            <a:ext cx="8520595" cy="572705"/>
            <a:chOff x="311700" y="4500471"/>
            <a:chExt cx="8520595" cy="572705"/>
          </a:xfrm>
        </p:grpSpPr>
        <p:pic>
          <p:nvPicPr>
            <p:cNvPr id="770" name="Google Shape;770;p57"/>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771" name="Google Shape;771;p57"/>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772" name="Google Shape;772;p57"/>
            <p:cNvGrpSpPr/>
            <p:nvPr/>
          </p:nvGrpSpPr>
          <p:grpSpPr>
            <a:xfrm>
              <a:off x="2976075" y="4602050"/>
              <a:ext cx="3191850" cy="369550"/>
              <a:chOff x="5640450" y="4688200"/>
              <a:chExt cx="3191850" cy="369550"/>
            </a:xfrm>
          </p:grpSpPr>
          <p:pic>
            <p:nvPicPr>
              <p:cNvPr id="773" name="Google Shape;773;p57"/>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774" name="Google Shape;774;p5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75" name="Google Shape;775;p57"/>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
        <p:nvSpPr>
          <p:cNvPr id="776" name="Google Shape;776;p57"/>
          <p:cNvSpPr txBox="1"/>
          <p:nvPr>
            <p:ph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Buttons or Pushbuttons</a:t>
            </a: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2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227" name="Google Shape;227;p22" title="Day 1"/>
          <p:cNvSpPr/>
          <p:nvPr/>
        </p:nvSpPr>
        <p:spPr>
          <a:xfrm>
            <a:off x="994975" y="920975"/>
            <a:ext cx="7137600" cy="377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0">
                <a:latin typeface="Luckiest Guy"/>
                <a:ea typeface="Luckiest Guy"/>
                <a:cs typeface="Luckiest Guy"/>
                <a:sym typeface="Luckiest Guy"/>
              </a:rPr>
              <a:t>Day 1</a:t>
            </a:r>
            <a:endParaRPr sz="15000">
              <a:latin typeface="Luckiest Guy"/>
              <a:ea typeface="Luckiest Guy"/>
              <a:cs typeface="Luckiest Guy"/>
              <a:sym typeface="Luckiest Guy"/>
            </a:endParaRPr>
          </a:p>
        </p:txBody>
      </p:sp>
      <p:grpSp>
        <p:nvGrpSpPr>
          <p:cNvPr id="228" name="Google Shape;228;p22"/>
          <p:cNvGrpSpPr/>
          <p:nvPr/>
        </p:nvGrpSpPr>
        <p:grpSpPr>
          <a:xfrm>
            <a:off x="311700" y="4918796"/>
            <a:ext cx="8520595" cy="572705"/>
            <a:chOff x="311700" y="4500471"/>
            <a:chExt cx="8520595" cy="572705"/>
          </a:xfrm>
        </p:grpSpPr>
        <p:pic>
          <p:nvPicPr>
            <p:cNvPr id="229" name="Google Shape;229;p22"/>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230" name="Google Shape;230;p22"/>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231" name="Google Shape;231;p22"/>
            <p:cNvGrpSpPr/>
            <p:nvPr/>
          </p:nvGrpSpPr>
          <p:grpSpPr>
            <a:xfrm>
              <a:off x="2976075" y="4602050"/>
              <a:ext cx="3191850" cy="369550"/>
              <a:chOff x="5640450" y="4688200"/>
              <a:chExt cx="3191850" cy="369550"/>
            </a:xfrm>
          </p:grpSpPr>
          <p:pic>
            <p:nvPicPr>
              <p:cNvPr id="232" name="Google Shape;232;p22"/>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233" name="Google Shape;233;p2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34" name="Google Shape;234;p2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235" name="Google Shape;235;p22"/>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58"/>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Connection for button</a:t>
            </a:r>
            <a:endParaRPr/>
          </a:p>
        </p:txBody>
      </p:sp>
      <p:sp>
        <p:nvSpPr>
          <p:cNvPr id="782" name="Google Shape;782;p5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783" name="Google Shape;783;p58" title="Photo of how to connect the buttons to the light"/>
          <p:cNvPicPr preferRelativeResize="0"/>
          <p:nvPr/>
        </p:nvPicPr>
        <p:blipFill rotWithShape="1">
          <a:blip r:embed="rId3">
            <a:alphaModFix/>
          </a:blip>
          <a:srcRect b="0" l="0" r="0" t="25667"/>
          <a:stretch/>
        </p:blipFill>
        <p:spPr>
          <a:xfrm>
            <a:off x="3094100" y="1872562"/>
            <a:ext cx="5667425" cy="3020624"/>
          </a:xfrm>
          <a:prstGeom prst="rect">
            <a:avLst/>
          </a:prstGeom>
          <a:noFill/>
          <a:ln>
            <a:noFill/>
          </a:ln>
        </p:spPr>
      </p:pic>
      <p:grpSp>
        <p:nvGrpSpPr>
          <p:cNvPr id="784" name="Google Shape;784;p58"/>
          <p:cNvGrpSpPr/>
          <p:nvPr/>
        </p:nvGrpSpPr>
        <p:grpSpPr>
          <a:xfrm>
            <a:off x="311700" y="4918796"/>
            <a:ext cx="8520595" cy="572705"/>
            <a:chOff x="311700" y="4500471"/>
            <a:chExt cx="8520595" cy="572705"/>
          </a:xfrm>
        </p:grpSpPr>
        <p:pic>
          <p:nvPicPr>
            <p:cNvPr id="785" name="Google Shape;785;p5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786" name="Google Shape;786;p5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787" name="Google Shape;787;p58"/>
            <p:cNvGrpSpPr/>
            <p:nvPr/>
          </p:nvGrpSpPr>
          <p:grpSpPr>
            <a:xfrm>
              <a:off x="2976075" y="4602050"/>
              <a:ext cx="3191850" cy="369550"/>
              <a:chOff x="5640450" y="4688200"/>
              <a:chExt cx="3191850" cy="369550"/>
            </a:xfrm>
          </p:grpSpPr>
          <p:pic>
            <p:nvPicPr>
              <p:cNvPr id="788" name="Google Shape;788;p5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789" name="Google Shape;789;p5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790" name="Google Shape;790;p5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791" name="Google Shape;791;p58"/>
          <p:cNvSpPr txBox="1"/>
          <p:nvPr/>
        </p:nvSpPr>
        <p:spPr>
          <a:xfrm>
            <a:off x="501300" y="1514475"/>
            <a:ext cx="2353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Connect your components according to the picture.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Connect the longer leg with the GND</a:t>
            </a:r>
            <a:endParaRPr/>
          </a:p>
          <a:p>
            <a:pPr indent="-317500" lvl="0" marL="457200" rtl="0" algn="l">
              <a:spcBef>
                <a:spcPts val="0"/>
              </a:spcBef>
              <a:spcAft>
                <a:spcPts val="0"/>
              </a:spcAft>
              <a:buSzPts val="1400"/>
              <a:buAutoNum type="arabicPeriod"/>
            </a:pPr>
            <a:r>
              <a:rPr lang="en"/>
              <a:t>Connect the shorter leg with the P0 and P1 ports </a:t>
            </a:r>
            <a:r>
              <a:rPr lang="en"/>
              <a:t>through</a:t>
            </a:r>
            <a:r>
              <a:rPr lang="en"/>
              <a:t> the resistor</a:t>
            </a:r>
            <a:endParaRPr/>
          </a:p>
          <a:p>
            <a:pPr indent="-317500" lvl="0" marL="457200" rtl="0" algn="l">
              <a:spcBef>
                <a:spcPts val="0"/>
              </a:spcBef>
              <a:spcAft>
                <a:spcPts val="0"/>
              </a:spcAft>
              <a:buSzPts val="1400"/>
              <a:buAutoNum type="arabicPeriod"/>
            </a:pPr>
            <a:r>
              <a:rPr lang="en"/>
              <a:t>Connect the Momentary pushbutton to P2 port</a:t>
            </a:r>
            <a:endParaRPr/>
          </a:p>
        </p:txBody>
      </p:sp>
      <p:pic>
        <p:nvPicPr>
          <p:cNvPr id="792" name="Google Shape;792;p58" title="Gif of what the button press looks like "/>
          <p:cNvPicPr preferRelativeResize="0"/>
          <p:nvPr/>
        </p:nvPicPr>
        <p:blipFill>
          <a:blip r:embed="rId7">
            <a:alphaModFix/>
          </a:blip>
          <a:stretch>
            <a:fillRect/>
          </a:stretch>
        </p:blipFill>
        <p:spPr>
          <a:xfrm>
            <a:off x="6110150" y="289951"/>
            <a:ext cx="2722150" cy="1742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5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798" name="Google Shape;798;p59"/>
          <p:cNvGrpSpPr/>
          <p:nvPr/>
        </p:nvGrpSpPr>
        <p:grpSpPr>
          <a:xfrm>
            <a:off x="311700" y="4918796"/>
            <a:ext cx="8520595" cy="572705"/>
            <a:chOff x="311700" y="4500471"/>
            <a:chExt cx="8520595" cy="572705"/>
          </a:xfrm>
        </p:grpSpPr>
        <p:pic>
          <p:nvPicPr>
            <p:cNvPr id="799" name="Google Shape;799;p5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800" name="Google Shape;800;p5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801" name="Google Shape;801;p59"/>
            <p:cNvGrpSpPr/>
            <p:nvPr/>
          </p:nvGrpSpPr>
          <p:grpSpPr>
            <a:xfrm>
              <a:off x="2976075" y="4602050"/>
              <a:ext cx="3191850" cy="369550"/>
              <a:chOff x="5640450" y="4688200"/>
              <a:chExt cx="3191850" cy="369550"/>
            </a:xfrm>
          </p:grpSpPr>
          <p:pic>
            <p:nvPicPr>
              <p:cNvPr id="802" name="Google Shape;802;p5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803" name="Google Shape;803;p5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04" name="Google Shape;804;p5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On Start set pull pin P2 to up" id="805" name="Google Shape;805;p59" title="Photo of Code"/>
          <p:cNvPicPr preferRelativeResize="0"/>
          <p:nvPr/>
        </p:nvPicPr>
        <p:blipFill>
          <a:blip r:embed="rId6">
            <a:alphaModFix/>
          </a:blip>
          <a:stretch>
            <a:fillRect/>
          </a:stretch>
        </p:blipFill>
        <p:spPr>
          <a:xfrm>
            <a:off x="1181100" y="1828825"/>
            <a:ext cx="2857500" cy="1409700"/>
          </a:xfrm>
          <a:prstGeom prst="rect">
            <a:avLst/>
          </a:prstGeom>
          <a:noFill/>
          <a:ln>
            <a:noFill/>
          </a:ln>
        </p:spPr>
      </p:pic>
      <p:pic>
        <p:nvPicPr>
          <p:cNvPr descr="Code to get the button to be pressed to turn on lights" id="806" name="Google Shape;806;p59" title="Code "/>
          <p:cNvPicPr preferRelativeResize="0"/>
          <p:nvPr/>
        </p:nvPicPr>
        <p:blipFill>
          <a:blip r:embed="rId7">
            <a:alphaModFix/>
          </a:blip>
          <a:stretch>
            <a:fillRect/>
          </a:stretch>
        </p:blipFill>
        <p:spPr>
          <a:xfrm>
            <a:off x="5215375" y="1098276"/>
            <a:ext cx="2857500" cy="2640199"/>
          </a:xfrm>
          <a:prstGeom prst="rect">
            <a:avLst/>
          </a:prstGeom>
          <a:noFill/>
          <a:ln>
            <a:noFill/>
          </a:ln>
        </p:spPr>
      </p:pic>
      <p:sp>
        <p:nvSpPr>
          <p:cNvPr id="807" name="Google Shape;807;p59"/>
          <p:cNvSpPr txBox="1"/>
          <p:nvPr/>
        </p:nvSpPr>
        <p:spPr>
          <a:xfrm>
            <a:off x="311700" y="3936563"/>
            <a:ext cx="8140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Read the status from P2 to chekc if the button is pressed, if yes, digital write signal 0 to P0 port to turn off the LED; digital write signal 1 to P1 prot to turn on the LED, then set the pause in 500ms; digital write signal 1 to P0 port to turn on the LED; digital write signal 0 to P1 port to turn off the LED, then set the pause to 500ms.</a:t>
            </a:r>
            <a:endParaRPr/>
          </a:p>
        </p:txBody>
      </p:sp>
      <p:sp>
        <p:nvSpPr>
          <p:cNvPr id="808" name="Google Shape;808;p59"/>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Code </a:t>
            </a:r>
            <a:r>
              <a:rPr lang="en"/>
              <a:t>for the button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6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14" name="Google Shape;814;p60"/>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815" name="Google Shape;815;p60"/>
          <p:cNvSpPr txBox="1"/>
          <p:nvPr/>
        </p:nvSpPr>
        <p:spPr>
          <a:xfrm>
            <a:off x="265963" y="945650"/>
            <a:ext cx="2865900" cy="4169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 sz="4800">
                <a:solidFill>
                  <a:schemeClr val="accent1"/>
                </a:solidFill>
                <a:latin typeface="Dosis"/>
                <a:ea typeface="Dosis"/>
                <a:cs typeface="Dosis"/>
                <a:sym typeface="Dosis"/>
              </a:rPr>
              <a:t>Challenge Time</a:t>
            </a:r>
            <a:endParaRPr b="1" sz="4800">
              <a:solidFill>
                <a:schemeClr val="accent1"/>
              </a:solidFill>
              <a:latin typeface="Dosis"/>
              <a:ea typeface="Dosis"/>
              <a:cs typeface="Dosis"/>
              <a:sym typeface="Dosis"/>
            </a:endParaRPr>
          </a:p>
          <a:p>
            <a:pPr indent="0" lvl="0" marL="0" rtl="0" algn="ctr">
              <a:lnSpc>
                <a:spcPct val="90000"/>
              </a:lnSpc>
              <a:spcBef>
                <a:spcPts val="0"/>
              </a:spcBef>
              <a:spcAft>
                <a:spcPts val="0"/>
              </a:spcAft>
              <a:buNone/>
            </a:pPr>
            <a:r>
              <a:rPr lang="en" sz="2400">
                <a:solidFill>
                  <a:schemeClr val="accent1"/>
                </a:solidFill>
                <a:latin typeface="Sniglet"/>
                <a:ea typeface="Sniglet"/>
                <a:cs typeface="Sniglet"/>
                <a:sym typeface="Sniglet"/>
              </a:rPr>
              <a:t>BREAK OUT INTO PAIRS </a:t>
            </a:r>
            <a:br>
              <a:rPr lang="en" sz="2400">
                <a:solidFill>
                  <a:schemeClr val="accent1"/>
                </a:solidFill>
                <a:latin typeface="Sniglet"/>
                <a:ea typeface="Sniglet"/>
                <a:cs typeface="Sniglet"/>
                <a:sym typeface="Sniglet"/>
              </a:rPr>
            </a:br>
            <a:r>
              <a:rPr lang="en" sz="2400">
                <a:solidFill>
                  <a:schemeClr val="accent1"/>
                </a:solidFill>
                <a:latin typeface="Sniglet"/>
                <a:ea typeface="Sniglet"/>
                <a:cs typeface="Sniglet"/>
                <a:sym typeface="Sniglet"/>
              </a:rPr>
              <a:t>To try this challenge</a:t>
            </a:r>
            <a:endParaRPr b="1" sz="4800">
              <a:solidFill>
                <a:schemeClr val="accent1"/>
              </a:solidFill>
              <a:latin typeface="Dosis"/>
              <a:ea typeface="Dosis"/>
              <a:cs typeface="Dosis"/>
              <a:sym typeface="Dosis"/>
            </a:endParaRPr>
          </a:p>
          <a:p>
            <a:pPr indent="0" lvl="0" marL="0" rtl="0" algn="ctr">
              <a:spcBef>
                <a:spcPts val="1000"/>
              </a:spcBef>
              <a:spcAft>
                <a:spcPts val="0"/>
              </a:spcAft>
              <a:buNone/>
            </a:pPr>
            <a:r>
              <a:t/>
            </a:r>
            <a:endParaRPr b="1" sz="4800">
              <a:solidFill>
                <a:schemeClr val="accent1"/>
              </a:solidFill>
              <a:latin typeface="Dosis"/>
              <a:ea typeface="Dosis"/>
              <a:cs typeface="Dosis"/>
              <a:sym typeface="Dosis"/>
            </a:endParaRPr>
          </a:p>
        </p:txBody>
      </p:sp>
      <p:sp>
        <p:nvSpPr>
          <p:cNvPr id="816" name="Google Shape;816;p60"/>
          <p:cNvSpPr txBox="1"/>
          <p:nvPr/>
        </p:nvSpPr>
        <p:spPr>
          <a:xfrm>
            <a:off x="3667337" y="1955675"/>
            <a:ext cx="5210700" cy="22473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1000"/>
              </a:spcBef>
              <a:spcAft>
                <a:spcPts val="0"/>
              </a:spcAft>
              <a:buClr>
                <a:schemeClr val="accent1"/>
              </a:buClr>
              <a:buSzPts val="2800"/>
              <a:buFont typeface="Dosis"/>
              <a:buChar char="▪"/>
            </a:pPr>
            <a:r>
              <a:rPr b="1" lang="en" sz="2800">
                <a:solidFill>
                  <a:schemeClr val="accent1"/>
                </a:solidFill>
                <a:latin typeface="Dosis"/>
                <a:ea typeface="Dosis"/>
                <a:cs typeface="Dosis"/>
                <a:sym typeface="Dosis"/>
              </a:rPr>
              <a:t>If we want to light on the red LED when press the button and the light on the green LED when release the button, how can we program that?</a:t>
            </a:r>
            <a:endParaRPr b="1" sz="2800">
              <a:solidFill>
                <a:schemeClr val="accent1"/>
              </a:solidFill>
              <a:latin typeface="Dosis"/>
              <a:ea typeface="Dosis"/>
              <a:cs typeface="Dosis"/>
              <a:sym typeface="Dosi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0" name="Shape 820"/>
        <p:cNvGrpSpPr/>
        <p:nvPr/>
      </p:nvGrpSpPr>
      <p:grpSpPr>
        <a:xfrm>
          <a:off x="0" y="0"/>
          <a:ext cx="0" cy="0"/>
          <a:chOff x="0" y="0"/>
          <a:chExt cx="0" cy="0"/>
        </a:xfrm>
      </p:grpSpPr>
      <p:sp>
        <p:nvSpPr>
          <p:cNvPr id="821" name="Google Shape;821;p6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822" name="Google Shape;822;p61"/>
          <p:cNvSpPr/>
          <p:nvPr/>
        </p:nvSpPr>
        <p:spPr>
          <a:xfrm>
            <a:off x="191725" y="529425"/>
            <a:ext cx="3749700" cy="797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Paste your ideas for what your group came up with for code:</a:t>
            </a:r>
            <a:endParaRPr/>
          </a:p>
        </p:txBody>
      </p:sp>
      <p:sp>
        <p:nvSpPr>
          <p:cNvPr id="823" name="Google Shape;823;p61"/>
          <p:cNvSpPr/>
          <p:nvPr/>
        </p:nvSpPr>
        <p:spPr>
          <a:xfrm>
            <a:off x="5111300" y="3761075"/>
            <a:ext cx="3749700" cy="1109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Did it work?</a:t>
            </a:r>
            <a:endParaRPr/>
          </a:p>
          <a:p>
            <a:pPr indent="0" lvl="0" marL="0" rtl="0" algn="l">
              <a:spcBef>
                <a:spcPts val="0"/>
              </a:spcBef>
              <a:spcAft>
                <a:spcPts val="0"/>
              </a:spcAft>
              <a:buNone/>
            </a:pPr>
            <a:r>
              <a:rPr lang="en"/>
              <a:t>If not where did you go wrong?</a:t>
            </a:r>
            <a:endParaRPr/>
          </a:p>
        </p:txBody>
      </p:sp>
      <p:sp>
        <p:nvSpPr>
          <p:cNvPr id="824" name="Google Shape;824;p61"/>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Trimpot" id="830" name="Google Shape;830;p62" title="Title card"/>
          <p:cNvPicPr preferRelativeResize="0"/>
          <p:nvPr/>
        </p:nvPicPr>
        <p:blipFill>
          <a:blip r:embed="rId3">
            <a:alphaModFix/>
          </a:blip>
          <a:stretch>
            <a:fillRect/>
          </a:stretch>
        </p:blipFill>
        <p:spPr>
          <a:xfrm>
            <a:off x="1278950" y="1152525"/>
            <a:ext cx="6848475" cy="3409950"/>
          </a:xfrm>
          <a:prstGeom prst="rect">
            <a:avLst/>
          </a:prstGeom>
          <a:noFill/>
          <a:ln>
            <a:noFill/>
          </a:ln>
        </p:spPr>
      </p:pic>
      <p:grpSp>
        <p:nvGrpSpPr>
          <p:cNvPr id="831" name="Google Shape;831;p62"/>
          <p:cNvGrpSpPr/>
          <p:nvPr/>
        </p:nvGrpSpPr>
        <p:grpSpPr>
          <a:xfrm>
            <a:off x="311700" y="4918796"/>
            <a:ext cx="8520595" cy="572705"/>
            <a:chOff x="311700" y="4500471"/>
            <a:chExt cx="8520595" cy="572705"/>
          </a:xfrm>
        </p:grpSpPr>
        <p:pic>
          <p:nvPicPr>
            <p:cNvPr id="832" name="Google Shape;832;p6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33" name="Google Shape;833;p6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34" name="Google Shape;834;p62"/>
            <p:cNvGrpSpPr/>
            <p:nvPr/>
          </p:nvGrpSpPr>
          <p:grpSpPr>
            <a:xfrm>
              <a:off x="2976075" y="4602050"/>
              <a:ext cx="3191850" cy="369550"/>
              <a:chOff x="5640450" y="4688200"/>
              <a:chExt cx="3191850" cy="369550"/>
            </a:xfrm>
          </p:grpSpPr>
          <p:pic>
            <p:nvPicPr>
              <p:cNvPr id="835" name="Google Shape;835;p6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36" name="Google Shape;836;p6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37" name="Google Shape;837;p6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3"/>
          <p:cNvSpPr txBox="1"/>
          <p:nvPr>
            <p:ph type="title"/>
          </p:nvPr>
        </p:nvSpPr>
        <p:spPr>
          <a:xfrm>
            <a:off x="628650" y="304271"/>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600"/>
              <a:t>TRIMPOT</a:t>
            </a:r>
            <a:endParaRPr sz="3600"/>
          </a:p>
        </p:txBody>
      </p:sp>
      <p:sp>
        <p:nvSpPr>
          <p:cNvPr id="843" name="Google Shape;843;p63"/>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Photo of trimpot and text about the trimpot" id="844" name="Google Shape;844;p63" title="Trimpot"/>
          <p:cNvPicPr preferRelativeResize="0"/>
          <p:nvPr/>
        </p:nvPicPr>
        <p:blipFill>
          <a:blip r:embed="rId3">
            <a:alphaModFix/>
          </a:blip>
          <a:stretch>
            <a:fillRect/>
          </a:stretch>
        </p:blipFill>
        <p:spPr>
          <a:xfrm>
            <a:off x="1534650" y="1104150"/>
            <a:ext cx="6170449" cy="4094324"/>
          </a:xfrm>
          <a:prstGeom prst="rect">
            <a:avLst/>
          </a:prstGeom>
          <a:noFill/>
          <a:ln>
            <a:noFill/>
          </a:ln>
        </p:spPr>
      </p:pic>
      <p:grpSp>
        <p:nvGrpSpPr>
          <p:cNvPr id="845" name="Google Shape;845;p63"/>
          <p:cNvGrpSpPr/>
          <p:nvPr/>
        </p:nvGrpSpPr>
        <p:grpSpPr>
          <a:xfrm>
            <a:off x="311700" y="4918796"/>
            <a:ext cx="8520595" cy="572705"/>
            <a:chOff x="311700" y="4500471"/>
            <a:chExt cx="8520595" cy="572705"/>
          </a:xfrm>
        </p:grpSpPr>
        <p:pic>
          <p:nvPicPr>
            <p:cNvPr id="846" name="Google Shape;846;p6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47" name="Google Shape;847;p6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48" name="Google Shape;848;p63"/>
            <p:cNvGrpSpPr/>
            <p:nvPr/>
          </p:nvGrpSpPr>
          <p:grpSpPr>
            <a:xfrm>
              <a:off x="2976075" y="4602050"/>
              <a:ext cx="3191850" cy="369550"/>
              <a:chOff x="5640450" y="4688200"/>
              <a:chExt cx="3191850" cy="369550"/>
            </a:xfrm>
          </p:grpSpPr>
          <p:pic>
            <p:nvPicPr>
              <p:cNvPr id="849" name="Google Shape;849;p6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50" name="Google Shape;850;p6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51" name="Google Shape;851;p63"/>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6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Diagram for where to put wires" id="857" name="Google Shape;857;p64" title="Physically how to connect the trimpot "/>
          <p:cNvPicPr preferRelativeResize="0"/>
          <p:nvPr/>
        </p:nvPicPr>
        <p:blipFill>
          <a:blip r:embed="rId3">
            <a:alphaModFix/>
          </a:blip>
          <a:stretch>
            <a:fillRect/>
          </a:stretch>
        </p:blipFill>
        <p:spPr>
          <a:xfrm>
            <a:off x="917150" y="611000"/>
            <a:ext cx="7134225" cy="4781550"/>
          </a:xfrm>
          <a:prstGeom prst="rect">
            <a:avLst/>
          </a:prstGeom>
          <a:noFill/>
          <a:ln>
            <a:noFill/>
          </a:ln>
        </p:spPr>
      </p:pic>
      <p:grpSp>
        <p:nvGrpSpPr>
          <p:cNvPr id="858" name="Google Shape;858;p64"/>
          <p:cNvGrpSpPr/>
          <p:nvPr/>
        </p:nvGrpSpPr>
        <p:grpSpPr>
          <a:xfrm>
            <a:off x="311700" y="4918796"/>
            <a:ext cx="8520595" cy="572705"/>
            <a:chOff x="311700" y="4500471"/>
            <a:chExt cx="8520595" cy="572705"/>
          </a:xfrm>
        </p:grpSpPr>
        <p:pic>
          <p:nvPicPr>
            <p:cNvPr id="859" name="Google Shape;859;p6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60" name="Google Shape;860;p6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61" name="Google Shape;861;p64"/>
            <p:cNvGrpSpPr/>
            <p:nvPr/>
          </p:nvGrpSpPr>
          <p:grpSpPr>
            <a:xfrm>
              <a:off x="2976075" y="4602050"/>
              <a:ext cx="3191850" cy="369550"/>
              <a:chOff x="5640450" y="4688200"/>
              <a:chExt cx="3191850" cy="369550"/>
            </a:xfrm>
          </p:grpSpPr>
          <p:pic>
            <p:nvPicPr>
              <p:cNvPr id="862" name="Google Shape;862;p6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63" name="Google Shape;863;p6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64" name="Google Shape;864;p6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5"/>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
        <p:nvSpPr>
          <p:cNvPr id="870" name="Google Shape;870;p6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871" name="Google Shape;871;p65"/>
          <p:cNvPicPr preferRelativeResize="0"/>
          <p:nvPr/>
        </p:nvPicPr>
        <p:blipFill>
          <a:blip r:embed="rId3">
            <a:alphaModFix/>
          </a:blip>
          <a:stretch>
            <a:fillRect/>
          </a:stretch>
        </p:blipFill>
        <p:spPr>
          <a:xfrm>
            <a:off x="791719" y="1355228"/>
            <a:ext cx="6617847" cy="4207373"/>
          </a:xfrm>
          <a:prstGeom prst="rect">
            <a:avLst/>
          </a:prstGeom>
          <a:noFill/>
          <a:ln>
            <a:noFill/>
          </a:ln>
        </p:spPr>
      </p:pic>
      <p:grpSp>
        <p:nvGrpSpPr>
          <p:cNvPr id="872" name="Google Shape;872;p65"/>
          <p:cNvGrpSpPr/>
          <p:nvPr/>
        </p:nvGrpSpPr>
        <p:grpSpPr>
          <a:xfrm>
            <a:off x="311700" y="4918796"/>
            <a:ext cx="8520595" cy="572705"/>
            <a:chOff x="311700" y="4500471"/>
            <a:chExt cx="8520595" cy="572705"/>
          </a:xfrm>
        </p:grpSpPr>
        <p:pic>
          <p:nvPicPr>
            <p:cNvPr id="873" name="Google Shape;873;p6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74" name="Google Shape;874;p6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75" name="Google Shape;875;p65"/>
            <p:cNvGrpSpPr/>
            <p:nvPr/>
          </p:nvGrpSpPr>
          <p:grpSpPr>
            <a:xfrm>
              <a:off x="2976075" y="4602050"/>
              <a:ext cx="3191850" cy="369550"/>
              <a:chOff x="5640450" y="4688200"/>
              <a:chExt cx="3191850" cy="369550"/>
            </a:xfrm>
          </p:grpSpPr>
          <p:pic>
            <p:nvPicPr>
              <p:cNvPr id="876" name="Google Shape;876;p6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77" name="Google Shape;877;p6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78" name="Google Shape;878;p6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66"/>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CODE</a:t>
            </a:r>
            <a:endParaRPr/>
          </a:p>
        </p:txBody>
      </p:sp>
      <p:sp>
        <p:nvSpPr>
          <p:cNvPr id="884" name="Google Shape;884;p6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885" name="Google Shape;885;p66" title="Code for Trimpot"/>
          <p:cNvPicPr preferRelativeResize="0"/>
          <p:nvPr/>
        </p:nvPicPr>
        <p:blipFill>
          <a:blip r:embed="rId3">
            <a:alphaModFix/>
          </a:blip>
          <a:stretch>
            <a:fillRect/>
          </a:stretch>
        </p:blipFill>
        <p:spPr>
          <a:xfrm>
            <a:off x="1181094" y="1130778"/>
            <a:ext cx="6781800" cy="3781425"/>
          </a:xfrm>
          <a:prstGeom prst="rect">
            <a:avLst/>
          </a:prstGeom>
          <a:noFill/>
          <a:ln>
            <a:noFill/>
          </a:ln>
        </p:spPr>
      </p:pic>
      <p:grpSp>
        <p:nvGrpSpPr>
          <p:cNvPr id="886" name="Google Shape;886;p66"/>
          <p:cNvGrpSpPr/>
          <p:nvPr/>
        </p:nvGrpSpPr>
        <p:grpSpPr>
          <a:xfrm>
            <a:off x="311700" y="4918796"/>
            <a:ext cx="8520595" cy="572705"/>
            <a:chOff x="311700" y="4500471"/>
            <a:chExt cx="8520595" cy="572705"/>
          </a:xfrm>
        </p:grpSpPr>
        <p:pic>
          <p:nvPicPr>
            <p:cNvPr id="887" name="Google Shape;887;p66"/>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888" name="Google Shape;888;p66"/>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889" name="Google Shape;889;p66"/>
            <p:cNvGrpSpPr/>
            <p:nvPr/>
          </p:nvGrpSpPr>
          <p:grpSpPr>
            <a:xfrm>
              <a:off x="2976075" y="4602050"/>
              <a:ext cx="3191850" cy="369550"/>
              <a:chOff x="5640450" y="4688200"/>
              <a:chExt cx="3191850" cy="369550"/>
            </a:xfrm>
          </p:grpSpPr>
          <p:pic>
            <p:nvPicPr>
              <p:cNvPr id="890" name="Google Shape;890;p66"/>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891" name="Google Shape;891;p6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892" name="Google Shape;892;p6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6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898" name="Google Shape;898;p67" title="GIF of Trimpot"/>
          <p:cNvPicPr preferRelativeResize="0"/>
          <p:nvPr/>
        </p:nvPicPr>
        <p:blipFill>
          <a:blip r:embed="rId3">
            <a:alphaModFix/>
          </a:blip>
          <a:stretch>
            <a:fillRect/>
          </a:stretch>
        </p:blipFill>
        <p:spPr>
          <a:xfrm>
            <a:off x="1032275" y="777350"/>
            <a:ext cx="4814300" cy="3213550"/>
          </a:xfrm>
          <a:prstGeom prst="rect">
            <a:avLst/>
          </a:prstGeom>
          <a:noFill/>
          <a:ln>
            <a:noFill/>
          </a:ln>
        </p:spPr>
      </p:pic>
      <p:sp>
        <p:nvSpPr>
          <p:cNvPr id="899" name="Google Shape;899;p67"/>
          <p:cNvSpPr txBox="1"/>
          <p:nvPr>
            <p:ph idx="4294967295" type="title"/>
          </p:nvPr>
        </p:nvSpPr>
        <p:spPr>
          <a:xfrm>
            <a:off x="5978125" y="304275"/>
            <a:ext cx="2537100" cy="5131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600"/>
              <a:t>TRIMPOT</a:t>
            </a:r>
            <a:endParaRPr sz="3600"/>
          </a:p>
          <a:p>
            <a:pPr indent="0" lvl="0" marL="0" rtl="0" algn="l">
              <a:spcBef>
                <a:spcPts val="0"/>
              </a:spcBef>
              <a:spcAft>
                <a:spcPts val="0"/>
              </a:spcAft>
              <a:buNone/>
            </a:pPr>
            <a:r>
              <a:rPr lang="en" sz="3600"/>
              <a:t>How do we adjust the brightness of a LED, how can we design the circuit and program?</a:t>
            </a:r>
            <a:endParaRPr sz="3600"/>
          </a:p>
        </p:txBody>
      </p:sp>
      <p:grpSp>
        <p:nvGrpSpPr>
          <p:cNvPr id="900" name="Google Shape;900;p67"/>
          <p:cNvGrpSpPr/>
          <p:nvPr/>
        </p:nvGrpSpPr>
        <p:grpSpPr>
          <a:xfrm>
            <a:off x="311700" y="4918796"/>
            <a:ext cx="8520595" cy="572705"/>
            <a:chOff x="311700" y="4500471"/>
            <a:chExt cx="8520595" cy="572705"/>
          </a:xfrm>
        </p:grpSpPr>
        <p:pic>
          <p:nvPicPr>
            <p:cNvPr id="901" name="Google Shape;901;p6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02" name="Google Shape;902;p6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03" name="Google Shape;903;p67"/>
            <p:cNvGrpSpPr/>
            <p:nvPr/>
          </p:nvGrpSpPr>
          <p:grpSpPr>
            <a:xfrm>
              <a:off x="2976075" y="4602050"/>
              <a:ext cx="3191850" cy="369550"/>
              <a:chOff x="5640450" y="4688200"/>
              <a:chExt cx="3191850" cy="369550"/>
            </a:xfrm>
          </p:grpSpPr>
          <p:pic>
            <p:nvPicPr>
              <p:cNvPr id="904" name="Google Shape;904;p6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05" name="Google Shape;905;p6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06" name="Google Shape;906;p6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In our first episode of Crash Course Engineering, Shini explains what engineering is, and gives a brief overview of its four main branches (civil, mechanical, electrical, and chemical) as well as a look at some of the other fields of engineering.&#10;&#10;Crash Course Engineering is produced in association with PBS Digital Studios: https://www.youtube.com/playlist?list=PL1mtdjDVOoOqJzeaJAV15Tq0tZ1vKj7ZV&#10;&#10;***&#10;&#10;RESOURCES:&#10;https://www.britannica.com/technology/engineering&#10;http://www.dictionary.com/browse/engineer&#10;http://enacademic.com/dic.nsf/enwiki/23915&#10;https://www.britannica.com/technology/military-engineering&#10;https://www.britannica.com/technology/civil-engineering&#10;https://www.bls.gov/ooh/architecture-and-engineering/mechanical-engineers.htm&#10;http://me.columbia.edu/what-mechanical-engineering&#10;https://www.britannica.com/technology/history-of-technology/The-Industrial-Revolution-1750-1900&#10;https://www.livescience.com/44186-who-invented-the-steam-engine.html&#10;https://www.britannica.com/technology/steam-engine&#10;https://www.acs.org/content/acs/en/careers/college-to-career/chemistry-careers/chemical-engineering.html&#10;https://www.livescience.com/47499-what-is-engineering.html&#10;https://www.livescience.com/48134-what-is-chemical-engineering.html&#10;https://www.livescience.com/47702-aerospace-engineering.html&#10;https://www.livescience.com/47749-nuclear-engineering.html&#10;https://www.livescience.com/48001-biomedical-engineering.html&#10;http://time.com/money/4920319/the-1-college-major-that-will-earn-you-the-most-right-out-of-college/&#10;https://www.forbes.com/sites/karstenstrauss/2017/06/28/college-degrees-with-the-highest-and-lowest-starting-salaries-in-2017/#4a0837cb2343&#10;“The Story of Engineering” by James Kip Finch.  Anchor Books, 1960.&#10;&#10;***&#10;&#10;Crash Course is on Patreon! You can support us directly by signing up at http://www.patreon.com/crashcourse&#10;&#10;Thanks to the following Patrons for their generous monthly contributions that help keep Crash Course free for everyone forever:&#10;&#10;Mark Brouwer, Glenn Elliott, Justin Zingsheim, Jessica Wode, Eric Prestemon, Kathrin Benoit, Tom Trval, Jason Saslow, Nathan Taylor, Divonne Holmes à Court, Brian Thomas Gossett, Khaled El Shalakany, Indika Siriwardena, SR Foxley, Sam Ferguson, Yasenia Cruz, Eric Koslow, Caleb Weeks, Tim Curwick, Evren Türkmenoğlu, D.A. Noe, Shawn  Arnold, mark austin, Ruth Perez, Malcolm Callis, Ken Penttinen, Advait Shinde, Cody Carpenter, Annamaria Herrera, William McGraw, Bader AlGhamdi, Vaso, Melissa Briski, Joey Quek, Andrei Krishkevich, Rachel Bright, Alex S, Mayumi Maeda, Kathy &amp; Tim Philip, Montather, Jirat, Eric Kitchen, Moritz Schmidt, Ian Dundore, Chris Peters, Sandra Aft, Steve Marshall&#10;--&#10;&#10;Want to find Crash Course elsewhere on the internet?&#10;Facebook - http://www.facebook.com/YouTubeCrashCourse&#10;Twitter - http://www.twitter.com/TheCrashCourse&#10;Tumblr - http://thecrashcourse.tumblr.com &#10;Support Crash Course on Patreon: http://patreon.com/crashcourse&#10;&#10;CC Kids: http://www.youtube.com/crashcoursekids" id="241" name="Google Shape;241;p23" title="What is Engineering?: Crash Course Engineering #1">
            <a:hlinkClick r:id="rId3"/>
          </p:cNvPr>
          <p:cNvPicPr preferRelativeResize="0"/>
          <p:nvPr/>
        </p:nvPicPr>
        <p:blipFill>
          <a:blip r:embed="rId4">
            <a:alphaModFix/>
          </a:blip>
          <a:stretch>
            <a:fillRect/>
          </a:stretch>
        </p:blipFill>
        <p:spPr>
          <a:xfrm>
            <a:off x="991563" y="538700"/>
            <a:ext cx="7160875" cy="4028000"/>
          </a:xfrm>
          <a:prstGeom prst="rect">
            <a:avLst/>
          </a:prstGeom>
          <a:noFill/>
          <a:ln>
            <a:noFill/>
          </a:ln>
          <a:effectLst>
            <a:outerShdw blurRad="242888" rotWithShape="0" algn="bl" dir="2640000" dist="276225">
              <a:srgbClr val="000000">
                <a:alpha val="50000"/>
              </a:srgbClr>
            </a:outerShdw>
          </a:effectLst>
        </p:spPr>
      </p:pic>
      <p:grpSp>
        <p:nvGrpSpPr>
          <p:cNvPr id="242" name="Google Shape;242;p23"/>
          <p:cNvGrpSpPr/>
          <p:nvPr/>
        </p:nvGrpSpPr>
        <p:grpSpPr>
          <a:xfrm>
            <a:off x="311700" y="4918796"/>
            <a:ext cx="8520595" cy="572705"/>
            <a:chOff x="311700" y="4500471"/>
            <a:chExt cx="8520595" cy="572705"/>
          </a:xfrm>
        </p:grpSpPr>
        <p:pic>
          <p:nvPicPr>
            <p:cNvPr id="243" name="Google Shape;243;p23"/>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244" name="Google Shape;244;p23"/>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245" name="Google Shape;245;p23"/>
            <p:cNvGrpSpPr/>
            <p:nvPr/>
          </p:nvGrpSpPr>
          <p:grpSpPr>
            <a:xfrm>
              <a:off x="2976075" y="4602050"/>
              <a:ext cx="3191850" cy="369550"/>
              <a:chOff x="5640450" y="4688200"/>
              <a:chExt cx="3191850" cy="369550"/>
            </a:xfrm>
          </p:grpSpPr>
          <p:pic>
            <p:nvPicPr>
              <p:cNvPr id="246" name="Google Shape;246;p23"/>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247" name="Google Shape;247;p2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48" name="Google Shape;248;p2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0" name="Shape 910"/>
        <p:cNvGrpSpPr/>
        <p:nvPr/>
      </p:nvGrpSpPr>
      <p:grpSpPr>
        <a:xfrm>
          <a:off x="0" y="0"/>
          <a:ext cx="0" cy="0"/>
          <a:chOff x="0" y="0"/>
          <a:chExt cx="0" cy="0"/>
        </a:xfrm>
      </p:grpSpPr>
      <p:sp>
        <p:nvSpPr>
          <p:cNvPr id="911" name="Google Shape;911;p6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912" name="Google Shape;912;p68" title="Day 3 title"/>
          <p:cNvSpPr/>
          <p:nvPr/>
        </p:nvSpPr>
        <p:spPr>
          <a:xfrm>
            <a:off x="994975" y="920975"/>
            <a:ext cx="7137600" cy="377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0">
                <a:latin typeface="Luckiest Guy"/>
                <a:ea typeface="Luckiest Guy"/>
                <a:cs typeface="Luckiest Guy"/>
                <a:sym typeface="Luckiest Guy"/>
              </a:rPr>
              <a:t>Day 3</a:t>
            </a:r>
            <a:endParaRPr sz="15000">
              <a:latin typeface="Luckiest Guy"/>
              <a:ea typeface="Luckiest Guy"/>
              <a:cs typeface="Luckiest Guy"/>
              <a:sym typeface="Luckiest Guy"/>
            </a:endParaRPr>
          </a:p>
        </p:txBody>
      </p:sp>
      <p:grpSp>
        <p:nvGrpSpPr>
          <p:cNvPr id="913" name="Google Shape;913;p68"/>
          <p:cNvGrpSpPr/>
          <p:nvPr/>
        </p:nvGrpSpPr>
        <p:grpSpPr>
          <a:xfrm>
            <a:off x="311700" y="4918796"/>
            <a:ext cx="8520595" cy="572705"/>
            <a:chOff x="311700" y="4500471"/>
            <a:chExt cx="8520595" cy="572705"/>
          </a:xfrm>
        </p:grpSpPr>
        <p:pic>
          <p:nvPicPr>
            <p:cNvPr id="914" name="Google Shape;914;p68"/>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915" name="Google Shape;915;p68"/>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916" name="Google Shape;916;p68"/>
            <p:cNvGrpSpPr/>
            <p:nvPr/>
          </p:nvGrpSpPr>
          <p:grpSpPr>
            <a:xfrm>
              <a:off x="2976075" y="4602050"/>
              <a:ext cx="3191850" cy="369550"/>
              <a:chOff x="5640450" y="4688200"/>
              <a:chExt cx="3191850" cy="369550"/>
            </a:xfrm>
          </p:grpSpPr>
          <p:pic>
            <p:nvPicPr>
              <p:cNvPr id="917" name="Google Shape;917;p68"/>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918" name="Google Shape;918;p6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19" name="Google Shape;919;p6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920" name="Google Shape;920;p68"/>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4" name="Shape 924"/>
        <p:cNvGrpSpPr/>
        <p:nvPr/>
      </p:nvGrpSpPr>
      <p:grpSpPr>
        <a:xfrm>
          <a:off x="0" y="0"/>
          <a:ext cx="0" cy="0"/>
          <a:chOff x="0" y="0"/>
          <a:chExt cx="0" cy="0"/>
        </a:xfrm>
      </p:grpSpPr>
      <p:sp>
        <p:nvSpPr>
          <p:cNvPr id="925" name="Google Shape;925;p6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926" name="Google Shape;926;p69"/>
          <p:cNvSpPr/>
          <p:nvPr/>
        </p:nvSpPr>
        <p:spPr>
          <a:xfrm>
            <a:off x="1221150" y="94250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Bangers"/>
                <a:ea typeface="Bangers"/>
                <a:cs typeface="Bangers"/>
                <a:sym typeface="Bangers"/>
              </a:rPr>
              <a:t>Let’s try the next one as a whole class</a:t>
            </a:r>
            <a:endParaRPr sz="6000">
              <a:latin typeface="Bangers"/>
              <a:ea typeface="Bangers"/>
              <a:cs typeface="Bangers"/>
              <a:sym typeface="Bangers"/>
            </a:endParaRPr>
          </a:p>
        </p:txBody>
      </p:sp>
      <p:grpSp>
        <p:nvGrpSpPr>
          <p:cNvPr id="927" name="Google Shape;927;p69"/>
          <p:cNvGrpSpPr/>
          <p:nvPr/>
        </p:nvGrpSpPr>
        <p:grpSpPr>
          <a:xfrm>
            <a:off x="311700" y="4918796"/>
            <a:ext cx="8520595" cy="572705"/>
            <a:chOff x="311700" y="4500471"/>
            <a:chExt cx="8520595" cy="572705"/>
          </a:xfrm>
        </p:grpSpPr>
        <p:pic>
          <p:nvPicPr>
            <p:cNvPr id="928" name="Google Shape;928;p6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929" name="Google Shape;929;p6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930" name="Google Shape;930;p69"/>
            <p:cNvGrpSpPr/>
            <p:nvPr/>
          </p:nvGrpSpPr>
          <p:grpSpPr>
            <a:xfrm>
              <a:off x="2976075" y="4602050"/>
              <a:ext cx="3191850" cy="369550"/>
              <a:chOff x="5640450" y="4688200"/>
              <a:chExt cx="3191850" cy="369550"/>
            </a:xfrm>
          </p:grpSpPr>
          <p:pic>
            <p:nvPicPr>
              <p:cNvPr id="931" name="Google Shape;931;p6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932" name="Google Shape;932;p6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33" name="Google Shape;933;p6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7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Photocell" id="939" name="Google Shape;939;p70" title="Title card"/>
          <p:cNvPicPr preferRelativeResize="0"/>
          <p:nvPr/>
        </p:nvPicPr>
        <p:blipFill>
          <a:blip r:embed="rId3">
            <a:alphaModFix/>
          </a:blip>
          <a:stretch>
            <a:fillRect/>
          </a:stretch>
        </p:blipFill>
        <p:spPr>
          <a:xfrm>
            <a:off x="1089825" y="1195388"/>
            <a:ext cx="6810375" cy="3324225"/>
          </a:xfrm>
          <a:prstGeom prst="rect">
            <a:avLst/>
          </a:prstGeom>
          <a:noFill/>
          <a:ln>
            <a:noFill/>
          </a:ln>
        </p:spPr>
      </p:pic>
      <p:grpSp>
        <p:nvGrpSpPr>
          <p:cNvPr id="940" name="Google Shape;940;p70"/>
          <p:cNvGrpSpPr/>
          <p:nvPr/>
        </p:nvGrpSpPr>
        <p:grpSpPr>
          <a:xfrm>
            <a:off x="311700" y="4918796"/>
            <a:ext cx="8520595" cy="572705"/>
            <a:chOff x="311700" y="4500471"/>
            <a:chExt cx="8520595" cy="572705"/>
          </a:xfrm>
        </p:grpSpPr>
        <p:pic>
          <p:nvPicPr>
            <p:cNvPr id="941" name="Google Shape;941;p7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42" name="Google Shape;942;p7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43" name="Google Shape;943;p70"/>
            <p:cNvGrpSpPr/>
            <p:nvPr/>
          </p:nvGrpSpPr>
          <p:grpSpPr>
            <a:xfrm>
              <a:off x="2976075" y="4602050"/>
              <a:ext cx="3191850" cy="369550"/>
              <a:chOff x="5640450" y="4688200"/>
              <a:chExt cx="3191850" cy="369550"/>
            </a:xfrm>
          </p:grpSpPr>
          <p:pic>
            <p:nvPicPr>
              <p:cNvPr id="944" name="Google Shape;944;p7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45" name="Google Shape;945;p7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46" name="Google Shape;946;p7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71"/>
          <p:cNvSpPr txBox="1"/>
          <p:nvPr>
            <p:ph type="title"/>
          </p:nvPr>
        </p:nvSpPr>
        <p:spPr>
          <a:xfrm>
            <a:off x="628650" y="304271"/>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2900"/>
              <a:t>What is a light sensor</a:t>
            </a:r>
            <a:endParaRPr sz="2900"/>
          </a:p>
          <a:p>
            <a:pPr indent="0" lvl="0" marL="0" rtl="0" algn="l">
              <a:spcBef>
                <a:spcPts val="0"/>
              </a:spcBef>
              <a:spcAft>
                <a:spcPts val="0"/>
              </a:spcAft>
              <a:buNone/>
            </a:pPr>
            <a:r>
              <a:rPr lang="en" sz="2400"/>
              <a:t>(Warning beginning is a bit cheesy! lol) Watch till 3:36</a:t>
            </a:r>
            <a:endParaRPr sz="2400"/>
          </a:p>
        </p:txBody>
      </p:sp>
      <p:sp>
        <p:nvSpPr>
          <p:cNvPr id="952" name="Google Shape;952;p71"/>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How does the micro:bit sense light? Learn all about it with Shawn Hymel." id="953" name="Google Shape;953;p71" title="Behind the MakeCode Hardware - Light Sensor on micro:bit">
            <a:hlinkClick r:id="rId3"/>
          </p:cNvPr>
          <p:cNvPicPr preferRelativeResize="0"/>
          <p:nvPr/>
        </p:nvPicPr>
        <p:blipFill>
          <a:blip r:embed="rId4">
            <a:alphaModFix/>
          </a:blip>
          <a:stretch>
            <a:fillRect/>
          </a:stretch>
        </p:blipFill>
        <p:spPr>
          <a:xfrm>
            <a:off x="497925" y="1580099"/>
            <a:ext cx="3981676" cy="2986250"/>
          </a:xfrm>
          <a:prstGeom prst="rect">
            <a:avLst/>
          </a:prstGeom>
          <a:noFill/>
          <a:ln>
            <a:noFill/>
          </a:ln>
          <a:effectLst>
            <a:outerShdw blurRad="228600" rotWithShape="0" algn="bl" dir="2640000" dist="152400">
              <a:srgbClr val="000000">
                <a:alpha val="50000"/>
              </a:srgbClr>
            </a:outerShdw>
          </a:effectLst>
        </p:spPr>
      </p:pic>
      <p:sp>
        <p:nvSpPr>
          <p:cNvPr id="954" name="Google Shape;954;p71"/>
          <p:cNvSpPr/>
          <p:nvPr/>
        </p:nvSpPr>
        <p:spPr>
          <a:xfrm>
            <a:off x="5328525" y="1521250"/>
            <a:ext cx="3330300" cy="105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osis"/>
                <a:ea typeface="Dosis"/>
                <a:cs typeface="Dosis"/>
                <a:sym typeface="Dosis"/>
              </a:rPr>
              <a:t>Do you have a night light still?</a:t>
            </a:r>
            <a:endParaRPr/>
          </a:p>
        </p:txBody>
      </p:sp>
      <p:sp>
        <p:nvSpPr>
          <p:cNvPr id="955" name="Google Shape;955;p71"/>
          <p:cNvSpPr/>
          <p:nvPr/>
        </p:nvSpPr>
        <p:spPr>
          <a:xfrm>
            <a:off x="5287425" y="2734400"/>
            <a:ext cx="1685700" cy="2118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osis"/>
                <a:ea typeface="Dosis"/>
                <a:cs typeface="Dosis"/>
                <a:sym typeface="Dosis"/>
              </a:rPr>
              <a:t>YES?</a:t>
            </a:r>
            <a:endParaRPr/>
          </a:p>
        </p:txBody>
      </p:sp>
      <p:sp>
        <p:nvSpPr>
          <p:cNvPr id="956" name="Google Shape;956;p71"/>
          <p:cNvSpPr/>
          <p:nvPr/>
        </p:nvSpPr>
        <p:spPr>
          <a:xfrm>
            <a:off x="7174900" y="2734400"/>
            <a:ext cx="1685700" cy="2118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Dosis"/>
                <a:ea typeface="Dosis"/>
                <a:cs typeface="Dosis"/>
                <a:sym typeface="Dosis"/>
              </a:rPr>
              <a:t>NO?</a:t>
            </a:r>
            <a:endParaRPr/>
          </a:p>
        </p:txBody>
      </p:sp>
      <p:grpSp>
        <p:nvGrpSpPr>
          <p:cNvPr id="957" name="Google Shape;957;p71"/>
          <p:cNvGrpSpPr/>
          <p:nvPr/>
        </p:nvGrpSpPr>
        <p:grpSpPr>
          <a:xfrm>
            <a:off x="311700" y="4918796"/>
            <a:ext cx="8520595" cy="572705"/>
            <a:chOff x="311700" y="4500471"/>
            <a:chExt cx="8520595" cy="572705"/>
          </a:xfrm>
        </p:grpSpPr>
        <p:pic>
          <p:nvPicPr>
            <p:cNvPr id="958" name="Google Shape;958;p71"/>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959" name="Google Shape;959;p71"/>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960" name="Google Shape;960;p71"/>
            <p:cNvGrpSpPr/>
            <p:nvPr/>
          </p:nvGrpSpPr>
          <p:grpSpPr>
            <a:xfrm>
              <a:off x="2976075" y="4602050"/>
              <a:ext cx="3191850" cy="369550"/>
              <a:chOff x="5640450" y="4688200"/>
              <a:chExt cx="3191850" cy="369550"/>
            </a:xfrm>
          </p:grpSpPr>
          <p:pic>
            <p:nvPicPr>
              <p:cNvPr id="961" name="Google Shape;961;p71"/>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962" name="Google Shape;962;p7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63" name="Google Shape;963;p71"/>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00"/>
                                        <p:tgtEl>
                                          <p:spTgt spid="9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72"/>
          <p:cNvSpPr txBox="1"/>
          <p:nvPr>
            <p:ph type="title"/>
          </p:nvPr>
        </p:nvSpPr>
        <p:spPr>
          <a:xfrm>
            <a:off x="628650" y="304273"/>
            <a:ext cx="7886700" cy="6825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900"/>
              <a:t>Photocell</a:t>
            </a:r>
            <a:endParaRPr sz="3900"/>
          </a:p>
        </p:txBody>
      </p:sp>
      <p:sp>
        <p:nvSpPr>
          <p:cNvPr id="969" name="Google Shape;969;p72"/>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970" name="Google Shape;970;p72" title="Picture of a Photocell"/>
          <p:cNvPicPr preferRelativeResize="0"/>
          <p:nvPr/>
        </p:nvPicPr>
        <p:blipFill rotWithShape="1">
          <a:blip r:embed="rId3">
            <a:alphaModFix/>
          </a:blip>
          <a:srcRect b="0" l="0" r="0" t="48057"/>
          <a:stretch/>
        </p:blipFill>
        <p:spPr>
          <a:xfrm>
            <a:off x="3113150" y="2755900"/>
            <a:ext cx="5947200" cy="2717225"/>
          </a:xfrm>
          <a:prstGeom prst="rect">
            <a:avLst/>
          </a:prstGeom>
          <a:noFill/>
          <a:ln>
            <a:noFill/>
          </a:ln>
        </p:spPr>
      </p:pic>
      <p:grpSp>
        <p:nvGrpSpPr>
          <p:cNvPr id="971" name="Google Shape;971;p72"/>
          <p:cNvGrpSpPr/>
          <p:nvPr/>
        </p:nvGrpSpPr>
        <p:grpSpPr>
          <a:xfrm>
            <a:off x="311700" y="4918796"/>
            <a:ext cx="8520595" cy="572705"/>
            <a:chOff x="311700" y="4500471"/>
            <a:chExt cx="8520595" cy="572705"/>
          </a:xfrm>
        </p:grpSpPr>
        <p:pic>
          <p:nvPicPr>
            <p:cNvPr id="972" name="Google Shape;972;p7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73" name="Google Shape;973;p7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74" name="Google Shape;974;p72"/>
            <p:cNvGrpSpPr/>
            <p:nvPr/>
          </p:nvGrpSpPr>
          <p:grpSpPr>
            <a:xfrm>
              <a:off x="2976075" y="4602050"/>
              <a:ext cx="3191850" cy="369550"/>
              <a:chOff x="5640450" y="4688200"/>
              <a:chExt cx="3191850" cy="369550"/>
            </a:xfrm>
          </p:grpSpPr>
          <p:pic>
            <p:nvPicPr>
              <p:cNvPr id="975" name="Google Shape;975;p7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76" name="Google Shape;976;p7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77" name="Google Shape;977;p72"/>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pic>
        <p:nvPicPr>
          <p:cNvPr id="978" name="Google Shape;978;p72" title="Text explaining the photocell "/>
          <p:cNvPicPr preferRelativeResize="0"/>
          <p:nvPr/>
        </p:nvPicPr>
        <p:blipFill rotWithShape="1">
          <a:blip r:embed="rId3">
            <a:alphaModFix/>
          </a:blip>
          <a:srcRect b="65780" l="0" r="0" t="7270"/>
          <a:stretch/>
        </p:blipFill>
        <p:spPr>
          <a:xfrm>
            <a:off x="446150" y="986775"/>
            <a:ext cx="7931814" cy="18801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7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984" name="Google Shape;984;p73" title="Photocell wire connection"/>
          <p:cNvPicPr preferRelativeResize="0"/>
          <p:nvPr/>
        </p:nvPicPr>
        <p:blipFill rotWithShape="1">
          <a:blip r:embed="rId3">
            <a:alphaModFix/>
          </a:blip>
          <a:srcRect b="0" l="0" r="0" t="22893"/>
          <a:stretch/>
        </p:blipFill>
        <p:spPr>
          <a:xfrm>
            <a:off x="724450" y="1872700"/>
            <a:ext cx="5897627" cy="3124776"/>
          </a:xfrm>
          <a:prstGeom prst="rect">
            <a:avLst/>
          </a:prstGeom>
          <a:noFill/>
          <a:ln>
            <a:noFill/>
          </a:ln>
        </p:spPr>
      </p:pic>
      <p:grpSp>
        <p:nvGrpSpPr>
          <p:cNvPr id="985" name="Google Shape;985;p73"/>
          <p:cNvGrpSpPr/>
          <p:nvPr/>
        </p:nvGrpSpPr>
        <p:grpSpPr>
          <a:xfrm>
            <a:off x="311700" y="4918796"/>
            <a:ext cx="8520595" cy="572705"/>
            <a:chOff x="311700" y="4500471"/>
            <a:chExt cx="8520595" cy="572705"/>
          </a:xfrm>
        </p:grpSpPr>
        <p:pic>
          <p:nvPicPr>
            <p:cNvPr id="986" name="Google Shape;986;p7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987" name="Google Shape;987;p7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988" name="Google Shape;988;p73"/>
            <p:cNvGrpSpPr/>
            <p:nvPr/>
          </p:nvGrpSpPr>
          <p:grpSpPr>
            <a:xfrm>
              <a:off x="2976075" y="4602050"/>
              <a:ext cx="3191850" cy="369550"/>
              <a:chOff x="5640450" y="4688200"/>
              <a:chExt cx="3191850" cy="369550"/>
            </a:xfrm>
          </p:grpSpPr>
          <p:pic>
            <p:nvPicPr>
              <p:cNvPr id="989" name="Google Shape;989;p7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990" name="Google Shape;990;p7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991" name="Google Shape;991;p7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descr="Real photo of what the wires look like" id="992" name="Google Shape;992;p73" title="Photocell wiring"/>
          <p:cNvPicPr preferRelativeResize="0"/>
          <p:nvPr/>
        </p:nvPicPr>
        <p:blipFill>
          <a:blip r:embed="rId7">
            <a:alphaModFix/>
          </a:blip>
          <a:stretch>
            <a:fillRect/>
          </a:stretch>
        </p:blipFill>
        <p:spPr>
          <a:xfrm>
            <a:off x="5495300" y="296051"/>
            <a:ext cx="3065801" cy="2122474"/>
          </a:xfrm>
          <a:prstGeom prst="rect">
            <a:avLst/>
          </a:prstGeom>
          <a:noFill/>
          <a:ln>
            <a:noFill/>
          </a:ln>
        </p:spPr>
      </p:pic>
      <p:sp>
        <p:nvSpPr>
          <p:cNvPr id="993" name="Google Shape;993;p73"/>
          <p:cNvSpPr txBox="1"/>
          <p:nvPr/>
        </p:nvSpPr>
        <p:spPr>
          <a:xfrm>
            <a:off x="596900" y="1041400"/>
            <a:ext cx="4898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Connect your components according to the photo below:</a:t>
            </a:r>
            <a:endParaRPr/>
          </a:p>
          <a:p>
            <a:pPr indent="-317500" lvl="0" marL="457200" rtl="0" algn="l">
              <a:spcBef>
                <a:spcPts val="0"/>
              </a:spcBef>
              <a:spcAft>
                <a:spcPts val="0"/>
              </a:spcAft>
              <a:buSzPts val="1400"/>
              <a:buAutoNum type="arabicPeriod"/>
            </a:pPr>
            <a:r>
              <a:rPr lang="en"/>
              <a:t>Connect</a:t>
            </a:r>
            <a:r>
              <a:rPr lang="en"/>
              <a:t> the photocell to P0 port</a:t>
            </a:r>
            <a:endParaRPr/>
          </a:p>
          <a:p>
            <a:pPr indent="-317500" lvl="0" marL="457200" rtl="0" algn="l">
              <a:spcBef>
                <a:spcPts val="0"/>
              </a:spcBef>
              <a:spcAft>
                <a:spcPts val="0"/>
              </a:spcAft>
              <a:buSzPts val="1400"/>
              <a:buAutoNum type="arabicPeriod"/>
            </a:pPr>
            <a:r>
              <a:rPr lang="en"/>
              <a:t>Connect the brown resistor with the photocell</a:t>
            </a:r>
            <a:endParaRPr/>
          </a:p>
        </p:txBody>
      </p:sp>
      <p:sp>
        <p:nvSpPr>
          <p:cNvPr id="994" name="Google Shape;994;p73"/>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74"/>
          <p:cNvSpPr txBox="1"/>
          <p:nvPr>
            <p:ph type="title"/>
          </p:nvPr>
        </p:nvSpPr>
        <p:spPr>
          <a:xfrm>
            <a:off x="677900" y="353546"/>
            <a:ext cx="7886700" cy="1104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CODE: The reasoning be</a:t>
            </a:r>
            <a:r>
              <a:rPr lang="en"/>
              <a:t>hind what we are doing</a:t>
            </a:r>
            <a:endParaRPr/>
          </a:p>
        </p:txBody>
      </p:sp>
      <p:sp>
        <p:nvSpPr>
          <p:cNvPr id="1000" name="Google Shape;1000;p74"/>
          <p:cNvSpPr txBox="1"/>
          <p:nvPr>
            <p:ph idx="12" type="sldNum"/>
          </p:nvPr>
        </p:nvSpPr>
        <p:spPr>
          <a:xfrm>
            <a:off x="6457950" y="5296958"/>
            <a:ext cx="2057400" cy="3042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001" name="Google Shape;1001;p74"/>
          <p:cNvPicPr preferRelativeResize="0"/>
          <p:nvPr/>
        </p:nvPicPr>
        <p:blipFill>
          <a:blip r:embed="rId3">
            <a:alphaModFix/>
          </a:blip>
          <a:stretch>
            <a:fillRect/>
          </a:stretch>
        </p:blipFill>
        <p:spPr>
          <a:xfrm>
            <a:off x="12609222" y="549600"/>
            <a:ext cx="7204651" cy="6139800"/>
          </a:xfrm>
          <a:prstGeom prst="rect">
            <a:avLst/>
          </a:prstGeom>
          <a:noFill/>
          <a:ln>
            <a:noFill/>
          </a:ln>
        </p:spPr>
      </p:pic>
      <p:grpSp>
        <p:nvGrpSpPr>
          <p:cNvPr id="1002" name="Google Shape;1002;p74"/>
          <p:cNvGrpSpPr/>
          <p:nvPr/>
        </p:nvGrpSpPr>
        <p:grpSpPr>
          <a:xfrm>
            <a:off x="311700" y="4918796"/>
            <a:ext cx="8520595" cy="572705"/>
            <a:chOff x="311700" y="4500471"/>
            <a:chExt cx="8520595" cy="572705"/>
          </a:xfrm>
        </p:grpSpPr>
        <p:pic>
          <p:nvPicPr>
            <p:cNvPr id="1003" name="Google Shape;1003;p7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004" name="Google Shape;1004;p7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005" name="Google Shape;1005;p74"/>
            <p:cNvGrpSpPr/>
            <p:nvPr/>
          </p:nvGrpSpPr>
          <p:grpSpPr>
            <a:xfrm>
              <a:off x="2976075" y="4602050"/>
              <a:ext cx="3191850" cy="369550"/>
              <a:chOff x="5640450" y="4688200"/>
              <a:chExt cx="3191850" cy="369550"/>
            </a:xfrm>
          </p:grpSpPr>
          <p:pic>
            <p:nvPicPr>
              <p:cNvPr id="1006" name="Google Shape;1006;p7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007" name="Google Shape;1007;p7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08" name="Google Shape;1008;p74"/>
          <p:cNvSpPr txBox="1"/>
          <p:nvPr>
            <p:ph idx="12" type="sldNum"/>
          </p:nvPr>
        </p:nvSpPr>
        <p:spPr>
          <a:xfrm>
            <a:off x="4297650" y="5392555"/>
            <a:ext cx="548700" cy="322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fld id="{00000000-1234-1234-1234-123412341234}" type="slidenum">
              <a:rPr lang="en"/>
              <a:t>‹#›</a:t>
            </a:fld>
            <a:endParaRPr/>
          </a:p>
        </p:txBody>
      </p:sp>
      <p:sp>
        <p:nvSpPr>
          <p:cNvPr id="1009" name="Google Shape;1009;p74"/>
          <p:cNvSpPr txBox="1"/>
          <p:nvPr/>
        </p:nvSpPr>
        <p:spPr>
          <a:xfrm>
            <a:off x="3092450" y="1416050"/>
            <a:ext cx="5739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In the brick of “forever”, analog read the voltage from P0 port repeatedly. Once the voltage lower than reference value minus 2 (it shows if the intensity of light increases, the resistant value of photocell would decrease), then it tells the light has been turned off. At the moment, an icon is showing on the micro:bit the calibrationVal minus 2 is used to adjust the </a:t>
            </a:r>
            <a:r>
              <a:rPr lang="en" sz="1300"/>
              <a:t>sensitivity, the lower value is, the higher of the sensitivity would be.</a:t>
            </a:r>
            <a:endParaRPr sz="1300"/>
          </a:p>
          <a:p>
            <a:pPr indent="0" lvl="0" marL="0" rtl="0" algn="l">
              <a:spcBef>
                <a:spcPts val="0"/>
              </a:spcBef>
              <a:spcAft>
                <a:spcPts val="0"/>
              </a:spcAft>
              <a:buNone/>
            </a:pPr>
            <a:r>
              <a:rPr lang="en" sz="1300"/>
              <a:t>Click on each screen snip below and enlarge the photo to see your next step. (there are 8 total  photos)</a:t>
            </a:r>
            <a:endParaRPr sz="1300"/>
          </a:p>
        </p:txBody>
      </p:sp>
      <p:pic>
        <p:nvPicPr>
          <p:cNvPr id="1010" name="Google Shape;1010;p74" title="Photo of the steps to take to get Photocell to work in makecode"/>
          <p:cNvPicPr preferRelativeResize="0"/>
          <p:nvPr/>
        </p:nvPicPr>
        <p:blipFill>
          <a:blip r:embed="rId7">
            <a:alphaModFix/>
          </a:blip>
          <a:stretch>
            <a:fillRect/>
          </a:stretch>
        </p:blipFill>
        <p:spPr>
          <a:xfrm>
            <a:off x="152400" y="2052699"/>
            <a:ext cx="2431600" cy="1272350"/>
          </a:xfrm>
          <a:prstGeom prst="rect">
            <a:avLst/>
          </a:prstGeom>
          <a:noFill/>
          <a:ln>
            <a:noFill/>
          </a:ln>
        </p:spPr>
      </p:pic>
      <p:pic>
        <p:nvPicPr>
          <p:cNvPr id="1011" name="Google Shape;1011;p74" title="Step 2: Of what you have to do to use the photocell "/>
          <p:cNvPicPr preferRelativeResize="0"/>
          <p:nvPr/>
        </p:nvPicPr>
        <p:blipFill>
          <a:blip r:embed="rId8">
            <a:alphaModFix/>
          </a:blip>
          <a:stretch>
            <a:fillRect/>
          </a:stretch>
        </p:blipFill>
        <p:spPr>
          <a:xfrm>
            <a:off x="152400" y="3569628"/>
            <a:ext cx="1413413" cy="1104600"/>
          </a:xfrm>
          <a:prstGeom prst="rect">
            <a:avLst/>
          </a:prstGeom>
          <a:noFill/>
          <a:ln>
            <a:noFill/>
          </a:ln>
        </p:spPr>
      </p:pic>
      <p:pic>
        <p:nvPicPr>
          <p:cNvPr id="1012" name="Google Shape;1012;p74" title="Step 3: Of what you have to do to use the photocell "/>
          <p:cNvPicPr preferRelativeResize="0"/>
          <p:nvPr/>
        </p:nvPicPr>
        <p:blipFill>
          <a:blip r:embed="rId9">
            <a:alphaModFix/>
          </a:blip>
          <a:stretch>
            <a:fillRect/>
          </a:stretch>
        </p:blipFill>
        <p:spPr>
          <a:xfrm>
            <a:off x="1393791" y="3741452"/>
            <a:ext cx="1066844" cy="444047"/>
          </a:xfrm>
          <a:prstGeom prst="rect">
            <a:avLst/>
          </a:prstGeom>
          <a:noFill/>
          <a:ln>
            <a:noFill/>
          </a:ln>
        </p:spPr>
      </p:pic>
      <p:pic>
        <p:nvPicPr>
          <p:cNvPr id="1013" name="Google Shape;1013;p74" title="Step 4: Of what you have to do to use the photocell "/>
          <p:cNvPicPr preferRelativeResize="0"/>
          <p:nvPr/>
        </p:nvPicPr>
        <p:blipFill>
          <a:blip r:embed="rId10">
            <a:alphaModFix/>
          </a:blip>
          <a:stretch>
            <a:fillRect/>
          </a:stretch>
        </p:blipFill>
        <p:spPr>
          <a:xfrm>
            <a:off x="2174277" y="4185501"/>
            <a:ext cx="1066844" cy="329157"/>
          </a:xfrm>
          <a:prstGeom prst="rect">
            <a:avLst/>
          </a:prstGeom>
          <a:noFill/>
          <a:ln>
            <a:noFill/>
          </a:ln>
        </p:spPr>
      </p:pic>
      <p:pic>
        <p:nvPicPr>
          <p:cNvPr id="1014" name="Google Shape;1014;p74" title="Step 5: Of what you have to do to use the photocell "/>
          <p:cNvPicPr preferRelativeResize="0"/>
          <p:nvPr/>
        </p:nvPicPr>
        <p:blipFill>
          <a:blip r:embed="rId11">
            <a:alphaModFix/>
          </a:blip>
          <a:stretch>
            <a:fillRect/>
          </a:stretch>
        </p:blipFill>
        <p:spPr>
          <a:xfrm>
            <a:off x="3241115" y="3741440"/>
            <a:ext cx="1185167" cy="760961"/>
          </a:xfrm>
          <a:prstGeom prst="rect">
            <a:avLst/>
          </a:prstGeom>
          <a:noFill/>
          <a:ln>
            <a:noFill/>
          </a:ln>
        </p:spPr>
      </p:pic>
      <p:pic>
        <p:nvPicPr>
          <p:cNvPr id="1015" name="Google Shape;1015;p74" title="Step 6: Of what you have to do to use the photocell "/>
          <p:cNvPicPr preferRelativeResize="0"/>
          <p:nvPr/>
        </p:nvPicPr>
        <p:blipFill>
          <a:blip r:embed="rId12">
            <a:alphaModFix/>
          </a:blip>
          <a:stretch>
            <a:fillRect/>
          </a:stretch>
        </p:blipFill>
        <p:spPr>
          <a:xfrm>
            <a:off x="4418791" y="3789247"/>
            <a:ext cx="1413414" cy="599503"/>
          </a:xfrm>
          <a:prstGeom prst="rect">
            <a:avLst/>
          </a:prstGeom>
          <a:noFill/>
          <a:ln>
            <a:noFill/>
          </a:ln>
        </p:spPr>
      </p:pic>
      <p:pic>
        <p:nvPicPr>
          <p:cNvPr id="1016" name="Google Shape;1016;p74" title="Step 7: Of what you have to do to use the photocell "/>
          <p:cNvPicPr preferRelativeResize="0"/>
          <p:nvPr/>
        </p:nvPicPr>
        <p:blipFill>
          <a:blip r:embed="rId13">
            <a:alphaModFix/>
          </a:blip>
          <a:stretch>
            <a:fillRect/>
          </a:stretch>
        </p:blipFill>
        <p:spPr>
          <a:xfrm>
            <a:off x="5827200" y="3554570"/>
            <a:ext cx="1413414" cy="1068877"/>
          </a:xfrm>
          <a:prstGeom prst="rect">
            <a:avLst/>
          </a:prstGeom>
          <a:noFill/>
          <a:ln>
            <a:noFill/>
          </a:ln>
        </p:spPr>
      </p:pic>
      <p:pic>
        <p:nvPicPr>
          <p:cNvPr id="1017" name="Google Shape;1017;p74" title="Step 8: Of what you have to do to use the photocell "/>
          <p:cNvPicPr preferRelativeResize="0"/>
          <p:nvPr/>
        </p:nvPicPr>
        <p:blipFill>
          <a:blip r:embed="rId14">
            <a:alphaModFix/>
          </a:blip>
          <a:stretch>
            <a:fillRect/>
          </a:stretch>
        </p:blipFill>
        <p:spPr>
          <a:xfrm>
            <a:off x="7418930" y="3708513"/>
            <a:ext cx="1413421" cy="76096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7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023" name="Google Shape;1023;p75" title="Gif of Photocell"/>
          <p:cNvPicPr preferRelativeResize="0"/>
          <p:nvPr/>
        </p:nvPicPr>
        <p:blipFill>
          <a:blip r:embed="rId3">
            <a:alphaModFix/>
          </a:blip>
          <a:stretch>
            <a:fillRect/>
          </a:stretch>
        </p:blipFill>
        <p:spPr>
          <a:xfrm>
            <a:off x="3973300" y="903025"/>
            <a:ext cx="3908925" cy="3908925"/>
          </a:xfrm>
          <a:prstGeom prst="rect">
            <a:avLst/>
          </a:prstGeom>
          <a:noFill/>
          <a:ln>
            <a:noFill/>
          </a:ln>
        </p:spPr>
      </p:pic>
      <p:grpSp>
        <p:nvGrpSpPr>
          <p:cNvPr id="1024" name="Google Shape;1024;p75"/>
          <p:cNvGrpSpPr/>
          <p:nvPr/>
        </p:nvGrpSpPr>
        <p:grpSpPr>
          <a:xfrm>
            <a:off x="311700" y="4918796"/>
            <a:ext cx="8520595" cy="572705"/>
            <a:chOff x="311700" y="4500471"/>
            <a:chExt cx="8520595" cy="572705"/>
          </a:xfrm>
        </p:grpSpPr>
        <p:pic>
          <p:nvPicPr>
            <p:cNvPr id="1025" name="Google Shape;1025;p7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026" name="Google Shape;1026;p7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027" name="Google Shape;1027;p75"/>
            <p:cNvGrpSpPr/>
            <p:nvPr/>
          </p:nvGrpSpPr>
          <p:grpSpPr>
            <a:xfrm>
              <a:off x="2976075" y="4602050"/>
              <a:ext cx="3191850" cy="369550"/>
              <a:chOff x="5640450" y="4688200"/>
              <a:chExt cx="3191850" cy="369550"/>
            </a:xfrm>
          </p:grpSpPr>
          <p:pic>
            <p:nvPicPr>
              <p:cNvPr id="1028" name="Google Shape;1028;p7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029" name="Google Shape;1029;p7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30" name="Google Shape;1030;p7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031" name="Google Shape;1031;p75"/>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Photocell at work</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5" name="Shape 1035"/>
        <p:cNvGrpSpPr/>
        <p:nvPr/>
      </p:nvGrpSpPr>
      <p:grpSpPr>
        <a:xfrm>
          <a:off x="0" y="0"/>
          <a:ext cx="0" cy="0"/>
          <a:chOff x="0" y="0"/>
          <a:chExt cx="0" cy="0"/>
        </a:xfrm>
      </p:grpSpPr>
      <p:sp>
        <p:nvSpPr>
          <p:cNvPr id="1036" name="Google Shape;1036;p7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037" name="Google Shape;1037;p76"/>
          <p:cNvSpPr/>
          <p:nvPr/>
        </p:nvSpPr>
        <p:spPr>
          <a:xfrm>
            <a:off x="1316500" y="88535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Bangers"/>
                <a:ea typeface="Bangers"/>
                <a:cs typeface="Bangers"/>
                <a:sym typeface="Bangers"/>
              </a:rPr>
              <a:t>SElect one of the following to complete on your own</a:t>
            </a:r>
            <a:endParaRPr sz="6000">
              <a:latin typeface="Bangers"/>
              <a:ea typeface="Bangers"/>
              <a:cs typeface="Bangers"/>
              <a:sym typeface="Bangers"/>
            </a:endParaRPr>
          </a:p>
        </p:txBody>
      </p:sp>
      <p:grpSp>
        <p:nvGrpSpPr>
          <p:cNvPr id="1038" name="Google Shape;1038;p76"/>
          <p:cNvGrpSpPr/>
          <p:nvPr/>
        </p:nvGrpSpPr>
        <p:grpSpPr>
          <a:xfrm>
            <a:off x="311700" y="4918796"/>
            <a:ext cx="8520595" cy="572705"/>
            <a:chOff x="311700" y="4500471"/>
            <a:chExt cx="8520595" cy="572705"/>
          </a:xfrm>
        </p:grpSpPr>
        <p:pic>
          <p:nvPicPr>
            <p:cNvPr id="1039" name="Google Shape;1039;p76"/>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040" name="Google Shape;1040;p76"/>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041" name="Google Shape;1041;p76"/>
            <p:cNvGrpSpPr/>
            <p:nvPr/>
          </p:nvGrpSpPr>
          <p:grpSpPr>
            <a:xfrm>
              <a:off x="2976075" y="4602050"/>
              <a:ext cx="3191850" cy="369550"/>
              <a:chOff x="5640450" y="4688200"/>
              <a:chExt cx="3191850" cy="369550"/>
            </a:xfrm>
          </p:grpSpPr>
          <p:pic>
            <p:nvPicPr>
              <p:cNvPr id="1042" name="Google Shape;1042;p76"/>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043" name="Google Shape;1043;p7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44" name="Google Shape;1044;p7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7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050" name="Google Shape;1050;p77" title="Title card RGB LED"/>
          <p:cNvPicPr preferRelativeResize="0"/>
          <p:nvPr/>
        </p:nvPicPr>
        <p:blipFill>
          <a:blip r:embed="rId3">
            <a:alphaModFix/>
          </a:blip>
          <a:stretch>
            <a:fillRect/>
          </a:stretch>
        </p:blipFill>
        <p:spPr>
          <a:xfrm>
            <a:off x="340688" y="808050"/>
            <a:ext cx="8462625" cy="4098900"/>
          </a:xfrm>
          <a:prstGeom prst="rect">
            <a:avLst/>
          </a:prstGeom>
          <a:noFill/>
          <a:ln>
            <a:noFill/>
          </a:ln>
        </p:spPr>
      </p:pic>
      <p:grpSp>
        <p:nvGrpSpPr>
          <p:cNvPr id="1051" name="Google Shape;1051;p77"/>
          <p:cNvGrpSpPr/>
          <p:nvPr/>
        </p:nvGrpSpPr>
        <p:grpSpPr>
          <a:xfrm>
            <a:off x="311700" y="4918796"/>
            <a:ext cx="8520595" cy="572705"/>
            <a:chOff x="311700" y="4500471"/>
            <a:chExt cx="8520595" cy="572705"/>
          </a:xfrm>
        </p:grpSpPr>
        <p:pic>
          <p:nvPicPr>
            <p:cNvPr id="1052" name="Google Shape;1052;p7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053" name="Google Shape;1053;p7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054" name="Google Shape;1054;p77"/>
            <p:cNvGrpSpPr/>
            <p:nvPr/>
          </p:nvGrpSpPr>
          <p:grpSpPr>
            <a:xfrm>
              <a:off x="2976075" y="4602050"/>
              <a:ext cx="3191850" cy="369550"/>
              <a:chOff x="5640450" y="4688200"/>
              <a:chExt cx="3191850" cy="369550"/>
            </a:xfrm>
          </p:grpSpPr>
          <p:pic>
            <p:nvPicPr>
              <p:cNvPr id="1055" name="Google Shape;1055;p7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056" name="Google Shape;1056;p7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57" name="Google Shape;1057;p7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The UK government has banned the sale of new petrol and diesel cars by 2030, leaving many mechanics’ jobs at risk. Here’s a look at the transformation of the automotive industry from gasoline vehicles to electric.&#10;#ElectricCars&#10;&#10;&#10;Subscribe: http://trt.world/subscribe&#10;Livestream: http://trt.world/ytlive&#10;Facebook: http://trt.world/facebook&#10;Twitter: http://trt.world/twitter&#10;Instagram: http://trt.world/instagram&#10;Visit our website: http://trt.world" id="254" name="Google Shape;254;p24" title="Mechanical vs Electric: The future of cars">
            <a:hlinkClick r:id="rId3"/>
          </p:cNvPr>
          <p:cNvPicPr preferRelativeResize="0"/>
          <p:nvPr/>
        </p:nvPicPr>
        <p:blipFill>
          <a:blip r:embed="rId4">
            <a:alphaModFix/>
          </a:blip>
          <a:stretch>
            <a:fillRect/>
          </a:stretch>
        </p:blipFill>
        <p:spPr>
          <a:xfrm>
            <a:off x="1002550" y="523950"/>
            <a:ext cx="7330700" cy="4123525"/>
          </a:xfrm>
          <a:prstGeom prst="rect">
            <a:avLst/>
          </a:prstGeom>
          <a:noFill/>
          <a:ln>
            <a:noFill/>
          </a:ln>
          <a:effectLst>
            <a:outerShdw blurRad="228600" rotWithShape="0" algn="bl" dir="2640000" dist="266700">
              <a:srgbClr val="000000">
                <a:alpha val="50000"/>
              </a:srgbClr>
            </a:outerShdw>
          </a:effectLst>
        </p:spPr>
      </p:pic>
      <p:grpSp>
        <p:nvGrpSpPr>
          <p:cNvPr id="255" name="Google Shape;255;p24"/>
          <p:cNvGrpSpPr/>
          <p:nvPr/>
        </p:nvGrpSpPr>
        <p:grpSpPr>
          <a:xfrm>
            <a:off x="311700" y="4918796"/>
            <a:ext cx="8520595" cy="572705"/>
            <a:chOff x="311700" y="4500471"/>
            <a:chExt cx="8520595" cy="572705"/>
          </a:xfrm>
        </p:grpSpPr>
        <p:pic>
          <p:nvPicPr>
            <p:cNvPr id="256" name="Google Shape;256;p24"/>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257" name="Google Shape;257;p24"/>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258" name="Google Shape;258;p24"/>
            <p:cNvGrpSpPr/>
            <p:nvPr/>
          </p:nvGrpSpPr>
          <p:grpSpPr>
            <a:xfrm>
              <a:off x="2976075" y="4602050"/>
              <a:ext cx="3191850" cy="369550"/>
              <a:chOff x="5640450" y="4688200"/>
              <a:chExt cx="3191850" cy="369550"/>
            </a:xfrm>
          </p:grpSpPr>
          <p:pic>
            <p:nvPicPr>
              <p:cNvPr id="259" name="Google Shape;259;p24"/>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260" name="Google Shape;260;p2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61" name="Google Shape;261;p2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7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1063" name="Google Shape;1063;p78"/>
          <p:cNvGrpSpPr/>
          <p:nvPr/>
        </p:nvGrpSpPr>
        <p:grpSpPr>
          <a:xfrm>
            <a:off x="311700" y="4918796"/>
            <a:ext cx="8520595" cy="572705"/>
            <a:chOff x="311700" y="4500471"/>
            <a:chExt cx="8520595" cy="572705"/>
          </a:xfrm>
        </p:grpSpPr>
        <p:pic>
          <p:nvPicPr>
            <p:cNvPr id="1064" name="Google Shape;1064;p78"/>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065" name="Google Shape;1065;p78"/>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066" name="Google Shape;1066;p78"/>
            <p:cNvGrpSpPr/>
            <p:nvPr/>
          </p:nvGrpSpPr>
          <p:grpSpPr>
            <a:xfrm>
              <a:off x="2976075" y="4602050"/>
              <a:ext cx="3191850" cy="369550"/>
              <a:chOff x="5640450" y="4688200"/>
              <a:chExt cx="3191850" cy="369550"/>
            </a:xfrm>
          </p:grpSpPr>
          <p:pic>
            <p:nvPicPr>
              <p:cNvPr id="1067" name="Google Shape;1067;p78"/>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068" name="Google Shape;1068;p7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69" name="Google Shape;1069;p7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070" name="Google Shape;1070;p78"/>
          <p:cNvSpPr txBox="1"/>
          <p:nvPr>
            <p:ph idx="4294967295" type="title"/>
          </p:nvPr>
        </p:nvSpPr>
        <p:spPr>
          <a:xfrm>
            <a:off x="623400" y="487397"/>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RGB LED</a:t>
            </a:r>
            <a:endParaRPr/>
          </a:p>
        </p:txBody>
      </p:sp>
      <p:pic>
        <p:nvPicPr>
          <p:cNvPr id="1071" name="Google Shape;1071;p78" title="Photo of the RGB light "/>
          <p:cNvPicPr preferRelativeResize="0"/>
          <p:nvPr/>
        </p:nvPicPr>
        <p:blipFill rotWithShape="1">
          <a:blip r:embed="rId6">
            <a:alphaModFix/>
          </a:blip>
          <a:srcRect b="0" l="0" r="0" t="20439"/>
          <a:stretch/>
        </p:blipFill>
        <p:spPr>
          <a:xfrm>
            <a:off x="577850" y="1765300"/>
            <a:ext cx="3813025" cy="3207199"/>
          </a:xfrm>
          <a:prstGeom prst="rect">
            <a:avLst/>
          </a:prstGeom>
          <a:noFill/>
          <a:ln>
            <a:noFill/>
          </a:ln>
        </p:spPr>
      </p:pic>
      <p:pic>
        <p:nvPicPr>
          <p:cNvPr id="1072" name="Google Shape;1072;p78" title="Photo of text about the RGB LED"/>
          <p:cNvPicPr preferRelativeResize="0"/>
          <p:nvPr/>
        </p:nvPicPr>
        <p:blipFill rotWithShape="1">
          <a:blip r:embed="rId6">
            <a:alphaModFix/>
          </a:blip>
          <a:srcRect b="76026" l="0" r="0" t="0"/>
          <a:stretch/>
        </p:blipFill>
        <p:spPr>
          <a:xfrm>
            <a:off x="2526833" y="1231899"/>
            <a:ext cx="6494325" cy="17596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7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Instructions of what to do to make the RGB light work" id="1078" name="Google Shape;1078;p79" title="Text about the RGB light"/>
          <p:cNvPicPr preferRelativeResize="0"/>
          <p:nvPr/>
        </p:nvPicPr>
        <p:blipFill rotWithShape="1">
          <a:blip r:embed="rId3">
            <a:alphaModFix/>
          </a:blip>
          <a:srcRect b="69596" l="0" r="0" t="0"/>
          <a:stretch/>
        </p:blipFill>
        <p:spPr>
          <a:xfrm>
            <a:off x="3282950" y="654952"/>
            <a:ext cx="5861049" cy="1300847"/>
          </a:xfrm>
          <a:prstGeom prst="rect">
            <a:avLst/>
          </a:prstGeom>
          <a:noFill/>
          <a:ln>
            <a:noFill/>
          </a:ln>
        </p:spPr>
      </p:pic>
      <p:sp>
        <p:nvSpPr>
          <p:cNvPr id="1079" name="Google Shape;1079;p79"/>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080" name="Google Shape;1080;p79"/>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RGB LED Set up</a:t>
            </a:r>
            <a:endParaRPr/>
          </a:p>
        </p:txBody>
      </p:sp>
      <p:pic>
        <p:nvPicPr>
          <p:cNvPr id="1081" name="Google Shape;1081;p79" title="Set up for the RGB Light"/>
          <p:cNvPicPr preferRelativeResize="0"/>
          <p:nvPr/>
        </p:nvPicPr>
        <p:blipFill rotWithShape="1">
          <a:blip r:embed="rId3">
            <a:alphaModFix/>
          </a:blip>
          <a:srcRect b="0" l="0" r="0" t="27320"/>
          <a:stretch/>
        </p:blipFill>
        <p:spPr>
          <a:xfrm>
            <a:off x="558800" y="1765500"/>
            <a:ext cx="5639949" cy="29923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8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087" name="Google Shape;1087;p80" title="Physically what the wires look like for the RGB light"/>
          <p:cNvPicPr preferRelativeResize="0"/>
          <p:nvPr/>
        </p:nvPicPr>
        <p:blipFill>
          <a:blip r:embed="rId3">
            <a:alphaModFix/>
          </a:blip>
          <a:stretch>
            <a:fillRect/>
          </a:stretch>
        </p:blipFill>
        <p:spPr>
          <a:xfrm>
            <a:off x="1681859" y="1082575"/>
            <a:ext cx="5624491" cy="3836225"/>
          </a:xfrm>
          <a:prstGeom prst="rect">
            <a:avLst/>
          </a:prstGeom>
          <a:noFill/>
          <a:ln>
            <a:noFill/>
          </a:ln>
        </p:spPr>
      </p:pic>
      <p:grpSp>
        <p:nvGrpSpPr>
          <p:cNvPr id="1088" name="Google Shape;1088;p80"/>
          <p:cNvGrpSpPr/>
          <p:nvPr/>
        </p:nvGrpSpPr>
        <p:grpSpPr>
          <a:xfrm>
            <a:off x="311700" y="4918796"/>
            <a:ext cx="8520595" cy="572705"/>
            <a:chOff x="311700" y="4500471"/>
            <a:chExt cx="8520595" cy="572705"/>
          </a:xfrm>
        </p:grpSpPr>
        <p:pic>
          <p:nvPicPr>
            <p:cNvPr id="1089" name="Google Shape;1089;p8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090" name="Google Shape;1090;p8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091" name="Google Shape;1091;p80"/>
            <p:cNvGrpSpPr/>
            <p:nvPr/>
          </p:nvGrpSpPr>
          <p:grpSpPr>
            <a:xfrm>
              <a:off x="2976075" y="4602050"/>
              <a:ext cx="3191850" cy="369550"/>
              <a:chOff x="5640450" y="4688200"/>
              <a:chExt cx="3191850" cy="369550"/>
            </a:xfrm>
          </p:grpSpPr>
          <p:pic>
            <p:nvPicPr>
              <p:cNvPr id="1092" name="Google Shape;1092;p8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093" name="Google Shape;1093;p8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094" name="Google Shape;1094;p8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095" name="Google Shape;1095;p80"/>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8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hows step by step what you have to code" id="1101" name="Google Shape;1101;p81" title="Code"/>
          <p:cNvPicPr preferRelativeResize="0"/>
          <p:nvPr/>
        </p:nvPicPr>
        <p:blipFill rotWithShape="1">
          <a:blip r:embed="rId3">
            <a:alphaModFix/>
          </a:blip>
          <a:srcRect b="17668" l="0" r="0" t="0"/>
          <a:stretch/>
        </p:blipFill>
        <p:spPr>
          <a:xfrm>
            <a:off x="2449800" y="2072304"/>
            <a:ext cx="4079550" cy="2671221"/>
          </a:xfrm>
          <a:prstGeom prst="rect">
            <a:avLst/>
          </a:prstGeom>
          <a:noFill/>
          <a:ln>
            <a:noFill/>
          </a:ln>
        </p:spPr>
      </p:pic>
      <p:grpSp>
        <p:nvGrpSpPr>
          <p:cNvPr id="1102" name="Google Shape;1102;p81"/>
          <p:cNvGrpSpPr/>
          <p:nvPr/>
        </p:nvGrpSpPr>
        <p:grpSpPr>
          <a:xfrm>
            <a:off x="311700" y="4918796"/>
            <a:ext cx="8520595" cy="572705"/>
            <a:chOff x="311700" y="4500471"/>
            <a:chExt cx="8520595" cy="572705"/>
          </a:xfrm>
        </p:grpSpPr>
        <p:pic>
          <p:nvPicPr>
            <p:cNvPr id="1103" name="Google Shape;1103;p8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04" name="Google Shape;1104;p8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05" name="Google Shape;1105;p81"/>
            <p:cNvGrpSpPr/>
            <p:nvPr/>
          </p:nvGrpSpPr>
          <p:grpSpPr>
            <a:xfrm>
              <a:off x="2976075" y="4602050"/>
              <a:ext cx="3191850" cy="369550"/>
              <a:chOff x="5640450" y="4688200"/>
              <a:chExt cx="3191850" cy="369550"/>
            </a:xfrm>
          </p:grpSpPr>
          <p:pic>
            <p:nvPicPr>
              <p:cNvPr id="1106" name="Google Shape;1106;p8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07" name="Google Shape;1107;p8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08" name="Google Shape;1108;p8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09" name="Google Shape;1109;p81"/>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Code for RGB light</a:t>
            </a:r>
            <a:endParaRPr/>
          </a:p>
        </p:txBody>
      </p:sp>
      <p:pic>
        <p:nvPicPr>
          <p:cNvPr id="1110" name="Google Shape;1110;p81" title="Details for the code"/>
          <p:cNvPicPr preferRelativeResize="0"/>
          <p:nvPr/>
        </p:nvPicPr>
        <p:blipFill rotWithShape="1">
          <a:blip r:embed="rId3">
            <a:alphaModFix/>
          </a:blip>
          <a:srcRect b="0" l="0" r="0" t="82197"/>
          <a:stretch/>
        </p:blipFill>
        <p:spPr>
          <a:xfrm>
            <a:off x="568150" y="1260726"/>
            <a:ext cx="4494350" cy="636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8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16" name="Google Shape;1116;p82" title="GIF of RGB light working"/>
          <p:cNvPicPr preferRelativeResize="0"/>
          <p:nvPr/>
        </p:nvPicPr>
        <p:blipFill rotWithShape="1">
          <a:blip r:embed="rId3">
            <a:alphaModFix/>
          </a:blip>
          <a:srcRect b="2562" l="0" r="0" t="0"/>
          <a:stretch/>
        </p:blipFill>
        <p:spPr>
          <a:xfrm>
            <a:off x="1845400" y="1063925"/>
            <a:ext cx="5047475" cy="3803700"/>
          </a:xfrm>
          <a:prstGeom prst="rect">
            <a:avLst/>
          </a:prstGeom>
          <a:noFill/>
          <a:ln>
            <a:noFill/>
          </a:ln>
          <a:effectLst>
            <a:outerShdw blurRad="242888" rotWithShape="0" algn="bl" dir="2880000" dist="133350">
              <a:srgbClr val="000000">
                <a:alpha val="50000"/>
              </a:srgbClr>
            </a:outerShdw>
          </a:effectLst>
        </p:spPr>
      </p:pic>
      <p:grpSp>
        <p:nvGrpSpPr>
          <p:cNvPr id="1117" name="Google Shape;1117;p82"/>
          <p:cNvGrpSpPr/>
          <p:nvPr/>
        </p:nvGrpSpPr>
        <p:grpSpPr>
          <a:xfrm>
            <a:off x="311700" y="4918796"/>
            <a:ext cx="8520595" cy="572705"/>
            <a:chOff x="311700" y="4500471"/>
            <a:chExt cx="8520595" cy="572705"/>
          </a:xfrm>
        </p:grpSpPr>
        <p:pic>
          <p:nvPicPr>
            <p:cNvPr id="1118" name="Google Shape;1118;p8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19" name="Google Shape;1119;p8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20" name="Google Shape;1120;p82"/>
            <p:cNvGrpSpPr/>
            <p:nvPr/>
          </p:nvGrpSpPr>
          <p:grpSpPr>
            <a:xfrm>
              <a:off x="2976075" y="4602050"/>
              <a:ext cx="3191850" cy="369550"/>
              <a:chOff x="5640450" y="4688200"/>
              <a:chExt cx="3191850" cy="369550"/>
            </a:xfrm>
          </p:grpSpPr>
          <p:pic>
            <p:nvPicPr>
              <p:cNvPr id="1121" name="Google Shape;1121;p8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22" name="Google Shape;1122;p8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23" name="Google Shape;1123;p8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24" name="Google Shape;1124;p82"/>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8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30" name="Google Shape;1130;p83" title="TItle card for Switch"/>
          <p:cNvPicPr preferRelativeResize="0"/>
          <p:nvPr/>
        </p:nvPicPr>
        <p:blipFill>
          <a:blip r:embed="rId3">
            <a:alphaModFix/>
          </a:blip>
          <a:stretch>
            <a:fillRect/>
          </a:stretch>
        </p:blipFill>
        <p:spPr>
          <a:xfrm>
            <a:off x="958250" y="1143000"/>
            <a:ext cx="6991350" cy="3429000"/>
          </a:xfrm>
          <a:prstGeom prst="rect">
            <a:avLst/>
          </a:prstGeom>
          <a:noFill/>
          <a:ln>
            <a:noFill/>
          </a:ln>
        </p:spPr>
      </p:pic>
      <p:grpSp>
        <p:nvGrpSpPr>
          <p:cNvPr id="1131" name="Google Shape;1131;p83"/>
          <p:cNvGrpSpPr/>
          <p:nvPr/>
        </p:nvGrpSpPr>
        <p:grpSpPr>
          <a:xfrm>
            <a:off x="311700" y="4918796"/>
            <a:ext cx="8520595" cy="572705"/>
            <a:chOff x="311700" y="4500471"/>
            <a:chExt cx="8520595" cy="572705"/>
          </a:xfrm>
        </p:grpSpPr>
        <p:pic>
          <p:nvPicPr>
            <p:cNvPr id="1132" name="Google Shape;1132;p8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33" name="Google Shape;1133;p8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34" name="Google Shape;1134;p83"/>
            <p:cNvGrpSpPr/>
            <p:nvPr/>
          </p:nvGrpSpPr>
          <p:grpSpPr>
            <a:xfrm>
              <a:off x="2976075" y="4602050"/>
              <a:ext cx="3191850" cy="369550"/>
              <a:chOff x="5640450" y="4688200"/>
              <a:chExt cx="3191850" cy="369550"/>
            </a:xfrm>
          </p:grpSpPr>
          <p:pic>
            <p:nvPicPr>
              <p:cNvPr id="1135" name="Google Shape;1135;p8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36" name="Google Shape;1136;p8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37" name="Google Shape;1137;p8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8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1143" name="Google Shape;1143;p84"/>
          <p:cNvGrpSpPr/>
          <p:nvPr/>
        </p:nvGrpSpPr>
        <p:grpSpPr>
          <a:xfrm>
            <a:off x="311700" y="4918796"/>
            <a:ext cx="8520595" cy="572705"/>
            <a:chOff x="311700" y="4500471"/>
            <a:chExt cx="8520595" cy="572705"/>
          </a:xfrm>
        </p:grpSpPr>
        <p:pic>
          <p:nvPicPr>
            <p:cNvPr id="1144" name="Google Shape;1144;p84"/>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145" name="Google Shape;1145;p84"/>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146" name="Google Shape;1146;p84"/>
            <p:cNvGrpSpPr/>
            <p:nvPr/>
          </p:nvGrpSpPr>
          <p:grpSpPr>
            <a:xfrm>
              <a:off x="2976075" y="4602050"/>
              <a:ext cx="3191850" cy="369550"/>
              <a:chOff x="5640450" y="4688200"/>
              <a:chExt cx="3191850" cy="369550"/>
            </a:xfrm>
          </p:grpSpPr>
          <p:pic>
            <p:nvPicPr>
              <p:cNvPr id="1147" name="Google Shape;1147;p84"/>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148" name="Google Shape;1148;p8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49" name="Google Shape;1149;p8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50" name="Google Shape;1150;p84"/>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Self- lock Switch</a:t>
            </a:r>
            <a:endParaRPr/>
          </a:p>
        </p:txBody>
      </p:sp>
      <p:pic>
        <p:nvPicPr>
          <p:cNvPr id="1151" name="Google Shape;1151;p84" title="Switch"/>
          <p:cNvPicPr preferRelativeResize="0"/>
          <p:nvPr/>
        </p:nvPicPr>
        <p:blipFill rotWithShape="1">
          <a:blip r:embed="rId6">
            <a:alphaModFix/>
          </a:blip>
          <a:srcRect b="14316" l="8938" r="49735" t="27032"/>
          <a:stretch/>
        </p:blipFill>
        <p:spPr>
          <a:xfrm>
            <a:off x="406400" y="1270000"/>
            <a:ext cx="2495549" cy="3327400"/>
          </a:xfrm>
          <a:prstGeom prst="rect">
            <a:avLst/>
          </a:prstGeom>
          <a:noFill/>
          <a:ln>
            <a:noFill/>
          </a:ln>
        </p:spPr>
      </p:pic>
      <p:pic>
        <p:nvPicPr>
          <p:cNvPr id="1152" name="Google Shape;1152;p84" title="Text that talks about how to set up the Self locking switch"/>
          <p:cNvPicPr preferRelativeResize="0"/>
          <p:nvPr/>
        </p:nvPicPr>
        <p:blipFill rotWithShape="1">
          <a:blip r:embed="rId6">
            <a:alphaModFix/>
          </a:blip>
          <a:srcRect b="71991" l="0" r="0" t="0"/>
          <a:stretch/>
        </p:blipFill>
        <p:spPr>
          <a:xfrm>
            <a:off x="3062475" y="1130775"/>
            <a:ext cx="6081526" cy="16002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8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58" name="Google Shape;1158;p85" title="Self lock switch set up"/>
          <p:cNvPicPr preferRelativeResize="0"/>
          <p:nvPr/>
        </p:nvPicPr>
        <p:blipFill>
          <a:blip r:embed="rId3">
            <a:alphaModFix/>
          </a:blip>
          <a:stretch>
            <a:fillRect/>
          </a:stretch>
        </p:blipFill>
        <p:spPr>
          <a:xfrm>
            <a:off x="3080745" y="1240675"/>
            <a:ext cx="5488805" cy="3600901"/>
          </a:xfrm>
          <a:prstGeom prst="rect">
            <a:avLst/>
          </a:prstGeom>
          <a:noFill/>
          <a:ln>
            <a:noFill/>
          </a:ln>
        </p:spPr>
      </p:pic>
      <p:grpSp>
        <p:nvGrpSpPr>
          <p:cNvPr id="1159" name="Google Shape;1159;p85"/>
          <p:cNvGrpSpPr/>
          <p:nvPr/>
        </p:nvGrpSpPr>
        <p:grpSpPr>
          <a:xfrm>
            <a:off x="311700" y="4918796"/>
            <a:ext cx="8520595" cy="572705"/>
            <a:chOff x="311700" y="4500471"/>
            <a:chExt cx="8520595" cy="572705"/>
          </a:xfrm>
        </p:grpSpPr>
        <p:pic>
          <p:nvPicPr>
            <p:cNvPr id="1160" name="Google Shape;1160;p8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61" name="Google Shape;1161;p8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62" name="Google Shape;1162;p85"/>
            <p:cNvGrpSpPr/>
            <p:nvPr/>
          </p:nvGrpSpPr>
          <p:grpSpPr>
            <a:xfrm>
              <a:off x="2976075" y="4602050"/>
              <a:ext cx="3191850" cy="369550"/>
              <a:chOff x="5640450" y="4688200"/>
              <a:chExt cx="3191850" cy="369550"/>
            </a:xfrm>
          </p:grpSpPr>
          <p:pic>
            <p:nvPicPr>
              <p:cNvPr id="1163" name="Google Shape;1163;p8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64" name="Google Shape;1164;p8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65" name="Google Shape;1165;p8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66" name="Google Shape;1166;p85"/>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Self-Lock switch set up</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8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72" name="Google Shape;1172;p86" title="Physical look of the wires for the self locking switch"/>
          <p:cNvPicPr preferRelativeResize="0"/>
          <p:nvPr/>
        </p:nvPicPr>
        <p:blipFill>
          <a:blip r:embed="rId3">
            <a:alphaModFix/>
          </a:blip>
          <a:stretch>
            <a:fillRect/>
          </a:stretch>
        </p:blipFill>
        <p:spPr>
          <a:xfrm>
            <a:off x="1065150" y="695125"/>
            <a:ext cx="6886575" cy="4476750"/>
          </a:xfrm>
          <a:prstGeom prst="rect">
            <a:avLst/>
          </a:prstGeom>
          <a:noFill/>
          <a:ln>
            <a:noFill/>
          </a:ln>
        </p:spPr>
      </p:pic>
      <p:grpSp>
        <p:nvGrpSpPr>
          <p:cNvPr id="1173" name="Google Shape;1173;p86"/>
          <p:cNvGrpSpPr/>
          <p:nvPr/>
        </p:nvGrpSpPr>
        <p:grpSpPr>
          <a:xfrm>
            <a:off x="311700" y="4918796"/>
            <a:ext cx="8520595" cy="572705"/>
            <a:chOff x="311700" y="4500471"/>
            <a:chExt cx="8520595" cy="572705"/>
          </a:xfrm>
        </p:grpSpPr>
        <p:pic>
          <p:nvPicPr>
            <p:cNvPr id="1174" name="Google Shape;1174;p86"/>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75" name="Google Shape;1175;p86"/>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76" name="Google Shape;1176;p86"/>
            <p:cNvGrpSpPr/>
            <p:nvPr/>
          </p:nvGrpSpPr>
          <p:grpSpPr>
            <a:xfrm>
              <a:off x="2976075" y="4602050"/>
              <a:ext cx="3191850" cy="369550"/>
              <a:chOff x="5640450" y="4688200"/>
              <a:chExt cx="3191850" cy="369550"/>
            </a:xfrm>
          </p:grpSpPr>
          <p:pic>
            <p:nvPicPr>
              <p:cNvPr id="1177" name="Google Shape;1177;p86"/>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78" name="Google Shape;1178;p8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79" name="Google Shape;1179;p8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80" name="Google Shape;1180;p86"/>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8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186" name="Google Shape;1186;p87" title="Code for Self-locking switch"/>
          <p:cNvPicPr preferRelativeResize="0"/>
          <p:nvPr/>
        </p:nvPicPr>
        <p:blipFill rotWithShape="1">
          <a:blip r:embed="rId3">
            <a:alphaModFix/>
          </a:blip>
          <a:srcRect b="56781" l="0" r="38852" t="0"/>
          <a:stretch/>
        </p:blipFill>
        <p:spPr>
          <a:xfrm>
            <a:off x="430500" y="1765302"/>
            <a:ext cx="3195200" cy="1962226"/>
          </a:xfrm>
          <a:prstGeom prst="rect">
            <a:avLst/>
          </a:prstGeom>
          <a:noFill/>
          <a:ln>
            <a:noFill/>
          </a:ln>
        </p:spPr>
      </p:pic>
      <p:grpSp>
        <p:nvGrpSpPr>
          <p:cNvPr id="1187" name="Google Shape;1187;p87"/>
          <p:cNvGrpSpPr/>
          <p:nvPr/>
        </p:nvGrpSpPr>
        <p:grpSpPr>
          <a:xfrm>
            <a:off x="311700" y="4918796"/>
            <a:ext cx="8520595" cy="572705"/>
            <a:chOff x="311700" y="4500471"/>
            <a:chExt cx="8520595" cy="572705"/>
          </a:xfrm>
        </p:grpSpPr>
        <p:pic>
          <p:nvPicPr>
            <p:cNvPr id="1188" name="Google Shape;1188;p8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189" name="Google Shape;1189;p8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190" name="Google Shape;1190;p87"/>
            <p:cNvGrpSpPr/>
            <p:nvPr/>
          </p:nvGrpSpPr>
          <p:grpSpPr>
            <a:xfrm>
              <a:off x="2976075" y="4602050"/>
              <a:ext cx="3191850" cy="369550"/>
              <a:chOff x="5640450" y="4688200"/>
              <a:chExt cx="3191850" cy="369550"/>
            </a:xfrm>
          </p:grpSpPr>
          <p:pic>
            <p:nvPicPr>
              <p:cNvPr id="1191" name="Google Shape;1191;p8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192" name="Google Shape;1192;p8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193" name="Google Shape;1193;p8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194" name="Google Shape;1194;p87"/>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to set up the code</a:t>
            </a:r>
            <a:endParaRPr/>
          </a:p>
        </p:txBody>
      </p:sp>
      <p:pic>
        <p:nvPicPr>
          <p:cNvPr id="1195" name="Google Shape;1195;p87" title="Code for Self-locking switch"/>
          <p:cNvPicPr preferRelativeResize="0"/>
          <p:nvPr/>
        </p:nvPicPr>
        <p:blipFill rotWithShape="1">
          <a:blip r:embed="rId3">
            <a:alphaModFix/>
          </a:blip>
          <a:srcRect b="0" l="0" r="0" t="42745"/>
          <a:stretch/>
        </p:blipFill>
        <p:spPr>
          <a:xfrm>
            <a:off x="3473025" y="1422375"/>
            <a:ext cx="5437750" cy="27051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5"/>
          <p:cNvSpPr txBox="1"/>
          <p:nvPr>
            <p:ph idx="1" type="body"/>
          </p:nvPr>
        </p:nvSpPr>
        <p:spPr>
          <a:xfrm>
            <a:off x="311700" y="4700639"/>
            <a:ext cx="5998800" cy="6723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lang="en"/>
              <a:t>The design process that engineers use is close to the one we are using!</a:t>
            </a:r>
            <a:endParaRPr/>
          </a:p>
        </p:txBody>
      </p:sp>
      <p:sp>
        <p:nvSpPr>
          <p:cNvPr id="267" name="Google Shape;267;p2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When engineers set out to solve a real-world problem, they go through the engineering design process. You may go through a similar process if you decided to throw an impromptu taco party. &#10;&#10;The engineering design process includes:&#10;Defining the problem&#10;Identifying constraints and criteria for your solution&#10;Brainstorming multiple solutions for the problem&#10;Selecting the most promising solution&#10;Prototyping your solution&#10;Testing and evaluating your prototype&#10;Iterating to improve your prototype&#10;Communicating your solution&#10;&#10;With this video, have fun comparing the engineering design process to throwing an impromptu taco party.&#10;&#10;Bring the engineering design process into your classroom with Engineering for Good:&#10;https://teach.kqed.org/course/engineering-for-good&#10;https://ca.pbslearningmedia.org/collection/engineering-for-good/" id="268" name="Google Shape;268;p25" title="The Engineering Design Process: A Taco Party">
            <a:hlinkClick r:id="rId3"/>
          </p:cNvPr>
          <p:cNvPicPr preferRelativeResize="0"/>
          <p:nvPr/>
        </p:nvPicPr>
        <p:blipFill>
          <a:blip r:embed="rId4">
            <a:alphaModFix/>
          </a:blip>
          <a:stretch>
            <a:fillRect/>
          </a:stretch>
        </p:blipFill>
        <p:spPr>
          <a:xfrm>
            <a:off x="1177900" y="301650"/>
            <a:ext cx="6788200" cy="4275075"/>
          </a:xfrm>
          <a:prstGeom prst="rect">
            <a:avLst/>
          </a:prstGeom>
          <a:noFill/>
          <a:ln>
            <a:noFill/>
          </a:ln>
          <a:effectLst>
            <a:outerShdw blurRad="242888" rotWithShape="0" algn="bl" dir="2940000" dist="285750">
              <a:srgbClr val="000000">
                <a:alpha val="50000"/>
              </a:srgbClr>
            </a:outerShdw>
          </a:effectLst>
        </p:spPr>
      </p:pic>
      <p:grpSp>
        <p:nvGrpSpPr>
          <p:cNvPr id="269" name="Google Shape;269;p25"/>
          <p:cNvGrpSpPr/>
          <p:nvPr/>
        </p:nvGrpSpPr>
        <p:grpSpPr>
          <a:xfrm>
            <a:off x="311700" y="4918796"/>
            <a:ext cx="8520595" cy="572705"/>
            <a:chOff x="311700" y="4500471"/>
            <a:chExt cx="8520595" cy="572705"/>
          </a:xfrm>
        </p:grpSpPr>
        <p:pic>
          <p:nvPicPr>
            <p:cNvPr id="270" name="Google Shape;270;p25"/>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271" name="Google Shape;271;p25"/>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272" name="Google Shape;272;p25"/>
            <p:cNvGrpSpPr/>
            <p:nvPr/>
          </p:nvGrpSpPr>
          <p:grpSpPr>
            <a:xfrm>
              <a:off x="2976075" y="4602050"/>
              <a:ext cx="3191850" cy="369550"/>
              <a:chOff x="5640450" y="4688200"/>
              <a:chExt cx="3191850" cy="369550"/>
            </a:xfrm>
          </p:grpSpPr>
          <p:pic>
            <p:nvPicPr>
              <p:cNvPr id="273" name="Google Shape;273;p25"/>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274" name="Google Shape;274;p2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275" name="Google Shape;275;p2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8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201" name="Google Shape;1201;p88" title="GIF of using the Self-locking switch"/>
          <p:cNvPicPr preferRelativeResize="0"/>
          <p:nvPr/>
        </p:nvPicPr>
        <p:blipFill>
          <a:blip r:embed="rId3">
            <a:alphaModFix/>
          </a:blip>
          <a:stretch>
            <a:fillRect/>
          </a:stretch>
        </p:blipFill>
        <p:spPr>
          <a:xfrm>
            <a:off x="1685300" y="931075"/>
            <a:ext cx="5929700" cy="3987725"/>
          </a:xfrm>
          <a:prstGeom prst="rect">
            <a:avLst/>
          </a:prstGeom>
          <a:noFill/>
          <a:ln>
            <a:noFill/>
          </a:ln>
        </p:spPr>
      </p:pic>
      <p:grpSp>
        <p:nvGrpSpPr>
          <p:cNvPr id="1202" name="Google Shape;1202;p88"/>
          <p:cNvGrpSpPr/>
          <p:nvPr/>
        </p:nvGrpSpPr>
        <p:grpSpPr>
          <a:xfrm>
            <a:off x="311700" y="4918796"/>
            <a:ext cx="8520595" cy="572705"/>
            <a:chOff x="311700" y="4500471"/>
            <a:chExt cx="8520595" cy="572705"/>
          </a:xfrm>
        </p:grpSpPr>
        <p:pic>
          <p:nvPicPr>
            <p:cNvPr id="1203" name="Google Shape;1203;p8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204" name="Google Shape;1204;p8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205" name="Google Shape;1205;p88"/>
            <p:cNvGrpSpPr/>
            <p:nvPr/>
          </p:nvGrpSpPr>
          <p:grpSpPr>
            <a:xfrm>
              <a:off x="2976075" y="4602050"/>
              <a:ext cx="3191850" cy="369550"/>
              <a:chOff x="5640450" y="4688200"/>
              <a:chExt cx="3191850" cy="369550"/>
            </a:xfrm>
          </p:grpSpPr>
          <p:pic>
            <p:nvPicPr>
              <p:cNvPr id="1206" name="Google Shape;1206;p8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207" name="Google Shape;1207;p8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08" name="Google Shape;1208;p8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209" name="Google Shape;1209;p88"/>
          <p:cNvSpPr txBox="1"/>
          <p:nvPr>
            <p:ph idx="4294967295" type="title"/>
          </p:nvPr>
        </p:nvSpPr>
        <p:spPr>
          <a:xfrm>
            <a:off x="311700" y="494472"/>
            <a:ext cx="852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it looks like connected</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8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 as well" id="1215" name="Google Shape;1215;p89" title="Title Card: SERVO">
            <a:hlinkClick r:id="rId3"/>
          </p:cNvPr>
          <p:cNvPicPr preferRelativeResize="0"/>
          <p:nvPr/>
        </p:nvPicPr>
        <p:blipFill>
          <a:blip r:embed="rId4">
            <a:alphaModFix/>
          </a:blip>
          <a:stretch>
            <a:fillRect/>
          </a:stretch>
        </p:blipFill>
        <p:spPr>
          <a:xfrm>
            <a:off x="736225" y="884250"/>
            <a:ext cx="7831750" cy="3819325"/>
          </a:xfrm>
          <a:prstGeom prst="rect">
            <a:avLst/>
          </a:prstGeom>
          <a:noFill/>
          <a:ln>
            <a:noFill/>
          </a:ln>
        </p:spPr>
      </p:pic>
      <p:grpSp>
        <p:nvGrpSpPr>
          <p:cNvPr id="1216" name="Google Shape;1216;p89"/>
          <p:cNvGrpSpPr/>
          <p:nvPr/>
        </p:nvGrpSpPr>
        <p:grpSpPr>
          <a:xfrm>
            <a:off x="311700" y="4918796"/>
            <a:ext cx="8520595" cy="572705"/>
            <a:chOff x="311700" y="4500471"/>
            <a:chExt cx="8520595" cy="572705"/>
          </a:xfrm>
        </p:grpSpPr>
        <p:pic>
          <p:nvPicPr>
            <p:cNvPr id="1217" name="Google Shape;1217;p89"/>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218" name="Google Shape;1218;p89"/>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219" name="Google Shape;1219;p89"/>
            <p:cNvGrpSpPr/>
            <p:nvPr/>
          </p:nvGrpSpPr>
          <p:grpSpPr>
            <a:xfrm>
              <a:off x="2976075" y="4602050"/>
              <a:ext cx="3191850" cy="369550"/>
              <a:chOff x="5640450" y="4688200"/>
              <a:chExt cx="3191850" cy="369550"/>
            </a:xfrm>
          </p:grpSpPr>
          <p:pic>
            <p:nvPicPr>
              <p:cNvPr id="1220" name="Google Shape;1220;p89"/>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221" name="Google Shape;1221;p8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22" name="Google Shape;1222;p8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9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Add motion to your micro:bit projects, and learn how Servo Motors work with Shawn Hymel." id="1228" name="Google Shape;1228;p90" title="Behind the MakeCode Hardware - Servo Motors with micro:bit">
            <a:hlinkClick r:id="rId3"/>
          </p:cNvPr>
          <p:cNvPicPr preferRelativeResize="0"/>
          <p:nvPr/>
        </p:nvPicPr>
        <p:blipFill>
          <a:blip r:embed="rId4">
            <a:alphaModFix/>
          </a:blip>
          <a:stretch>
            <a:fillRect/>
          </a:stretch>
        </p:blipFill>
        <p:spPr>
          <a:xfrm>
            <a:off x="1459350" y="210075"/>
            <a:ext cx="6137850" cy="4603375"/>
          </a:xfrm>
          <a:prstGeom prst="rect">
            <a:avLst/>
          </a:prstGeom>
          <a:noFill/>
          <a:ln>
            <a:noFill/>
          </a:ln>
          <a:effectLst>
            <a:outerShdw blurRad="214313" rotWithShape="0" algn="bl" dir="2640000" dist="133350">
              <a:srgbClr val="000000">
                <a:alpha val="50000"/>
              </a:srgbClr>
            </a:outerShdw>
          </a:effectLst>
        </p:spPr>
      </p:pic>
      <p:grpSp>
        <p:nvGrpSpPr>
          <p:cNvPr id="1229" name="Google Shape;1229;p90"/>
          <p:cNvGrpSpPr/>
          <p:nvPr/>
        </p:nvGrpSpPr>
        <p:grpSpPr>
          <a:xfrm>
            <a:off x="311700" y="4918796"/>
            <a:ext cx="8520595" cy="572705"/>
            <a:chOff x="311700" y="4500471"/>
            <a:chExt cx="8520595" cy="572705"/>
          </a:xfrm>
        </p:grpSpPr>
        <p:pic>
          <p:nvPicPr>
            <p:cNvPr id="1230" name="Google Shape;1230;p90"/>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231" name="Google Shape;1231;p90"/>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232" name="Google Shape;1232;p90"/>
            <p:cNvGrpSpPr/>
            <p:nvPr/>
          </p:nvGrpSpPr>
          <p:grpSpPr>
            <a:xfrm>
              <a:off x="2976075" y="4602050"/>
              <a:ext cx="3191850" cy="369550"/>
              <a:chOff x="5640450" y="4688200"/>
              <a:chExt cx="3191850" cy="369550"/>
            </a:xfrm>
          </p:grpSpPr>
          <p:pic>
            <p:nvPicPr>
              <p:cNvPr id="1233" name="Google Shape;1233;p90"/>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234" name="Google Shape;1234;p9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35" name="Google Shape;1235;p9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8"/>
                                        </p:tgtEl>
                                        <p:attrNameLst>
                                          <p:attrName>style.visibility</p:attrName>
                                        </p:attrNameLst>
                                      </p:cBhvr>
                                      <p:to>
                                        <p:strVal val="visible"/>
                                      </p:to>
                                    </p:set>
                                    <p:animEffect filter="fade" transition="in">
                                      <p:cBhvr>
                                        <p:cTn dur="1000"/>
                                        <p:tgtEl>
                                          <p:spTgt spid="1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9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grpSp>
        <p:nvGrpSpPr>
          <p:cNvPr id="1241" name="Google Shape;1241;p91"/>
          <p:cNvGrpSpPr/>
          <p:nvPr/>
        </p:nvGrpSpPr>
        <p:grpSpPr>
          <a:xfrm>
            <a:off x="311700" y="4918796"/>
            <a:ext cx="8520595" cy="572705"/>
            <a:chOff x="311700" y="4500471"/>
            <a:chExt cx="8520595" cy="572705"/>
          </a:xfrm>
        </p:grpSpPr>
        <p:pic>
          <p:nvPicPr>
            <p:cNvPr id="1242" name="Google Shape;1242;p91"/>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243" name="Google Shape;1243;p91"/>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244" name="Google Shape;1244;p91"/>
            <p:cNvGrpSpPr/>
            <p:nvPr/>
          </p:nvGrpSpPr>
          <p:grpSpPr>
            <a:xfrm>
              <a:off x="2976075" y="4602050"/>
              <a:ext cx="3191850" cy="369550"/>
              <a:chOff x="5640450" y="4688200"/>
              <a:chExt cx="3191850" cy="369550"/>
            </a:xfrm>
          </p:grpSpPr>
          <p:pic>
            <p:nvPicPr>
              <p:cNvPr id="1245" name="Google Shape;1245;p91"/>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246" name="Google Shape;1246;p9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47" name="Google Shape;1247;p91"/>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248" name="Google Shape;1248;p91"/>
          <p:cNvSpPr txBox="1"/>
          <p:nvPr>
            <p:ph idx="4294967295" type="title"/>
          </p:nvPr>
        </p:nvSpPr>
        <p:spPr>
          <a:xfrm>
            <a:off x="311700" y="494475"/>
            <a:ext cx="3504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Servo motor</a:t>
            </a:r>
            <a:endParaRPr/>
          </a:p>
        </p:txBody>
      </p:sp>
      <p:pic>
        <p:nvPicPr>
          <p:cNvPr id="1249" name="Google Shape;1249;p91"/>
          <p:cNvPicPr preferRelativeResize="0"/>
          <p:nvPr/>
        </p:nvPicPr>
        <p:blipFill rotWithShape="1">
          <a:blip r:embed="rId6">
            <a:alphaModFix/>
          </a:blip>
          <a:srcRect b="0" l="0" r="0" t="48723"/>
          <a:stretch/>
        </p:blipFill>
        <p:spPr>
          <a:xfrm>
            <a:off x="4616450" y="2551506"/>
            <a:ext cx="4216750" cy="1409900"/>
          </a:xfrm>
          <a:prstGeom prst="rect">
            <a:avLst/>
          </a:prstGeom>
          <a:noFill/>
          <a:ln>
            <a:noFill/>
          </a:ln>
        </p:spPr>
      </p:pic>
      <p:pic>
        <p:nvPicPr>
          <p:cNvPr id="1250" name="Google Shape;1250;p91"/>
          <p:cNvPicPr preferRelativeResize="0"/>
          <p:nvPr/>
        </p:nvPicPr>
        <p:blipFill rotWithShape="1">
          <a:blip r:embed="rId7">
            <a:alphaModFix/>
          </a:blip>
          <a:srcRect b="0" l="0" r="38003" t="52369"/>
          <a:stretch/>
        </p:blipFill>
        <p:spPr>
          <a:xfrm>
            <a:off x="1368373" y="3662725"/>
            <a:ext cx="1391251" cy="12341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9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256" name="Google Shape;1256;p92" title="Set up of the servo moto"/>
          <p:cNvPicPr preferRelativeResize="0"/>
          <p:nvPr/>
        </p:nvPicPr>
        <p:blipFill>
          <a:blip r:embed="rId3">
            <a:alphaModFix/>
          </a:blip>
          <a:stretch>
            <a:fillRect/>
          </a:stretch>
        </p:blipFill>
        <p:spPr>
          <a:xfrm>
            <a:off x="4237024" y="1211575"/>
            <a:ext cx="4053376" cy="3626426"/>
          </a:xfrm>
          <a:prstGeom prst="rect">
            <a:avLst/>
          </a:prstGeom>
          <a:noFill/>
          <a:ln>
            <a:noFill/>
          </a:ln>
        </p:spPr>
      </p:pic>
      <p:grpSp>
        <p:nvGrpSpPr>
          <p:cNvPr id="1257" name="Google Shape;1257;p92"/>
          <p:cNvGrpSpPr/>
          <p:nvPr/>
        </p:nvGrpSpPr>
        <p:grpSpPr>
          <a:xfrm>
            <a:off x="311700" y="4918796"/>
            <a:ext cx="8520595" cy="572705"/>
            <a:chOff x="311700" y="4500471"/>
            <a:chExt cx="8520595" cy="572705"/>
          </a:xfrm>
        </p:grpSpPr>
        <p:pic>
          <p:nvPicPr>
            <p:cNvPr id="1258" name="Google Shape;1258;p9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259" name="Google Shape;1259;p9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260" name="Google Shape;1260;p92"/>
            <p:cNvGrpSpPr/>
            <p:nvPr/>
          </p:nvGrpSpPr>
          <p:grpSpPr>
            <a:xfrm>
              <a:off x="2976075" y="4602050"/>
              <a:ext cx="3191850" cy="369550"/>
              <a:chOff x="5640450" y="4688200"/>
              <a:chExt cx="3191850" cy="369550"/>
            </a:xfrm>
          </p:grpSpPr>
          <p:pic>
            <p:nvPicPr>
              <p:cNvPr id="1261" name="Google Shape;1261;p9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262" name="Google Shape;1262;p9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63" name="Google Shape;1263;p92"/>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264" name="Google Shape;1264;p92"/>
          <p:cNvSpPr txBox="1"/>
          <p:nvPr>
            <p:ph idx="4294967295" type="title"/>
          </p:nvPr>
        </p:nvSpPr>
        <p:spPr>
          <a:xfrm>
            <a:off x="311700" y="49447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 up of the servo motor</a:t>
            </a:r>
            <a:endParaRPr/>
          </a:p>
        </p:txBody>
      </p:sp>
      <p:pic>
        <p:nvPicPr>
          <p:cNvPr id="1265" name="Google Shape;1265;p92" title="Diagram of the servo"/>
          <p:cNvPicPr preferRelativeResize="0"/>
          <p:nvPr/>
        </p:nvPicPr>
        <p:blipFill rotWithShape="1">
          <a:blip r:embed="rId7">
            <a:alphaModFix/>
          </a:blip>
          <a:srcRect b="0" l="0" r="0" t="48723"/>
          <a:stretch/>
        </p:blipFill>
        <p:spPr>
          <a:xfrm>
            <a:off x="888050" y="3094103"/>
            <a:ext cx="2275775" cy="760925"/>
          </a:xfrm>
          <a:prstGeom prst="rect">
            <a:avLst/>
          </a:prstGeom>
          <a:noFill/>
          <a:ln>
            <a:noFill/>
          </a:ln>
        </p:spPr>
      </p:pic>
      <p:pic>
        <p:nvPicPr>
          <p:cNvPr id="1266" name="Google Shape;1266;p92" title="Photo of the servo"/>
          <p:cNvPicPr preferRelativeResize="0"/>
          <p:nvPr/>
        </p:nvPicPr>
        <p:blipFill rotWithShape="1">
          <a:blip r:embed="rId8">
            <a:alphaModFix/>
          </a:blip>
          <a:srcRect b="0" l="0" r="38003" t="52369"/>
          <a:stretch/>
        </p:blipFill>
        <p:spPr>
          <a:xfrm>
            <a:off x="944698" y="1859975"/>
            <a:ext cx="1391251" cy="12341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0" name="Shape 1270"/>
        <p:cNvGrpSpPr/>
        <p:nvPr/>
      </p:nvGrpSpPr>
      <p:grpSpPr>
        <a:xfrm>
          <a:off x="0" y="0"/>
          <a:ext cx="0" cy="0"/>
          <a:chOff x="0" y="0"/>
          <a:chExt cx="0" cy="0"/>
        </a:xfrm>
      </p:grpSpPr>
      <p:sp>
        <p:nvSpPr>
          <p:cNvPr id="1271" name="Google Shape;1271;p9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272" name="Google Shape;1272;p93" title="Title Card Day 4"/>
          <p:cNvSpPr/>
          <p:nvPr/>
        </p:nvSpPr>
        <p:spPr>
          <a:xfrm>
            <a:off x="994975" y="920975"/>
            <a:ext cx="7137600" cy="3774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0">
                <a:latin typeface="Luckiest Guy"/>
                <a:ea typeface="Luckiest Guy"/>
                <a:cs typeface="Luckiest Guy"/>
                <a:sym typeface="Luckiest Guy"/>
              </a:rPr>
              <a:t>Day 4</a:t>
            </a:r>
            <a:endParaRPr sz="15000">
              <a:latin typeface="Luckiest Guy"/>
              <a:ea typeface="Luckiest Guy"/>
              <a:cs typeface="Luckiest Guy"/>
              <a:sym typeface="Luckiest Guy"/>
            </a:endParaRPr>
          </a:p>
        </p:txBody>
      </p:sp>
      <p:grpSp>
        <p:nvGrpSpPr>
          <p:cNvPr id="1273" name="Google Shape;1273;p93"/>
          <p:cNvGrpSpPr/>
          <p:nvPr/>
        </p:nvGrpSpPr>
        <p:grpSpPr>
          <a:xfrm>
            <a:off x="311700" y="4918796"/>
            <a:ext cx="8520595" cy="572705"/>
            <a:chOff x="311700" y="4500471"/>
            <a:chExt cx="8520595" cy="572705"/>
          </a:xfrm>
        </p:grpSpPr>
        <p:pic>
          <p:nvPicPr>
            <p:cNvPr id="1274" name="Google Shape;1274;p93"/>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275" name="Google Shape;1275;p93"/>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276" name="Google Shape;1276;p93"/>
            <p:cNvGrpSpPr/>
            <p:nvPr/>
          </p:nvGrpSpPr>
          <p:grpSpPr>
            <a:xfrm>
              <a:off x="2976075" y="4602050"/>
              <a:ext cx="3191850" cy="369550"/>
              <a:chOff x="5640450" y="4688200"/>
              <a:chExt cx="3191850" cy="369550"/>
            </a:xfrm>
          </p:grpSpPr>
          <p:pic>
            <p:nvPicPr>
              <p:cNvPr id="1277" name="Google Shape;1277;p93"/>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278" name="Google Shape;1278;p9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79" name="Google Shape;1279;p93"/>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280" name="Google Shape;1280;p93"/>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4" name="Shape 1284"/>
        <p:cNvGrpSpPr/>
        <p:nvPr/>
      </p:nvGrpSpPr>
      <p:grpSpPr>
        <a:xfrm>
          <a:off x="0" y="0"/>
          <a:ext cx="0" cy="0"/>
          <a:chOff x="0" y="0"/>
          <a:chExt cx="0" cy="0"/>
        </a:xfrm>
      </p:grpSpPr>
      <p:sp>
        <p:nvSpPr>
          <p:cNvPr id="1285" name="Google Shape;1285;p9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286" name="Google Shape;1286;p94"/>
          <p:cNvSpPr/>
          <p:nvPr/>
        </p:nvSpPr>
        <p:spPr>
          <a:xfrm>
            <a:off x="1316500" y="88535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latin typeface="Bangers"/>
                <a:ea typeface="Bangers"/>
                <a:cs typeface="Bangers"/>
                <a:sym typeface="Bangers"/>
              </a:rPr>
              <a:t>SElect Three of the following to show the teacher or </a:t>
            </a:r>
            <a:r>
              <a:rPr lang="en" sz="4300">
                <a:latin typeface="Bangers"/>
                <a:ea typeface="Bangers"/>
                <a:cs typeface="Bangers"/>
                <a:sym typeface="Bangers"/>
              </a:rPr>
              <a:t>attach</a:t>
            </a:r>
            <a:r>
              <a:rPr lang="en" sz="4300">
                <a:latin typeface="Bangers"/>
                <a:ea typeface="Bangers"/>
                <a:cs typeface="Bangers"/>
                <a:sym typeface="Bangers"/>
              </a:rPr>
              <a:t> a video of your code and your micro:bit breadboard</a:t>
            </a:r>
            <a:endParaRPr sz="4300">
              <a:latin typeface="Bangers"/>
              <a:ea typeface="Bangers"/>
              <a:cs typeface="Bangers"/>
              <a:sym typeface="Bangers"/>
            </a:endParaRPr>
          </a:p>
        </p:txBody>
      </p:sp>
      <p:grpSp>
        <p:nvGrpSpPr>
          <p:cNvPr id="1287" name="Google Shape;1287;p94"/>
          <p:cNvGrpSpPr/>
          <p:nvPr/>
        </p:nvGrpSpPr>
        <p:grpSpPr>
          <a:xfrm>
            <a:off x="311700" y="4918796"/>
            <a:ext cx="8520595" cy="572705"/>
            <a:chOff x="311700" y="4500471"/>
            <a:chExt cx="8520595" cy="572705"/>
          </a:xfrm>
        </p:grpSpPr>
        <p:pic>
          <p:nvPicPr>
            <p:cNvPr id="1288" name="Google Shape;1288;p94"/>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289" name="Google Shape;1289;p94"/>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290" name="Google Shape;1290;p94"/>
            <p:cNvGrpSpPr/>
            <p:nvPr/>
          </p:nvGrpSpPr>
          <p:grpSpPr>
            <a:xfrm>
              <a:off x="2976075" y="4602050"/>
              <a:ext cx="3191850" cy="369550"/>
              <a:chOff x="5640450" y="4688200"/>
              <a:chExt cx="3191850" cy="369550"/>
            </a:xfrm>
          </p:grpSpPr>
          <p:pic>
            <p:nvPicPr>
              <p:cNvPr id="1291" name="Google Shape;1291;p94"/>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292" name="Google Shape;1292;p9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293" name="Google Shape;1293;p94"/>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p9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299" name="Google Shape;1299;p95" title="Title card: Buzzer"/>
          <p:cNvPicPr preferRelativeResize="0"/>
          <p:nvPr/>
        </p:nvPicPr>
        <p:blipFill>
          <a:blip r:embed="rId3">
            <a:alphaModFix/>
          </a:blip>
          <a:stretch>
            <a:fillRect/>
          </a:stretch>
        </p:blipFill>
        <p:spPr>
          <a:xfrm>
            <a:off x="953225" y="1113400"/>
            <a:ext cx="7010400" cy="3305175"/>
          </a:xfrm>
          <a:prstGeom prst="rect">
            <a:avLst/>
          </a:prstGeom>
          <a:noFill/>
          <a:ln>
            <a:noFill/>
          </a:ln>
        </p:spPr>
      </p:pic>
      <p:grpSp>
        <p:nvGrpSpPr>
          <p:cNvPr id="1300" name="Google Shape;1300;p95"/>
          <p:cNvGrpSpPr/>
          <p:nvPr/>
        </p:nvGrpSpPr>
        <p:grpSpPr>
          <a:xfrm>
            <a:off x="311700" y="4918796"/>
            <a:ext cx="8520595" cy="572705"/>
            <a:chOff x="311700" y="4500471"/>
            <a:chExt cx="8520595" cy="572705"/>
          </a:xfrm>
        </p:grpSpPr>
        <p:pic>
          <p:nvPicPr>
            <p:cNvPr id="1301" name="Google Shape;1301;p9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302" name="Google Shape;1302;p9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303" name="Google Shape;1303;p95"/>
            <p:cNvGrpSpPr/>
            <p:nvPr/>
          </p:nvGrpSpPr>
          <p:grpSpPr>
            <a:xfrm>
              <a:off x="2976075" y="4602050"/>
              <a:ext cx="3191850" cy="369550"/>
              <a:chOff x="5640450" y="4688200"/>
              <a:chExt cx="3191850" cy="369550"/>
            </a:xfrm>
          </p:grpSpPr>
          <p:pic>
            <p:nvPicPr>
              <p:cNvPr id="1304" name="Google Shape;1304;p9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305" name="Google Shape;1305;p9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06" name="Google Shape;1306;p9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9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312" name="Google Shape;1312;p96" title="Photo of the Buzzer"/>
          <p:cNvPicPr preferRelativeResize="0"/>
          <p:nvPr/>
        </p:nvPicPr>
        <p:blipFill rotWithShape="1">
          <a:blip r:embed="rId3">
            <a:alphaModFix/>
          </a:blip>
          <a:srcRect b="22100" l="0" r="0" t="0"/>
          <a:stretch/>
        </p:blipFill>
        <p:spPr>
          <a:xfrm>
            <a:off x="311700" y="820373"/>
            <a:ext cx="4511250" cy="3173775"/>
          </a:xfrm>
          <a:prstGeom prst="rect">
            <a:avLst/>
          </a:prstGeom>
          <a:noFill/>
          <a:ln>
            <a:noFill/>
          </a:ln>
        </p:spPr>
      </p:pic>
      <p:grpSp>
        <p:nvGrpSpPr>
          <p:cNvPr id="1313" name="Google Shape;1313;p96"/>
          <p:cNvGrpSpPr/>
          <p:nvPr/>
        </p:nvGrpSpPr>
        <p:grpSpPr>
          <a:xfrm>
            <a:off x="311700" y="4918796"/>
            <a:ext cx="8520595" cy="572705"/>
            <a:chOff x="311700" y="4500471"/>
            <a:chExt cx="8520595" cy="572705"/>
          </a:xfrm>
        </p:grpSpPr>
        <p:pic>
          <p:nvPicPr>
            <p:cNvPr id="1314" name="Google Shape;1314;p96"/>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315" name="Google Shape;1315;p96"/>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316" name="Google Shape;1316;p96"/>
            <p:cNvGrpSpPr/>
            <p:nvPr/>
          </p:nvGrpSpPr>
          <p:grpSpPr>
            <a:xfrm>
              <a:off x="2976075" y="4602050"/>
              <a:ext cx="3191850" cy="369550"/>
              <a:chOff x="5640450" y="4688200"/>
              <a:chExt cx="3191850" cy="369550"/>
            </a:xfrm>
          </p:grpSpPr>
          <p:pic>
            <p:nvPicPr>
              <p:cNvPr id="1317" name="Google Shape;1317;p96"/>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318" name="Google Shape;1318;p9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19" name="Google Shape;1319;p9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1320" name="Google Shape;1320;p96" title="Text to explain the purpose of the servo"/>
          <p:cNvPicPr preferRelativeResize="0"/>
          <p:nvPr/>
        </p:nvPicPr>
        <p:blipFill rotWithShape="1">
          <a:blip r:embed="rId3">
            <a:alphaModFix/>
          </a:blip>
          <a:srcRect b="0" l="0" r="0" t="77898"/>
          <a:stretch/>
        </p:blipFill>
        <p:spPr>
          <a:xfrm>
            <a:off x="2594125" y="3365499"/>
            <a:ext cx="6324575" cy="1262426"/>
          </a:xfrm>
          <a:prstGeom prst="rect">
            <a:avLst/>
          </a:prstGeom>
          <a:noFill/>
          <a:ln>
            <a:noFill/>
          </a:ln>
        </p:spPr>
      </p:pic>
      <p:sp>
        <p:nvSpPr>
          <p:cNvPr id="1321" name="Google Shape;1321;p96"/>
          <p:cNvSpPr txBox="1"/>
          <p:nvPr>
            <p:ph idx="4294967295" type="title"/>
          </p:nvPr>
        </p:nvSpPr>
        <p:spPr>
          <a:xfrm>
            <a:off x="300075" y="3230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Buzzer</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9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Explained as to how the current goes through the buzzer." id="1327" name="Google Shape;1327;p97" title="The buzzer"/>
          <p:cNvPicPr preferRelativeResize="0"/>
          <p:nvPr/>
        </p:nvPicPr>
        <p:blipFill>
          <a:blip r:embed="rId3">
            <a:alphaModFix/>
          </a:blip>
          <a:stretch>
            <a:fillRect/>
          </a:stretch>
        </p:blipFill>
        <p:spPr>
          <a:xfrm>
            <a:off x="2852799" y="404225"/>
            <a:ext cx="5702200" cy="4232150"/>
          </a:xfrm>
          <a:prstGeom prst="rect">
            <a:avLst/>
          </a:prstGeom>
          <a:noFill/>
          <a:ln>
            <a:noFill/>
          </a:ln>
        </p:spPr>
      </p:pic>
      <p:grpSp>
        <p:nvGrpSpPr>
          <p:cNvPr id="1328" name="Google Shape;1328;p97"/>
          <p:cNvGrpSpPr/>
          <p:nvPr/>
        </p:nvGrpSpPr>
        <p:grpSpPr>
          <a:xfrm>
            <a:off x="311700" y="4918796"/>
            <a:ext cx="8520595" cy="572705"/>
            <a:chOff x="311700" y="4500471"/>
            <a:chExt cx="8520595" cy="572705"/>
          </a:xfrm>
        </p:grpSpPr>
        <p:pic>
          <p:nvPicPr>
            <p:cNvPr id="1329" name="Google Shape;1329;p9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330" name="Google Shape;1330;p9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331" name="Google Shape;1331;p97"/>
            <p:cNvGrpSpPr/>
            <p:nvPr/>
          </p:nvGrpSpPr>
          <p:grpSpPr>
            <a:xfrm>
              <a:off x="2976075" y="4602050"/>
              <a:ext cx="3191850" cy="369550"/>
              <a:chOff x="5640450" y="4688200"/>
              <a:chExt cx="3191850" cy="369550"/>
            </a:xfrm>
          </p:grpSpPr>
          <p:pic>
            <p:nvPicPr>
              <p:cNvPr id="1332" name="Google Shape;1332;p9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333" name="Google Shape;1333;p9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34" name="Google Shape;1334;p9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335" name="Google Shape;1335;p97"/>
          <p:cNvSpPr txBox="1"/>
          <p:nvPr>
            <p:ph idx="4294967295" type="title"/>
          </p:nvPr>
        </p:nvSpPr>
        <p:spPr>
          <a:xfrm>
            <a:off x="300075" y="3230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Buzzer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281" name="Google Shape;281;p26"/>
          <p:cNvSpPr txBox="1"/>
          <p:nvPr>
            <p:ph idx="4294967295" type="title"/>
          </p:nvPr>
        </p:nvSpPr>
        <p:spPr>
          <a:xfrm>
            <a:off x="375556" y="754063"/>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b="1" lang="en" sz="3600">
                <a:solidFill>
                  <a:srgbClr val="BD2A35"/>
                </a:solidFill>
                <a:latin typeface="Dosis"/>
                <a:ea typeface="Dosis"/>
                <a:cs typeface="Dosis"/>
                <a:sym typeface="Dosis"/>
              </a:rPr>
              <a:t>Design thinking process</a:t>
            </a:r>
            <a:r>
              <a:rPr b="1" lang="en">
                <a:solidFill>
                  <a:srgbClr val="BD2A35"/>
                </a:solidFill>
                <a:latin typeface="Dosis"/>
                <a:ea typeface="Dosis"/>
                <a:cs typeface="Dosis"/>
                <a:sym typeface="Dosis"/>
              </a:rPr>
              <a:t>	</a:t>
            </a:r>
            <a:endParaRPr b="1">
              <a:solidFill>
                <a:srgbClr val="BD2A35"/>
              </a:solidFill>
              <a:latin typeface="Dosis"/>
              <a:ea typeface="Dosis"/>
              <a:cs typeface="Dosis"/>
              <a:sym typeface="Dosis"/>
            </a:endParaRPr>
          </a:p>
        </p:txBody>
      </p:sp>
      <p:sp>
        <p:nvSpPr>
          <p:cNvPr id="282" name="Google Shape;282;p26"/>
          <p:cNvSpPr txBox="1"/>
          <p:nvPr>
            <p:ph idx="4294967295" type="body"/>
          </p:nvPr>
        </p:nvSpPr>
        <p:spPr>
          <a:xfrm>
            <a:off x="375556" y="1330242"/>
            <a:ext cx="8235900" cy="576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1200"/>
              </a:spcAft>
              <a:buClr>
                <a:schemeClr val="lt1"/>
              </a:buClr>
              <a:buSzPts val="1800"/>
              <a:buNone/>
            </a:pPr>
            <a:r>
              <a:rPr lang="en">
                <a:solidFill>
                  <a:schemeClr val="accent1"/>
                </a:solidFill>
              </a:rPr>
              <a:t>Whatever you build with code should serve a purpose or fill a need.</a:t>
            </a:r>
            <a:endParaRPr>
              <a:solidFill>
                <a:schemeClr val="accent1"/>
              </a:solidFill>
            </a:endParaRPr>
          </a:p>
        </p:txBody>
      </p:sp>
      <p:grpSp>
        <p:nvGrpSpPr>
          <p:cNvPr id="283" name="Google Shape;283;p26"/>
          <p:cNvGrpSpPr/>
          <p:nvPr/>
        </p:nvGrpSpPr>
        <p:grpSpPr>
          <a:xfrm>
            <a:off x="360525" y="1981841"/>
            <a:ext cx="8328641" cy="830967"/>
            <a:chOff x="-128900" y="1650912"/>
            <a:chExt cx="11104855" cy="997200"/>
          </a:xfrm>
        </p:grpSpPr>
        <p:sp>
          <p:nvSpPr>
            <p:cNvPr id="284" name="Google Shape;284;p26"/>
            <p:cNvSpPr/>
            <p:nvPr/>
          </p:nvSpPr>
          <p:spPr>
            <a:xfrm>
              <a:off x="5361"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85" name="Google Shape;285;p26"/>
            <p:cNvSpPr txBox="1"/>
            <p:nvPr/>
          </p:nvSpPr>
          <p:spPr>
            <a:xfrm>
              <a:off x="-128900" y="1668320"/>
              <a:ext cx="18165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Empathize</a:t>
              </a:r>
              <a:endParaRPr sz="1100">
                <a:solidFill>
                  <a:schemeClr val="accent1"/>
                </a:solidFill>
                <a:latin typeface="Dosis"/>
                <a:ea typeface="Dosis"/>
                <a:cs typeface="Dosis"/>
                <a:sym typeface="Dosis"/>
              </a:endParaRPr>
            </a:p>
          </p:txBody>
        </p:sp>
        <p:sp>
          <p:nvSpPr>
            <p:cNvPr id="286" name="Google Shape;286;p26"/>
            <p:cNvSpPr/>
            <p:nvPr/>
          </p:nvSpPr>
          <p:spPr>
            <a:xfrm>
              <a:off x="1833776"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87" name="Google Shape;287;p26"/>
            <p:cNvSpPr txBox="1"/>
            <p:nvPr/>
          </p:nvSpPr>
          <p:spPr>
            <a:xfrm>
              <a:off x="1833776"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288" name="Google Shape;288;p26"/>
            <p:cNvSpPr/>
            <p:nvPr/>
          </p:nvSpPr>
          <p:spPr>
            <a:xfrm>
              <a:off x="2332435"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89" name="Google Shape;289;p26"/>
            <p:cNvSpPr txBox="1"/>
            <p:nvPr/>
          </p:nvSpPr>
          <p:spPr>
            <a:xfrm>
              <a:off x="2361645"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Define</a:t>
              </a:r>
              <a:endParaRPr sz="1100">
                <a:solidFill>
                  <a:schemeClr val="accent1"/>
                </a:solidFill>
                <a:latin typeface="Dosis"/>
                <a:ea typeface="Dosis"/>
                <a:cs typeface="Dosis"/>
                <a:sym typeface="Dosis"/>
              </a:endParaRPr>
            </a:p>
          </p:txBody>
        </p:sp>
        <p:sp>
          <p:nvSpPr>
            <p:cNvPr id="290" name="Google Shape;290;p26"/>
            <p:cNvSpPr/>
            <p:nvPr/>
          </p:nvSpPr>
          <p:spPr>
            <a:xfrm>
              <a:off x="4160850"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91" name="Google Shape;291;p26"/>
            <p:cNvSpPr txBox="1"/>
            <p:nvPr/>
          </p:nvSpPr>
          <p:spPr>
            <a:xfrm>
              <a:off x="4160850"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292" name="Google Shape;292;p26"/>
            <p:cNvSpPr/>
            <p:nvPr/>
          </p:nvSpPr>
          <p:spPr>
            <a:xfrm>
              <a:off x="4659508"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93" name="Google Shape;293;p26"/>
            <p:cNvSpPr txBox="1"/>
            <p:nvPr/>
          </p:nvSpPr>
          <p:spPr>
            <a:xfrm>
              <a:off x="4688718"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Ideate</a:t>
              </a:r>
              <a:endParaRPr sz="1100">
                <a:solidFill>
                  <a:schemeClr val="accent1"/>
                </a:solidFill>
                <a:latin typeface="Dosis"/>
                <a:ea typeface="Dosis"/>
                <a:cs typeface="Dosis"/>
                <a:sym typeface="Dosis"/>
              </a:endParaRPr>
            </a:p>
          </p:txBody>
        </p:sp>
        <p:sp>
          <p:nvSpPr>
            <p:cNvPr id="294" name="Google Shape;294;p26"/>
            <p:cNvSpPr/>
            <p:nvPr/>
          </p:nvSpPr>
          <p:spPr>
            <a:xfrm>
              <a:off x="6487923"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95" name="Google Shape;295;p26"/>
            <p:cNvSpPr txBox="1"/>
            <p:nvPr/>
          </p:nvSpPr>
          <p:spPr>
            <a:xfrm>
              <a:off x="6487923"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296" name="Google Shape;296;p26"/>
            <p:cNvSpPr/>
            <p:nvPr/>
          </p:nvSpPr>
          <p:spPr>
            <a:xfrm>
              <a:off x="6986582"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97" name="Google Shape;297;p26"/>
            <p:cNvSpPr txBox="1"/>
            <p:nvPr/>
          </p:nvSpPr>
          <p:spPr>
            <a:xfrm>
              <a:off x="7015792"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Prototype</a:t>
              </a:r>
              <a:endParaRPr sz="1100">
                <a:solidFill>
                  <a:schemeClr val="accent1"/>
                </a:solidFill>
                <a:latin typeface="Dosis"/>
                <a:ea typeface="Dosis"/>
                <a:cs typeface="Dosis"/>
                <a:sym typeface="Dosis"/>
              </a:endParaRPr>
            </a:p>
          </p:txBody>
        </p:sp>
        <p:sp>
          <p:nvSpPr>
            <p:cNvPr id="298" name="Google Shape;298;p26"/>
            <p:cNvSpPr/>
            <p:nvPr/>
          </p:nvSpPr>
          <p:spPr>
            <a:xfrm>
              <a:off x="8814997"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299" name="Google Shape;299;p26"/>
            <p:cNvSpPr txBox="1"/>
            <p:nvPr/>
          </p:nvSpPr>
          <p:spPr>
            <a:xfrm>
              <a:off x="8814997"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300" name="Google Shape;300;p26"/>
            <p:cNvSpPr/>
            <p:nvPr/>
          </p:nvSpPr>
          <p:spPr>
            <a:xfrm>
              <a:off x="9313655"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301" name="Google Shape;301;p26"/>
            <p:cNvSpPr txBox="1"/>
            <p:nvPr/>
          </p:nvSpPr>
          <p:spPr>
            <a:xfrm>
              <a:off x="9342865"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Test</a:t>
              </a:r>
              <a:endParaRPr sz="1100">
                <a:solidFill>
                  <a:schemeClr val="accent1"/>
                </a:solidFill>
                <a:latin typeface="Dosis"/>
                <a:ea typeface="Dosis"/>
                <a:cs typeface="Dosis"/>
                <a:sym typeface="Dosis"/>
              </a:endParaRPr>
            </a:p>
          </p:txBody>
        </p:sp>
      </p:grpSp>
      <p:sp>
        <p:nvSpPr>
          <p:cNvPr id="302" name="Google Shape;302;p26"/>
          <p:cNvSpPr txBox="1"/>
          <p:nvPr/>
        </p:nvSpPr>
        <p:spPr>
          <a:xfrm>
            <a:off x="391142" y="2868717"/>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Learn about your target audience</a:t>
            </a:r>
            <a:endParaRPr sz="1100">
              <a:solidFill>
                <a:schemeClr val="accent1"/>
              </a:solidFill>
              <a:latin typeface="Dosis"/>
              <a:ea typeface="Dosis"/>
              <a:cs typeface="Dosis"/>
              <a:sym typeface="Dosis"/>
            </a:endParaRPr>
          </a:p>
        </p:txBody>
      </p:sp>
      <p:sp>
        <p:nvSpPr>
          <p:cNvPr id="303" name="Google Shape;303;p26"/>
          <p:cNvSpPr txBox="1"/>
          <p:nvPr/>
        </p:nvSpPr>
        <p:spPr>
          <a:xfrm>
            <a:off x="2157596" y="2857500"/>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Understand and identify your audience’s problem and need</a:t>
            </a:r>
            <a:endParaRPr sz="1100">
              <a:solidFill>
                <a:schemeClr val="accent1"/>
              </a:solidFill>
              <a:latin typeface="Dosis"/>
              <a:ea typeface="Dosis"/>
              <a:cs typeface="Dosis"/>
              <a:sym typeface="Dosis"/>
            </a:endParaRPr>
          </a:p>
        </p:txBody>
      </p:sp>
      <p:sp>
        <p:nvSpPr>
          <p:cNvPr id="304" name="Google Shape;304;p26"/>
          <p:cNvSpPr txBox="1"/>
          <p:nvPr/>
        </p:nvSpPr>
        <p:spPr>
          <a:xfrm>
            <a:off x="3924051" y="2857500"/>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Brainstorm several possible creative solutions</a:t>
            </a:r>
            <a:endParaRPr sz="1100">
              <a:solidFill>
                <a:schemeClr val="accent1"/>
              </a:solidFill>
              <a:latin typeface="Dosis"/>
              <a:ea typeface="Dosis"/>
              <a:cs typeface="Dosis"/>
              <a:sym typeface="Dosis"/>
            </a:endParaRPr>
          </a:p>
        </p:txBody>
      </p:sp>
      <p:sp>
        <p:nvSpPr>
          <p:cNvPr id="305" name="Google Shape;305;p26"/>
          <p:cNvSpPr txBox="1"/>
          <p:nvPr/>
        </p:nvSpPr>
        <p:spPr>
          <a:xfrm>
            <a:off x="5690505" y="2857500"/>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Construct rough drafts or sketches of your ideas</a:t>
            </a:r>
            <a:endParaRPr sz="1100">
              <a:solidFill>
                <a:schemeClr val="accent1"/>
              </a:solidFill>
              <a:latin typeface="Dosis"/>
              <a:ea typeface="Dosis"/>
              <a:cs typeface="Dosis"/>
              <a:sym typeface="Dosis"/>
            </a:endParaRPr>
          </a:p>
        </p:txBody>
      </p:sp>
      <p:sp>
        <p:nvSpPr>
          <p:cNvPr id="306" name="Google Shape;306;p26"/>
          <p:cNvSpPr txBox="1"/>
          <p:nvPr/>
        </p:nvSpPr>
        <p:spPr>
          <a:xfrm>
            <a:off x="7456961" y="2857500"/>
            <a:ext cx="1362300" cy="19050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Test your prototype solutions and refine until you come up with the final version</a:t>
            </a:r>
            <a:endParaRPr sz="1100">
              <a:solidFill>
                <a:schemeClr val="accent1"/>
              </a:solidFill>
              <a:latin typeface="Dosis"/>
              <a:ea typeface="Dosis"/>
              <a:cs typeface="Dosis"/>
              <a:sym typeface="Dosis"/>
            </a:endParaRPr>
          </a:p>
        </p:txBody>
      </p:sp>
      <p:grpSp>
        <p:nvGrpSpPr>
          <p:cNvPr id="307" name="Google Shape;307;p26"/>
          <p:cNvGrpSpPr/>
          <p:nvPr/>
        </p:nvGrpSpPr>
        <p:grpSpPr>
          <a:xfrm>
            <a:off x="311700" y="4918796"/>
            <a:ext cx="8520595" cy="572705"/>
            <a:chOff x="311700" y="4500471"/>
            <a:chExt cx="8520595" cy="572705"/>
          </a:xfrm>
        </p:grpSpPr>
        <p:pic>
          <p:nvPicPr>
            <p:cNvPr id="308" name="Google Shape;308;p26"/>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09" name="Google Shape;309;p26"/>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10" name="Google Shape;310;p26"/>
            <p:cNvGrpSpPr/>
            <p:nvPr/>
          </p:nvGrpSpPr>
          <p:grpSpPr>
            <a:xfrm>
              <a:off x="2976075" y="4602050"/>
              <a:ext cx="3191850" cy="369550"/>
              <a:chOff x="5640450" y="4688200"/>
              <a:chExt cx="3191850" cy="369550"/>
            </a:xfrm>
          </p:grpSpPr>
          <p:pic>
            <p:nvPicPr>
              <p:cNvPr id="311" name="Google Shape;311;p26"/>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12" name="Google Shape;312;p2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13" name="Google Shape;313;p2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9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341" name="Google Shape;1341;p98" title="Transistor"/>
          <p:cNvPicPr preferRelativeResize="0"/>
          <p:nvPr/>
        </p:nvPicPr>
        <p:blipFill rotWithShape="1">
          <a:blip r:embed="rId3">
            <a:alphaModFix/>
          </a:blip>
          <a:srcRect b="31689" l="0" r="0" t="0"/>
          <a:stretch/>
        </p:blipFill>
        <p:spPr>
          <a:xfrm>
            <a:off x="185275" y="1184900"/>
            <a:ext cx="6008951" cy="3475424"/>
          </a:xfrm>
          <a:prstGeom prst="rect">
            <a:avLst/>
          </a:prstGeom>
          <a:noFill/>
          <a:ln>
            <a:noFill/>
          </a:ln>
        </p:spPr>
      </p:pic>
      <p:grpSp>
        <p:nvGrpSpPr>
          <p:cNvPr id="1342" name="Google Shape;1342;p98"/>
          <p:cNvGrpSpPr/>
          <p:nvPr/>
        </p:nvGrpSpPr>
        <p:grpSpPr>
          <a:xfrm>
            <a:off x="311700" y="4918796"/>
            <a:ext cx="8520595" cy="572705"/>
            <a:chOff x="311700" y="4500471"/>
            <a:chExt cx="8520595" cy="572705"/>
          </a:xfrm>
        </p:grpSpPr>
        <p:pic>
          <p:nvPicPr>
            <p:cNvPr id="1343" name="Google Shape;1343;p9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344" name="Google Shape;1344;p9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345" name="Google Shape;1345;p98"/>
            <p:cNvGrpSpPr/>
            <p:nvPr/>
          </p:nvGrpSpPr>
          <p:grpSpPr>
            <a:xfrm>
              <a:off x="2976075" y="4602050"/>
              <a:ext cx="3191850" cy="369550"/>
              <a:chOff x="5640450" y="4688200"/>
              <a:chExt cx="3191850" cy="369550"/>
            </a:xfrm>
          </p:grpSpPr>
          <p:pic>
            <p:nvPicPr>
              <p:cNvPr id="1346" name="Google Shape;1346;p9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347" name="Google Shape;1347;p9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48" name="Google Shape;1348;p98"/>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349" name="Google Shape;1349;p98"/>
          <p:cNvSpPr txBox="1"/>
          <p:nvPr>
            <p:ph idx="4294967295" type="title"/>
          </p:nvPr>
        </p:nvSpPr>
        <p:spPr>
          <a:xfrm>
            <a:off x="311700" y="2901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Transistor</a:t>
            </a:r>
            <a:endParaRPr/>
          </a:p>
        </p:txBody>
      </p:sp>
      <p:pic>
        <p:nvPicPr>
          <p:cNvPr id="1350" name="Google Shape;1350;p98" title="Text about the transistor"/>
          <p:cNvPicPr preferRelativeResize="0"/>
          <p:nvPr/>
        </p:nvPicPr>
        <p:blipFill rotWithShape="1">
          <a:blip r:embed="rId3">
            <a:alphaModFix/>
          </a:blip>
          <a:srcRect b="0" l="0" r="0" t="69191"/>
          <a:stretch/>
        </p:blipFill>
        <p:spPr>
          <a:xfrm>
            <a:off x="2823350" y="2041566"/>
            <a:ext cx="6008951" cy="15674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9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356" name="Google Shape;1356;p99" title="Photo of the wire connections needed for the buzzer"/>
          <p:cNvPicPr preferRelativeResize="0"/>
          <p:nvPr/>
        </p:nvPicPr>
        <p:blipFill>
          <a:blip r:embed="rId3">
            <a:alphaModFix/>
          </a:blip>
          <a:stretch>
            <a:fillRect/>
          </a:stretch>
        </p:blipFill>
        <p:spPr>
          <a:xfrm>
            <a:off x="1587500" y="1072025"/>
            <a:ext cx="5121750" cy="3570950"/>
          </a:xfrm>
          <a:prstGeom prst="rect">
            <a:avLst/>
          </a:prstGeom>
          <a:noFill/>
          <a:ln>
            <a:noFill/>
          </a:ln>
        </p:spPr>
      </p:pic>
      <p:grpSp>
        <p:nvGrpSpPr>
          <p:cNvPr id="1357" name="Google Shape;1357;p99"/>
          <p:cNvGrpSpPr/>
          <p:nvPr/>
        </p:nvGrpSpPr>
        <p:grpSpPr>
          <a:xfrm>
            <a:off x="311700" y="4918796"/>
            <a:ext cx="8520595" cy="572705"/>
            <a:chOff x="311700" y="4500471"/>
            <a:chExt cx="8520595" cy="572705"/>
          </a:xfrm>
        </p:grpSpPr>
        <p:pic>
          <p:nvPicPr>
            <p:cNvPr id="1358" name="Google Shape;1358;p99"/>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359" name="Google Shape;1359;p99"/>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360" name="Google Shape;1360;p99"/>
            <p:cNvGrpSpPr/>
            <p:nvPr/>
          </p:nvGrpSpPr>
          <p:grpSpPr>
            <a:xfrm>
              <a:off x="2976075" y="4602050"/>
              <a:ext cx="3191850" cy="369550"/>
              <a:chOff x="5640450" y="4688200"/>
              <a:chExt cx="3191850" cy="369550"/>
            </a:xfrm>
          </p:grpSpPr>
          <p:pic>
            <p:nvPicPr>
              <p:cNvPr id="1361" name="Google Shape;1361;p99"/>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362" name="Google Shape;1362;p9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63" name="Google Shape;1363;p9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364" name="Google Shape;1364;p99"/>
          <p:cNvSpPr txBox="1"/>
          <p:nvPr>
            <p:ph idx="4294967295" type="title"/>
          </p:nvPr>
        </p:nvSpPr>
        <p:spPr>
          <a:xfrm>
            <a:off x="311700" y="290125"/>
            <a:ext cx="45345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 up of the Buzzer</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10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370" name="Google Shape;1370;p100" title="How it looks set up "/>
          <p:cNvPicPr preferRelativeResize="0"/>
          <p:nvPr/>
        </p:nvPicPr>
        <p:blipFill>
          <a:blip r:embed="rId3">
            <a:alphaModFix/>
          </a:blip>
          <a:stretch>
            <a:fillRect/>
          </a:stretch>
        </p:blipFill>
        <p:spPr>
          <a:xfrm>
            <a:off x="400050" y="973526"/>
            <a:ext cx="5542301" cy="4095175"/>
          </a:xfrm>
          <a:prstGeom prst="rect">
            <a:avLst/>
          </a:prstGeom>
          <a:noFill/>
          <a:ln>
            <a:noFill/>
          </a:ln>
        </p:spPr>
      </p:pic>
      <p:grpSp>
        <p:nvGrpSpPr>
          <p:cNvPr id="1371" name="Google Shape;1371;p100"/>
          <p:cNvGrpSpPr/>
          <p:nvPr/>
        </p:nvGrpSpPr>
        <p:grpSpPr>
          <a:xfrm>
            <a:off x="311700" y="4918796"/>
            <a:ext cx="8520595" cy="572705"/>
            <a:chOff x="311700" y="4500471"/>
            <a:chExt cx="8520595" cy="572705"/>
          </a:xfrm>
        </p:grpSpPr>
        <p:pic>
          <p:nvPicPr>
            <p:cNvPr id="1372" name="Google Shape;1372;p100"/>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373" name="Google Shape;1373;p100"/>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374" name="Google Shape;1374;p100"/>
            <p:cNvGrpSpPr/>
            <p:nvPr/>
          </p:nvGrpSpPr>
          <p:grpSpPr>
            <a:xfrm>
              <a:off x="2976075" y="4602050"/>
              <a:ext cx="3191850" cy="369550"/>
              <a:chOff x="5640450" y="4688200"/>
              <a:chExt cx="3191850" cy="369550"/>
            </a:xfrm>
          </p:grpSpPr>
          <p:pic>
            <p:nvPicPr>
              <p:cNvPr id="1375" name="Google Shape;1375;p100"/>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376" name="Google Shape;1376;p10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377" name="Google Shape;1377;p100"/>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pic>
        <p:nvPicPr>
          <p:cNvPr id="1378" name="Google Shape;1378;p100" title="Code for the buzzer"/>
          <p:cNvPicPr preferRelativeResize="0"/>
          <p:nvPr/>
        </p:nvPicPr>
        <p:blipFill>
          <a:blip r:embed="rId7">
            <a:alphaModFix/>
          </a:blip>
          <a:stretch>
            <a:fillRect/>
          </a:stretch>
        </p:blipFill>
        <p:spPr>
          <a:xfrm>
            <a:off x="6102350" y="518825"/>
            <a:ext cx="2823750" cy="4095175"/>
          </a:xfrm>
          <a:prstGeom prst="rect">
            <a:avLst/>
          </a:prstGeom>
          <a:noFill/>
          <a:ln>
            <a:noFill/>
          </a:ln>
        </p:spPr>
      </p:pic>
      <p:sp>
        <p:nvSpPr>
          <p:cNvPr id="1379" name="Google Shape;1379;p100"/>
          <p:cNvSpPr txBox="1"/>
          <p:nvPr>
            <p:ph idx="4294967295" type="title"/>
          </p:nvPr>
        </p:nvSpPr>
        <p:spPr>
          <a:xfrm>
            <a:off x="311700" y="290125"/>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it looks set up and the code</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0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385" name="Google Shape;1385;p101" title="Title card of Motor"/>
          <p:cNvPicPr preferRelativeResize="0"/>
          <p:nvPr/>
        </p:nvPicPr>
        <p:blipFill>
          <a:blip r:embed="rId3">
            <a:alphaModFix/>
          </a:blip>
          <a:stretch>
            <a:fillRect/>
          </a:stretch>
        </p:blipFill>
        <p:spPr>
          <a:xfrm>
            <a:off x="224925" y="756900"/>
            <a:ext cx="8694150" cy="4201200"/>
          </a:xfrm>
          <a:prstGeom prst="rect">
            <a:avLst/>
          </a:prstGeom>
          <a:noFill/>
          <a:ln>
            <a:noFill/>
          </a:ln>
        </p:spPr>
      </p:pic>
      <p:grpSp>
        <p:nvGrpSpPr>
          <p:cNvPr id="1386" name="Google Shape;1386;p101"/>
          <p:cNvGrpSpPr/>
          <p:nvPr/>
        </p:nvGrpSpPr>
        <p:grpSpPr>
          <a:xfrm>
            <a:off x="311700" y="4918796"/>
            <a:ext cx="8520595" cy="572705"/>
            <a:chOff x="311700" y="4500471"/>
            <a:chExt cx="8520595" cy="572705"/>
          </a:xfrm>
        </p:grpSpPr>
        <p:pic>
          <p:nvPicPr>
            <p:cNvPr id="1387" name="Google Shape;1387;p101"/>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388" name="Google Shape;1388;p101"/>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389" name="Google Shape;1389;p101"/>
            <p:cNvGrpSpPr/>
            <p:nvPr/>
          </p:nvGrpSpPr>
          <p:grpSpPr>
            <a:xfrm>
              <a:off x="2976075" y="4602050"/>
              <a:ext cx="3191850" cy="369550"/>
              <a:chOff x="5640450" y="4688200"/>
              <a:chExt cx="3191850" cy="369550"/>
            </a:xfrm>
          </p:grpSpPr>
          <p:pic>
            <p:nvPicPr>
              <p:cNvPr id="1390" name="Google Shape;1390;p101"/>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391" name="Google Shape;1391;p10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0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What the motor looks like" id="1397" name="Google Shape;1397;p102" title="Motor"/>
          <p:cNvPicPr preferRelativeResize="0"/>
          <p:nvPr/>
        </p:nvPicPr>
        <p:blipFill rotWithShape="1">
          <a:blip r:embed="rId3">
            <a:alphaModFix/>
          </a:blip>
          <a:srcRect b="75816" l="0" r="0" t="0"/>
          <a:stretch/>
        </p:blipFill>
        <p:spPr>
          <a:xfrm>
            <a:off x="311700" y="1071550"/>
            <a:ext cx="6266900" cy="1408500"/>
          </a:xfrm>
          <a:prstGeom prst="rect">
            <a:avLst/>
          </a:prstGeom>
          <a:noFill/>
          <a:ln>
            <a:noFill/>
          </a:ln>
        </p:spPr>
      </p:pic>
      <p:grpSp>
        <p:nvGrpSpPr>
          <p:cNvPr id="1398" name="Google Shape;1398;p102"/>
          <p:cNvGrpSpPr/>
          <p:nvPr/>
        </p:nvGrpSpPr>
        <p:grpSpPr>
          <a:xfrm>
            <a:off x="311700" y="4918796"/>
            <a:ext cx="8520595" cy="572705"/>
            <a:chOff x="311700" y="4500471"/>
            <a:chExt cx="8520595" cy="572705"/>
          </a:xfrm>
        </p:grpSpPr>
        <p:pic>
          <p:nvPicPr>
            <p:cNvPr id="1399" name="Google Shape;1399;p102"/>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400" name="Google Shape;1400;p102"/>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401" name="Google Shape;1401;p102"/>
            <p:cNvGrpSpPr/>
            <p:nvPr/>
          </p:nvGrpSpPr>
          <p:grpSpPr>
            <a:xfrm>
              <a:off x="2976075" y="4602050"/>
              <a:ext cx="3191850" cy="369550"/>
              <a:chOff x="5640450" y="4688200"/>
              <a:chExt cx="3191850" cy="369550"/>
            </a:xfrm>
          </p:grpSpPr>
          <p:pic>
            <p:nvPicPr>
              <p:cNvPr id="1402" name="Google Shape;1402;p102"/>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403" name="Google Shape;1403;p10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404" name="Google Shape;1404;p102"/>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Motor</a:t>
            </a:r>
            <a:endParaRPr/>
          </a:p>
        </p:txBody>
      </p:sp>
      <p:pic>
        <p:nvPicPr>
          <p:cNvPr descr="What the motor looks like" id="1405" name="Google Shape;1405;p102" title="Motor"/>
          <p:cNvPicPr preferRelativeResize="0"/>
          <p:nvPr/>
        </p:nvPicPr>
        <p:blipFill rotWithShape="1">
          <a:blip r:embed="rId3">
            <a:alphaModFix/>
          </a:blip>
          <a:srcRect b="0" l="0" r="0" t="77337"/>
          <a:stretch/>
        </p:blipFill>
        <p:spPr>
          <a:xfrm>
            <a:off x="3292800" y="2569538"/>
            <a:ext cx="5264575" cy="1007175"/>
          </a:xfrm>
          <a:prstGeom prst="rect">
            <a:avLst/>
          </a:prstGeom>
          <a:noFill/>
          <a:ln>
            <a:noFill/>
          </a:ln>
        </p:spPr>
      </p:pic>
      <p:pic>
        <p:nvPicPr>
          <p:cNvPr descr="What the motor looks like" id="1406" name="Google Shape;1406;p102" title="Motor"/>
          <p:cNvPicPr preferRelativeResize="0"/>
          <p:nvPr/>
        </p:nvPicPr>
        <p:blipFill rotWithShape="1">
          <a:blip r:embed="rId3">
            <a:alphaModFix/>
          </a:blip>
          <a:srcRect b="26095" l="0" r="41297" t="23323"/>
          <a:stretch/>
        </p:blipFill>
        <p:spPr>
          <a:xfrm>
            <a:off x="437725" y="2480050"/>
            <a:ext cx="2807124" cy="224789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0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What a diode looks like" id="1412" name="Google Shape;1412;p103" title="Diodes"/>
          <p:cNvPicPr preferRelativeResize="0"/>
          <p:nvPr/>
        </p:nvPicPr>
        <p:blipFill rotWithShape="1">
          <a:blip r:embed="rId3">
            <a:alphaModFix/>
          </a:blip>
          <a:srcRect b="57720" l="15432" r="42743" t="0"/>
          <a:stretch/>
        </p:blipFill>
        <p:spPr>
          <a:xfrm>
            <a:off x="5413100" y="2627100"/>
            <a:ext cx="2133601" cy="2151074"/>
          </a:xfrm>
          <a:prstGeom prst="rect">
            <a:avLst/>
          </a:prstGeom>
          <a:noFill/>
          <a:ln>
            <a:noFill/>
          </a:ln>
        </p:spPr>
      </p:pic>
      <p:grpSp>
        <p:nvGrpSpPr>
          <p:cNvPr id="1413" name="Google Shape;1413;p103"/>
          <p:cNvGrpSpPr/>
          <p:nvPr/>
        </p:nvGrpSpPr>
        <p:grpSpPr>
          <a:xfrm>
            <a:off x="311700" y="4918796"/>
            <a:ext cx="8520595" cy="572705"/>
            <a:chOff x="311700" y="4500471"/>
            <a:chExt cx="8520595" cy="572705"/>
          </a:xfrm>
        </p:grpSpPr>
        <p:pic>
          <p:nvPicPr>
            <p:cNvPr id="1414" name="Google Shape;1414;p103"/>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415" name="Google Shape;1415;p103"/>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416" name="Google Shape;1416;p103"/>
            <p:cNvGrpSpPr/>
            <p:nvPr/>
          </p:nvGrpSpPr>
          <p:grpSpPr>
            <a:xfrm>
              <a:off x="2976075" y="4602050"/>
              <a:ext cx="3191850" cy="369550"/>
              <a:chOff x="5640450" y="4688200"/>
              <a:chExt cx="3191850" cy="369550"/>
            </a:xfrm>
          </p:grpSpPr>
          <p:pic>
            <p:nvPicPr>
              <p:cNvPr id="1417" name="Google Shape;1417;p103"/>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418" name="Google Shape;1418;p10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pic>
        <p:nvPicPr>
          <p:cNvPr descr="Wire and alligator clips" id="1419" name="Google Shape;1419;p103" title="Wire and alligator clips"/>
          <p:cNvPicPr preferRelativeResize="0"/>
          <p:nvPr/>
        </p:nvPicPr>
        <p:blipFill rotWithShape="1">
          <a:blip r:embed="rId3">
            <a:alphaModFix/>
          </a:blip>
          <a:srcRect b="0" l="0" r="0" t="42279"/>
          <a:stretch/>
        </p:blipFill>
        <p:spPr>
          <a:xfrm>
            <a:off x="311700" y="1136652"/>
            <a:ext cx="5101399" cy="2936676"/>
          </a:xfrm>
          <a:prstGeom prst="rect">
            <a:avLst/>
          </a:prstGeom>
          <a:noFill/>
          <a:ln>
            <a:noFill/>
          </a:ln>
        </p:spPr>
      </p:pic>
      <p:pic>
        <p:nvPicPr>
          <p:cNvPr descr="What the motor looks like" id="1420" name="Google Shape;1420;p103" title="Motor"/>
          <p:cNvPicPr preferRelativeResize="0"/>
          <p:nvPr/>
        </p:nvPicPr>
        <p:blipFill rotWithShape="1">
          <a:blip r:embed="rId7">
            <a:alphaModFix/>
          </a:blip>
          <a:srcRect b="0" l="0" r="0" t="77337"/>
          <a:stretch/>
        </p:blipFill>
        <p:spPr>
          <a:xfrm>
            <a:off x="3485725" y="2011013"/>
            <a:ext cx="5264575" cy="1007175"/>
          </a:xfrm>
          <a:prstGeom prst="rect">
            <a:avLst/>
          </a:prstGeom>
          <a:noFill/>
          <a:ln>
            <a:noFill/>
          </a:ln>
        </p:spPr>
      </p:pic>
      <p:sp>
        <p:nvSpPr>
          <p:cNvPr id="1421" name="Google Shape;1421;p103"/>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Alligator Clips and Diodes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0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How to connect the alligator clips" id="1427" name="Google Shape;1427;p104" title="Connecting the alligator clips"/>
          <p:cNvPicPr preferRelativeResize="0"/>
          <p:nvPr/>
        </p:nvPicPr>
        <p:blipFill>
          <a:blip r:embed="rId3">
            <a:alphaModFix/>
          </a:blip>
          <a:stretch>
            <a:fillRect/>
          </a:stretch>
        </p:blipFill>
        <p:spPr>
          <a:xfrm>
            <a:off x="1639400" y="963375"/>
            <a:ext cx="5865200" cy="3788250"/>
          </a:xfrm>
          <a:prstGeom prst="rect">
            <a:avLst/>
          </a:prstGeom>
          <a:noFill/>
          <a:ln>
            <a:noFill/>
          </a:ln>
        </p:spPr>
      </p:pic>
      <p:grpSp>
        <p:nvGrpSpPr>
          <p:cNvPr id="1428" name="Google Shape;1428;p104"/>
          <p:cNvGrpSpPr/>
          <p:nvPr/>
        </p:nvGrpSpPr>
        <p:grpSpPr>
          <a:xfrm>
            <a:off x="311700" y="4918796"/>
            <a:ext cx="8520595" cy="572705"/>
            <a:chOff x="311700" y="4500471"/>
            <a:chExt cx="8520595" cy="572705"/>
          </a:xfrm>
        </p:grpSpPr>
        <p:pic>
          <p:nvPicPr>
            <p:cNvPr id="1429" name="Google Shape;1429;p104"/>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430" name="Google Shape;1430;p104"/>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431" name="Google Shape;1431;p104"/>
            <p:cNvGrpSpPr/>
            <p:nvPr/>
          </p:nvGrpSpPr>
          <p:grpSpPr>
            <a:xfrm>
              <a:off x="2976075" y="4602050"/>
              <a:ext cx="3191850" cy="369550"/>
              <a:chOff x="5640450" y="4688200"/>
              <a:chExt cx="3191850" cy="369550"/>
            </a:xfrm>
          </p:grpSpPr>
          <p:pic>
            <p:nvPicPr>
              <p:cNvPr id="1432" name="Google Shape;1432;p104"/>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433" name="Google Shape;1433;p10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434" name="Google Shape;1434;p104"/>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to connect the alligator clips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10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1440" name="Google Shape;1440;p105" title="Wire set up for the motor"/>
          <p:cNvPicPr preferRelativeResize="0"/>
          <p:nvPr/>
        </p:nvPicPr>
        <p:blipFill>
          <a:blip r:embed="rId3">
            <a:alphaModFix/>
          </a:blip>
          <a:stretch>
            <a:fillRect/>
          </a:stretch>
        </p:blipFill>
        <p:spPr>
          <a:xfrm>
            <a:off x="3187698" y="761676"/>
            <a:ext cx="5076424" cy="3992001"/>
          </a:xfrm>
          <a:prstGeom prst="rect">
            <a:avLst/>
          </a:prstGeom>
          <a:noFill/>
          <a:ln>
            <a:noFill/>
          </a:ln>
        </p:spPr>
      </p:pic>
      <p:grpSp>
        <p:nvGrpSpPr>
          <p:cNvPr id="1441" name="Google Shape;1441;p105"/>
          <p:cNvGrpSpPr/>
          <p:nvPr/>
        </p:nvGrpSpPr>
        <p:grpSpPr>
          <a:xfrm>
            <a:off x="311700" y="4918796"/>
            <a:ext cx="8520595" cy="572705"/>
            <a:chOff x="311700" y="4500471"/>
            <a:chExt cx="8520595" cy="572705"/>
          </a:xfrm>
        </p:grpSpPr>
        <p:pic>
          <p:nvPicPr>
            <p:cNvPr id="1442" name="Google Shape;1442;p105"/>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443" name="Google Shape;1443;p105"/>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444" name="Google Shape;1444;p105"/>
            <p:cNvGrpSpPr/>
            <p:nvPr/>
          </p:nvGrpSpPr>
          <p:grpSpPr>
            <a:xfrm>
              <a:off x="2976075" y="4602050"/>
              <a:ext cx="3191850" cy="369550"/>
              <a:chOff x="5640450" y="4688200"/>
              <a:chExt cx="3191850" cy="369550"/>
            </a:xfrm>
          </p:grpSpPr>
          <p:pic>
            <p:nvPicPr>
              <p:cNvPr id="1445" name="Google Shape;1445;p105"/>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446" name="Google Shape;1446;p105"/>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447" name="Google Shape;1447;p105"/>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the set- up looks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10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Set up for Servo motor with wires" id="1453" name="Google Shape;1453;p106" title="Servo set up"/>
          <p:cNvPicPr preferRelativeResize="0"/>
          <p:nvPr/>
        </p:nvPicPr>
        <p:blipFill rotWithShape="1">
          <a:blip r:embed="rId3">
            <a:alphaModFix/>
          </a:blip>
          <a:srcRect b="4822" l="4443" r="4697" t="10424"/>
          <a:stretch/>
        </p:blipFill>
        <p:spPr>
          <a:xfrm>
            <a:off x="2157013" y="1001375"/>
            <a:ext cx="4829976" cy="3880950"/>
          </a:xfrm>
          <a:prstGeom prst="rect">
            <a:avLst/>
          </a:prstGeom>
          <a:noFill/>
          <a:ln>
            <a:noFill/>
          </a:ln>
        </p:spPr>
      </p:pic>
      <p:grpSp>
        <p:nvGrpSpPr>
          <p:cNvPr id="1454" name="Google Shape;1454;p106"/>
          <p:cNvGrpSpPr/>
          <p:nvPr/>
        </p:nvGrpSpPr>
        <p:grpSpPr>
          <a:xfrm>
            <a:off x="311700" y="4918796"/>
            <a:ext cx="8520595" cy="572705"/>
            <a:chOff x="311700" y="4500471"/>
            <a:chExt cx="8520595" cy="572705"/>
          </a:xfrm>
        </p:grpSpPr>
        <p:pic>
          <p:nvPicPr>
            <p:cNvPr id="1455" name="Google Shape;1455;p106"/>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456" name="Google Shape;1456;p106"/>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457" name="Google Shape;1457;p106"/>
            <p:cNvGrpSpPr/>
            <p:nvPr/>
          </p:nvGrpSpPr>
          <p:grpSpPr>
            <a:xfrm>
              <a:off x="2976075" y="4602050"/>
              <a:ext cx="3191850" cy="369550"/>
              <a:chOff x="5640450" y="4688200"/>
              <a:chExt cx="3191850" cy="369550"/>
            </a:xfrm>
          </p:grpSpPr>
          <p:pic>
            <p:nvPicPr>
              <p:cNvPr id="1458" name="Google Shape;1458;p106"/>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459" name="Google Shape;1459;p10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460" name="Google Shape;1460;p106"/>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physical set up</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10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Code to set up for the servo motor" id="1466" name="Google Shape;1466;p107" title="Code for Servo motor"/>
          <p:cNvPicPr preferRelativeResize="0"/>
          <p:nvPr/>
        </p:nvPicPr>
        <p:blipFill>
          <a:blip r:embed="rId3">
            <a:alphaModFix/>
          </a:blip>
          <a:stretch>
            <a:fillRect/>
          </a:stretch>
        </p:blipFill>
        <p:spPr>
          <a:xfrm>
            <a:off x="3187700" y="767625"/>
            <a:ext cx="4899550" cy="4151175"/>
          </a:xfrm>
          <a:prstGeom prst="rect">
            <a:avLst/>
          </a:prstGeom>
          <a:noFill/>
          <a:ln>
            <a:noFill/>
          </a:ln>
        </p:spPr>
      </p:pic>
      <p:grpSp>
        <p:nvGrpSpPr>
          <p:cNvPr id="1467" name="Google Shape;1467;p107"/>
          <p:cNvGrpSpPr/>
          <p:nvPr/>
        </p:nvGrpSpPr>
        <p:grpSpPr>
          <a:xfrm>
            <a:off x="311700" y="4918796"/>
            <a:ext cx="8520595" cy="572705"/>
            <a:chOff x="311700" y="4500471"/>
            <a:chExt cx="8520595" cy="572705"/>
          </a:xfrm>
        </p:grpSpPr>
        <p:pic>
          <p:nvPicPr>
            <p:cNvPr id="1468" name="Google Shape;1468;p107"/>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469" name="Google Shape;1469;p107"/>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470" name="Google Shape;1470;p107"/>
            <p:cNvGrpSpPr/>
            <p:nvPr/>
          </p:nvGrpSpPr>
          <p:grpSpPr>
            <a:xfrm>
              <a:off x="2976075" y="4602050"/>
              <a:ext cx="3191850" cy="369550"/>
              <a:chOff x="5640450" y="4688200"/>
              <a:chExt cx="3191850" cy="369550"/>
            </a:xfrm>
          </p:grpSpPr>
          <p:pic>
            <p:nvPicPr>
              <p:cNvPr id="1471" name="Google Shape;1471;p107"/>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472" name="Google Shape;1472;p10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473" name="Google Shape;1473;p107"/>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code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319" name="Google Shape;319;p27"/>
          <p:cNvSpPr txBox="1"/>
          <p:nvPr>
            <p:ph idx="4294967295" type="title"/>
          </p:nvPr>
        </p:nvSpPr>
        <p:spPr>
          <a:xfrm>
            <a:off x="375556" y="431701"/>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lang="en" sz="2300"/>
              <a:t>Interview your partner about their ideal car</a:t>
            </a:r>
            <a:endParaRPr sz="2300"/>
          </a:p>
        </p:txBody>
      </p:sp>
      <p:sp>
        <p:nvSpPr>
          <p:cNvPr id="320" name="Google Shape;320;p27"/>
          <p:cNvSpPr txBox="1"/>
          <p:nvPr>
            <p:ph idx="4294967295" type="body"/>
          </p:nvPr>
        </p:nvSpPr>
        <p:spPr>
          <a:xfrm>
            <a:off x="802100" y="1097650"/>
            <a:ext cx="7621500" cy="43848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lt1"/>
              </a:buClr>
              <a:buSzPts val="1800"/>
              <a:buNone/>
            </a:pPr>
            <a:r>
              <a:rPr lang="en">
                <a:solidFill>
                  <a:schemeClr val="accent2"/>
                </a:solidFill>
              </a:rPr>
              <a:t>Suggested questions:</a:t>
            </a:r>
            <a:endParaRPr>
              <a:solidFill>
                <a:schemeClr val="accent2"/>
              </a:solidFill>
            </a:endParaRPr>
          </a:p>
          <a:p>
            <a:pPr indent="-247650" lvl="1" marL="742950" rtl="0" algn="l">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General interest questions: </a:t>
            </a:r>
            <a:endParaRPr sz="1800">
              <a:solidFill>
                <a:srgbClr val="000000"/>
              </a:solidFill>
              <a:latin typeface="Arial"/>
              <a:ea typeface="Arial"/>
              <a:cs typeface="Arial"/>
              <a:sym typeface="Arial"/>
            </a:endParaRPr>
          </a:p>
          <a:p>
            <a:pPr indent="-247650" lvl="1" marL="742950" rtl="0" algn="l">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What car would you like to own? why?</a:t>
            </a:r>
            <a:endParaRPr sz="1800">
              <a:solidFill>
                <a:srgbClr val="000000"/>
              </a:solidFill>
              <a:latin typeface="Arial"/>
              <a:ea typeface="Arial"/>
              <a:cs typeface="Arial"/>
              <a:sym typeface="Arial"/>
            </a:endParaRPr>
          </a:p>
          <a:p>
            <a:pPr indent="-247650" lvl="1" marL="742950" rtl="0" algn="l">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What transportation do you take? why?</a:t>
            </a:r>
            <a:endParaRPr sz="1800">
              <a:solidFill>
                <a:srgbClr val="000000"/>
              </a:solidFill>
              <a:latin typeface="Arial"/>
              <a:ea typeface="Arial"/>
              <a:cs typeface="Arial"/>
              <a:sym typeface="Arial"/>
            </a:endParaRPr>
          </a:p>
          <a:p>
            <a:pPr indent="-247650" lvl="1" marL="742950" rtl="0" algn="l">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Have you ever been on any mode of transportation that is electric? </a:t>
            </a:r>
            <a:r>
              <a:rPr lang="en" sz="1800">
                <a:solidFill>
                  <a:srgbClr val="000000"/>
                </a:solidFill>
              </a:rPr>
              <a:t>When? What were you doing?</a:t>
            </a:r>
            <a:endParaRPr sz="1800">
              <a:solidFill>
                <a:srgbClr val="000000"/>
              </a:solidFill>
            </a:endParaRPr>
          </a:p>
          <a:p>
            <a:pPr indent="-247650" lvl="1" marL="742950" rtl="0" algn="l">
              <a:lnSpc>
                <a:spcPct val="115000"/>
              </a:lnSpc>
              <a:spcBef>
                <a:spcPts val="0"/>
              </a:spcBef>
              <a:spcAft>
                <a:spcPts val="0"/>
              </a:spcAft>
              <a:buClr>
                <a:srgbClr val="000000"/>
              </a:buClr>
              <a:buSzPts val="1800"/>
              <a:buChar char="▪"/>
            </a:pPr>
            <a:r>
              <a:rPr lang="en" sz="1800">
                <a:solidFill>
                  <a:srgbClr val="000000"/>
                </a:solidFill>
              </a:rPr>
              <a:t>Why do you think everyone wants to go to electric cars?</a:t>
            </a:r>
            <a:endParaRPr sz="1800">
              <a:solidFill>
                <a:srgbClr val="000000"/>
              </a:solidFill>
              <a:latin typeface="Arial"/>
              <a:ea typeface="Arial"/>
              <a:cs typeface="Arial"/>
              <a:sym typeface="Arial"/>
            </a:endParaRPr>
          </a:p>
          <a:p>
            <a:pPr indent="0" lvl="0" marL="0" rtl="0" algn="l">
              <a:spcBef>
                <a:spcPts val="1200"/>
              </a:spcBef>
              <a:spcAft>
                <a:spcPts val="0"/>
              </a:spcAft>
              <a:buNone/>
            </a:pPr>
            <a:r>
              <a:rPr i="1" lang="en" sz="1600">
                <a:solidFill>
                  <a:srgbClr val="000000"/>
                </a:solidFill>
                <a:latin typeface="Sniglet"/>
                <a:ea typeface="Sniglet"/>
                <a:cs typeface="Sniglet"/>
                <a:sym typeface="Sniglet"/>
              </a:rPr>
              <a:t>The goal is to find out more about your partner by asking questions. Try to ask “Why?” as much as possible. Your partner will tell you about his or her ideal pet, but you are really finding out more about your partner’s likes and dislikes. When we design, we create real things for real people. So we need to start with understanding them first.</a:t>
            </a:r>
            <a:endParaRPr i="1" sz="1600">
              <a:solidFill>
                <a:srgbClr val="000000"/>
              </a:solidFill>
              <a:latin typeface="Sniglet"/>
              <a:ea typeface="Sniglet"/>
              <a:cs typeface="Sniglet"/>
              <a:sym typeface="Sniglet"/>
            </a:endParaRPr>
          </a:p>
          <a:p>
            <a:pPr indent="0" lvl="0" marL="342900" rtl="0" algn="l">
              <a:lnSpc>
                <a:spcPct val="115000"/>
              </a:lnSpc>
              <a:spcBef>
                <a:spcPts val="1200"/>
              </a:spcBef>
              <a:spcAft>
                <a:spcPts val="1200"/>
              </a:spcAft>
              <a:buNone/>
            </a:pPr>
            <a:r>
              <a:t/>
            </a:r>
            <a:endParaRPr sz="1800">
              <a:solidFill>
                <a:srgbClr val="000000"/>
              </a:solidFill>
              <a:latin typeface="Arial"/>
              <a:ea typeface="Arial"/>
              <a:cs typeface="Arial"/>
              <a:sym typeface="Arial"/>
            </a:endParaRPr>
          </a:p>
        </p:txBody>
      </p:sp>
      <p:sp>
        <p:nvSpPr>
          <p:cNvPr descr="Button does not not connect now but you can link it to your jamboard" id="321" name="Google Shape;321;p27" title="Button to connect to Jamboard"/>
          <p:cNvSpPr/>
          <p:nvPr/>
        </p:nvSpPr>
        <p:spPr>
          <a:xfrm>
            <a:off x="6560863" y="740122"/>
            <a:ext cx="2039700" cy="636000"/>
          </a:xfrm>
          <a:prstGeom prst="roundRect">
            <a:avLst>
              <a:gd fmla="val 16667" name="adj"/>
            </a:avLst>
          </a:prstGeom>
          <a:solidFill>
            <a:srgbClr val="279EB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lt1"/>
                </a:solidFill>
                <a:latin typeface="Dosis"/>
                <a:ea typeface="Dosis"/>
                <a:cs typeface="Dosis"/>
                <a:sym typeface="Dosis"/>
              </a:rPr>
              <a:t>JAMBOARD</a:t>
            </a:r>
            <a:endParaRPr b="1" sz="2300">
              <a:solidFill>
                <a:schemeClr val="lt1"/>
              </a:solidFill>
              <a:latin typeface="Dosis"/>
              <a:ea typeface="Dosis"/>
              <a:cs typeface="Dosis"/>
              <a:sym typeface="Dosis"/>
            </a:endParaRPr>
          </a:p>
        </p:txBody>
      </p:sp>
      <p:grpSp>
        <p:nvGrpSpPr>
          <p:cNvPr id="322" name="Google Shape;322;p27"/>
          <p:cNvGrpSpPr/>
          <p:nvPr/>
        </p:nvGrpSpPr>
        <p:grpSpPr>
          <a:xfrm>
            <a:off x="311700" y="4918796"/>
            <a:ext cx="8520595" cy="572705"/>
            <a:chOff x="311700" y="4500471"/>
            <a:chExt cx="8520595" cy="572705"/>
          </a:xfrm>
        </p:grpSpPr>
        <p:pic>
          <p:nvPicPr>
            <p:cNvPr id="323" name="Google Shape;323;p27"/>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324" name="Google Shape;324;p27"/>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325" name="Google Shape;325;p27"/>
            <p:cNvGrpSpPr/>
            <p:nvPr/>
          </p:nvGrpSpPr>
          <p:grpSpPr>
            <a:xfrm>
              <a:off x="2976075" y="4602050"/>
              <a:ext cx="3191850" cy="369550"/>
              <a:chOff x="5640450" y="4688200"/>
              <a:chExt cx="3191850" cy="369550"/>
            </a:xfrm>
          </p:grpSpPr>
          <p:pic>
            <p:nvPicPr>
              <p:cNvPr id="326" name="Google Shape;326;p27"/>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327" name="Google Shape;327;p2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328" name="Google Shape;328;p2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329" name="Google Shape;329;p27"/>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10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GIF of Servo Motor working" id="1479" name="Google Shape;1479;p108" title="Servo Motor"/>
          <p:cNvPicPr preferRelativeResize="0"/>
          <p:nvPr/>
        </p:nvPicPr>
        <p:blipFill>
          <a:blip r:embed="rId3">
            <a:alphaModFix/>
          </a:blip>
          <a:stretch>
            <a:fillRect/>
          </a:stretch>
        </p:blipFill>
        <p:spPr>
          <a:xfrm>
            <a:off x="1817125" y="910125"/>
            <a:ext cx="5431125" cy="4209125"/>
          </a:xfrm>
          <a:prstGeom prst="rect">
            <a:avLst/>
          </a:prstGeom>
          <a:noFill/>
          <a:ln>
            <a:noFill/>
          </a:ln>
        </p:spPr>
      </p:pic>
      <p:grpSp>
        <p:nvGrpSpPr>
          <p:cNvPr id="1480" name="Google Shape;1480;p108"/>
          <p:cNvGrpSpPr/>
          <p:nvPr/>
        </p:nvGrpSpPr>
        <p:grpSpPr>
          <a:xfrm>
            <a:off x="311700" y="4918796"/>
            <a:ext cx="8520595" cy="572705"/>
            <a:chOff x="311700" y="4500471"/>
            <a:chExt cx="8520595" cy="572705"/>
          </a:xfrm>
        </p:grpSpPr>
        <p:pic>
          <p:nvPicPr>
            <p:cNvPr id="1481" name="Google Shape;1481;p108"/>
            <p:cNvPicPr preferRelativeResize="0"/>
            <p:nvPr/>
          </p:nvPicPr>
          <p:blipFill rotWithShape="1">
            <a:blip r:embed="rId4">
              <a:alphaModFix/>
            </a:blip>
            <a:srcRect b="0" l="0" r="0" t="0"/>
            <a:stretch/>
          </p:blipFill>
          <p:spPr>
            <a:xfrm>
              <a:off x="6933197" y="4500471"/>
              <a:ext cx="1899098" cy="572700"/>
            </a:xfrm>
            <a:prstGeom prst="rect">
              <a:avLst/>
            </a:prstGeom>
            <a:noFill/>
            <a:ln>
              <a:noFill/>
            </a:ln>
          </p:spPr>
        </p:pic>
        <p:pic>
          <p:nvPicPr>
            <p:cNvPr id="1482" name="Google Shape;1482;p108"/>
            <p:cNvPicPr preferRelativeResize="0"/>
            <p:nvPr/>
          </p:nvPicPr>
          <p:blipFill rotWithShape="1">
            <a:blip r:embed="rId5">
              <a:alphaModFix/>
            </a:blip>
            <a:srcRect b="0" l="0" r="0" t="0"/>
            <a:stretch/>
          </p:blipFill>
          <p:spPr>
            <a:xfrm>
              <a:off x="311700" y="4500475"/>
              <a:ext cx="948941" cy="572701"/>
            </a:xfrm>
            <a:prstGeom prst="rect">
              <a:avLst/>
            </a:prstGeom>
            <a:noFill/>
            <a:ln>
              <a:noFill/>
            </a:ln>
          </p:spPr>
        </p:pic>
        <p:grpSp>
          <p:nvGrpSpPr>
            <p:cNvPr id="1483" name="Google Shape;1483;p108"/>
            <p:cNvGrpSpPr/>
            <p:nvPr/>
          </p:nvGrpSpPr>
          <p:grpSpPr>
            <a:xfrm>
              <a:off x="2976075" y="4602050"/>
              <a:ext cx="3191850" cy="369550"/>
              <a:chOff x="5640450" y="4688200"/>
              <a:chExt cx="3191850" cy="369550"/>
            </a:xfrm>
          </p:grpSpPr>
          <p:pic>
            <p:nvPicPr>
              <p:cNvPr id="1484" name="Google Shape;1484;p108"/>
              <p:cNvPicPr preferRelativeResize="0"/>
              <p:nvPr/>
            </p:nvPicPr>
            <p:blipFill rotWithShape="1">
              <a:blip r:embed="rId6">
                <a:alphaModFix/>
              </a:blip>
              <a:srcRect b="0" l="0" r="0" t="0"/>
              <a:stretch/>
            </p:blipFill>
            <p:spPr>
              <a:xfrm>
                <a:off x="5640450" y="4688200"/>
                <a:ext cx="1764459" cy="369550"/>
              </a:xfrm>
              <a:prstGeom prst="rect">
                <a:avLst/>
              </a:prstGeom>
              <a:noFill/>
              <a:ln>
                <a:noFill/>
              </a:ln>
            </p:spPr>
          </p:pic>
          <p:sp>
            <p:nvSpPr>
              <p:cNvPr id="1485" name="Google Shape;1485;p108"/>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486" name="Google Shape;1486;p108"/>
          <p:cNvSpPr txBox="1"/>
          <p:nvPr>
            <p:ph idx="4294967295" type="title"/>
          </p:nvPr>
        </p:nvSpPr>
        <p:spPr>
          <a:xfrm>
            <a:off x="311700" y="328600"/>
            <a:ext cx="5790600" cy="63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it </a:t>
            </a:r>
            <a:r>
              <a:rPr lang="en"/>
              <a:t>should</a:t>
            </a:r>
            <a:r>
              <a:rPr lang="en"/>
              <a:t> work</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0" name="Shape 1490"/>
        <p:cNvGrpSpPr/>
        <p:nvPr/>
      </p:nvGrpSpPr>
      <p:grpSpPr>
        <a:xfrm>
          <a:off x="0" y="0"/>
          <a:ext cx="0" cy="0"/>
          <a:chOff x="0" y="0"/>
          <a:chExt cx="0" cy="0"/>
        </a:xfrm>
      </p:grpSpPr>
      <p:sp>
        <p:nvSpPr>
          <p:cNvPr id="1491" name="Google Shape;1491;p10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492" name="Google Shape;1492;p109"/>
          <p:cNvSpPr/>
          <p:nvPr/>
        </p:nvSpPr>
        <p:spPr>
          <a:xfrm>
            <a:off x="1316500" y="885350"/>
            <a:ext cx="6701700" cy="3313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latin typeface="Bangers"/>
                <a:ea typeface="Bangers"/>
                <a:cs typeface="Bangers"/>
                <a:sym typeface="Bangers"/>
              </a:rPr>
              <a:t>Find different ones to try out below</a:t>
            </a:r>
            <a:endParaRPr sz="6000">
              <a:latin typeface="Bangers"/>
              <a:ea typeface="Bangers"/>
              <a:cs typeface="Bangers"/>
              <a:sym typeface="Bangers"/>
            </a:endParaRPr>
          </a:p>
        </p:txBody>
      </p:sp>
      <p:grpSp>
        <p:nvGrpSpPr>
          <p:cNvPr id="1493" name="Google Shape;1493;p109"/>
          <p:cNvGrpSpPr/>
          <p:nvPr/>
        </p:nvGrpSpPr>
        <p:grpSpPr>
          <a:xfrm>
            <a:off x="311700" y="4918796"/>
            <a:ext cx="8520595" cy="572705"/>
            <a:chOff x="311700" y="4500471"/>
            <a:chExt cx="8520595" cy="572705"/>
          </a:xfrm>
        </p:grpSpPr>
        <p:pic>
          <p:nvPicPr>
            <p:cNvPr id="1494" name="Google Shape;1494;p109"/>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495" name="Google Shape;1495;p109"/>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496" name="Google Shape;1496;p109"/>
            <p:cNvGrpSpPr/>
            <p:nvPr/>
          </p:nvGrpSpPr>
          <p:grpSpPr>
            <a:xfrm>
              <a:off x="2976075" y="4602050"/>
              <a:ext cx="3191850" cy="369550"/>
              <a:chOff x="5640450" y="4688200"/>
              <a:chExt cx="3191850" cy="369550"/>
            </a:xfrm>
          </p:grpSpPr>
          <p:pic>
            <p:nvPicPr>
              <p:cNvPr id="1497" name="Google Shape;1497;p109"/>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498" name="Google Shape;1498;p109"/>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499" name="Google Shape;1499;p109"/>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11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505" name="Google Shape;1505;p110" title="Title Card Accelerometer">
            <a:hlinkClick r:id="rId3"/>
          </p:cNvPr>
          <p:cNvPicPr preferRelativeResize="0"/>
          <p:nvPr/>
        </p:nvPicPr>
        <p:blipFill>
          <a:blip r:embed="rId4">
            <a:alphaModFix/>
          </a:blip>
          <a:stretch>
            <a:fillRect/>
          </a:stretch>
        </p:blipFill>
        <p:spPr>
          <a:xfrm>
            <a:off x="275750" y="892475"/>
            <a:ext cx="8512400" cy="4181125"/>
          </a:xfrm>
          <a:prstGeom prst="rect">
            <a:avLst/>
          </a:prstGeom>
          <a:noFill/>
          <a:ln>
            <a:noFill/>
          </a:ln>
        </p:spPr>
      </p:pic>
      <p:sp>
        <p:nvSpPr>
          <p:cNvPr id="1506" name="Google Shape;1506;p110"/>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grpSp>
        <p:nvGrpSpPr>
          <p:cNvPr id="1507" name="Google Shape;1507;p110"/>
          <p:cNvGrpSpPr/>
          <p:nvPr/>
        </p:nvGrpSpPr>
        <p:grpSpPr>
          <a:xfrm>
            <a:off x="311700" y="4918796"/>
            <a:ext cx="8520595" cy="572705"/>
            <a:chOff x="311700" y="4500471"/>
            <a:chExt cx="8520595" cy="572705"/>
          </a:xfrm>
        </p:grpSpPr>
        <p:pic>
          <p:nvPicPr>
            <p:cNvPr id="1508" name="Google Shape;1508;p110"/>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509" name="Google Shape;1509;p110"/>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510" name="Google Shape;1510;p110"/>
            <p:cNvGrpSpPr/>
            <p:nvPr/>
          </p:nvGrpSpPr>
          <p:grpSpPr>
            <a:xfrm>
              <a:off x="2976075" y="4602050"/>
              <a:ext cx="3191850" cy="369550"/>
              <a:chOff x="5640450" y="4688200"/>
              <a:chExt cx="3191850" cy="369550"/>
            </a:xfrm>
          </p:grpSpPr>
          <p:pic>
            <p:nvPicPr>
              <p:cNvPr id="1511" name="Google Shape;1511;p110"/>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512" name="Google Shape;1512;p110"/>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11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518" name="Google Shape;1518;p111" title="Title Card: Compass">
            <a:hlinkClick r:id="rId3"/>
          </p:cNvPr>
          <p:cNvPicPr preferRelativeResize="0"/>
          <p:nvPr/>
        </p:nvPicPr>
        <p:blipFill>
          <a:blip r:embed="rId4">
            <a:alphaModFix/>
          </a:blip>
          <a:stretch>
            <a:fillRect/>
          </a:stretch>
        </p:blipFill>
        <p:spPr>
          <a:xfrm>
            <a:off x="185275" y="892475"/>
            <a:ext cx="8559299" cy="4197575"/>
          </a:xfrm>
          <a:prstGeom prst="rect">
            <a:avLst/>
          </a:prstGeom>
          <a:noFill/>
          <a:ln>
            <a:noFill/>
          </a:ln>
        </p:spPr>
      </p:pic>
      <p:grpSp>
        <p:nvGrpSpPr>
          <p:cNvPr id="1519" name="Google Shape;1519;p111"/>
          <p:cNvGrpSpPr/>
          <p:nvPr/>
        </p:nvGrpSpPr>
        <p:grpSpPr>
          <a:xfrm>
            <a:off x="311700" y="4918796"/>
            <a:ext cx="8520595" cy="572705"/>
            <a:chOff x="311700" y="4500471"/>
            <a:chExt cx="8520595" cy="572705"/>
          </a:xfrm>
        </p:grpSpPr>
        <p:pic>
          <p:nvPicPr>
            <p:cNvPr id="1520" name="Google Shape;1520;p111"/>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521" name="Google Shape;1521;p111"/>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522" name="Google Shape;1522;p111"/>
            <p:cNvGrpSpPr/>
            <p:nvPr/>
          </p:nvGrpSpPr>
          <p:grpSpPr>
            <a:xfrm>
              <a:off x="2976075" y="4602050"/>
              <a:ext cx="3191850" cy="369550"/>
              <a:chOff x="5640450" y="4688200"/>
              <a:chExt cx="3191850" cy="369550"/>
            </a:xfrm>
          </p:grpSpPr>
          <p:pic>
            <p:nvPicPr>
              <p:cNvPr id="1523" name="Google Shape;1523;p111"/>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524" name="Google Shape;1524;p111"/>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525" name="Google Shape;1525;p111"/>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11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 to site" id="1531" name="Google Shape;1531;p112" title="Title Card ambint light">
            <a:hlinkClick r:id="rId3"/>
          </p:cNvPr>
          <p:cNvPicPr preferRelativeResize="0"/>
          <p:nvPr/>
        </p:nvPicPr>
        <p:blipFill>
          <a:blip r:embed="rId4">
            <a:alphaModFix/>
          </a:blip>
          <a:stretch>
            <a:fillRect/>
          </a:stretch>
        </p:blipFill>
        <p:spPr>
          <a:xfrm>
            <a:off x="193500" y="950050"/>
            <a:ext cx="8612549" cy="4164700"/>
          </a:xfrm>
          <a:prstGeom prst="rect">
            <a:avLst/>
          </a:prstGeom>
          <a:noFill/>
          <a:ln>
            <a:noFill/>
          </a:ln>
        </p:spPr>
      </p:pic>
      <p:grpSp>
        <p:nvGrpSpPr>
          <p:cNvPr id="1532" name="Google Shape;1532;p112"/>
          <p:cNvGrpSpPr/>
          <p:nvPr/>
        </p:nvGrpSpPr>
        <p:grpSpPr>
          <a:xfrm>
            <a:off x="311700" y="4918796"/>
            <a:ext cx="8520595" cy="572705"/>
            <a:chOff x="311700" y="4500471"/>
            <a:chExt cx="8520595" cy="572705"/>
          </a:xfrm>
        </p:grpSpPr>
        <p:pic>
          <p:nvPicPr>
            <p:cNvPr id="1533" name="Google Shape;1533;p112"/>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534" name="Google Shape;1534;p112"/>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535" name="Google Shape;1535;p112"/>
            <p:cNvGrpSpPr/>
            <p:nvPr/>
          </p:nvGrpSpPr>
          <p:grpSpPr>
            <a:xfrm>
              <a:off x="2976075" y="4602050"/>
              <a:ext cx="3191850" cy="369550"/>
              <a:chOff x="5640450" y="4688200"/>
              <a:chExt cx="3191850" cy="369550"/>
            </a:xfrm>
          </p:grpSpPr>
          <p:pic>
            <p:nvPicPr>
              <p:cNvPr id="1536" name="Google Shape;1536;p112"/>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537" name="Google Shape;1537;p112"/>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538" name="Google Shape;1538;p112"/>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11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544" name="Google Shape;1544;p113" title="Title card: Temperature">
            <a:hlinkClick r:id="rId3"/>
          </p:cNvPr>
          <p:cNvPicPr preferRelativeResize="0"/>
          <p:nvPr/>
        </p:nvPicPr>
        <p:blipFill>
          <a:blip r:embed="rId4">
            <a:alphaModFix/>
          </a:blip>
          <a:stretch>
            <a:fillRect/>
          </a:stretch>
        </p:blipFill>
        <p:spPr>
          <a:xfrm>
            <a:off x="311700" y="1049675"/>
            <a:ext cx="8520599" cy="3925800"/>
          </a:xfrm>
          <a:prstGeom prst="rect">
            <a:avLst/>
          </a:prstGeom>
          <a:noFill/>
          <a:ln>
            <a:noFill/>
          </a:ln>
        </p:spPr>
      </p:pic>
      <p:grpSp>
        <p:nvGrpSpPr>
          <p:cNvPr id="1545" name="Google Shape;1545;p113"/>
          <p:cNvGrpSpPr/>
          <p:nvPr/>
        </p:nvGrpSpPr>
        <p:grpSpPr>
          <a:xfrm>
            <a:off x="311700" y="4918796"/>
            <a:ext cx="8520595" cy="572705"/>
            <a:chOff x="311700" y="4500471"/>
            <a:chExt cx="8520595" cy="572705"/>
          </a:xfrm>
        </p:grpSpPr>
        <p:pic>
          <p:nvPicPr>
            <p:cNvPr id="1546" name="Google Shape;1546;p113"/>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547" name="Google Shape;1547;p113"/>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548" name="Google Shape;1548;p113"/>
            <p:cNvGrpSpPr/>
            <p:nvPr/>
          </p:nvGrpSpPr>
          <p:grpSpPr>
            <a:xfrm>
              <a:off x="2976075" y="4602050"/>
              <a:ext cx="3191850" cy="369550"/>
              <a:chOff x="5640450" y="4688200"/>
              <a:chExt cx="3191850" cy="369550"/>
            </a:xfrm>
          </p:grpSpPr>
          <p:pic>
            <p:nvPicPr>
              <p:cNvPr id="1549" name="Google Shape;1549;p113"/>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550" name="Google Shape;1550;p113"/>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551" name="Google Shape;1551;p113"/>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11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Links to instructions" id="1557" name="Google Shape;1557;p114" title="Title Card: Rainbow LED">
            <a:hlinkClick r:id="rId3"/>
          </p:cNvPr>
          <p:cNvPicPr preferRelativeResize="0"/>
          <p:nvPr/>
        </p:nvPicPr>
        <p:blipFill>
          <a:blip r:embed="rId4">
            <a:alphaModFix/>
          </a:blip>
          <a:stretch>
            <a:fillRect/>
          </a:stretch>
        </p:blipFill>
        <p:spPr>
          <a:xfrm>
            <a:off x="620300" y="968025"/>
            <a:ext cx="7903400" cy="3778950"/>
          </a:xfrm>
          <a:prstGeom prst="rect">
            <a:avLst/>
          </a:prstGeom>
          <a:noFill/>
          <a:ln>
            <a:noFill/>
          </a:ln>
        </p:spPr>
      </p:pic>
      <p:grpSp>
        <p:nvGrpSpPr>
          <p:cNvPr id="1558" name="Google Shape;1558;p114"/>
          <p:cNvGrpSpPr/>
          <p:nvPr/>
        </p:nvGrpSpPr>
        <p:grpSpPr>
          <a:xfrm>
            <a:off x="311700" y="4918796"/>
            <a:ext cx="8520595" cy="572705"/>
            <a:chOff x="311700" y="4500471"/>
            <a:chExt cx="8520595" cy="572705"/>
          </a:xfrm>
        </p:grpSpPr>
        <p:pic>
          <p:nvPicPr>
            <p:cNvPr id="1559" name="Google Shape;1559;p114"/>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560" name="Google Shape;1560;p114"/>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561" name="Google Shape;1561;p114"/>
            <p:cNvGrpSpPr/>
            <p:nvPr/>
          </p:nvGrpSpPr>
          <p:grpSpPr>
            <a:xfrm>
              <a:off x="2976075" y="4602050"/>
              <a:ext cx="3191850" cy="369550"/>
              <a:chOff x="5640450" y="4688200"/>
              <a:chExt cx="3191850" cy="369550"/>
            </a:xfrm>
          </p:grpSpPr>
          <p:pic>
            <p:nvPicPr>
              <p:cNvPr id="1562" name="Google Shape;1562;p114"/>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563" name="Google Shape;1563;p114"/>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564" name="Google Shape;1564;p114"/>
          <p:cNvSpPr/>
          <p:nvPr/>
        </p:nvSpPr>
        <p:spPr>
          <a:xfrm>
            <a:off x="1666200" y="366275"/>
            <a:ext cx="5731500" cy="52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Bangers"/>
                <a:ea typeface="Bangers"/>
                <a:cs typeface="Bangers"/>
                <a:sym typeface="Bangers"/>
              </a:rPr>
              <a:t>Click on the picture to get to the instructions and the code</a:t>
            </a:r>
            <a:endParaRPr sz="1900">
              <a:latin typeface="Bangers"/>
              <a:ea typeface="Bangers"/>
              <a:cs typeface="Bangers"/>
              <a:sym typeface="Bangers"/>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115"/>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570" name="Google Shape;1570;p115"/>
          <p:cNvSpPr txBox="1"/>
          <p:nvPr>
            <p:ph idx="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
        <p:nvSpPr>
          <p:cNvPr id="1571" name="Google Shape;1571;p115"/>
          <p:cNvSpPr/>
          <p:nvPr/>
        </p:nvSpPr>
        <p:spPr>
          <a:xfrm>
            <a:off x="612350" y="2294150"/>
            <a:ext cx="8118900" cy="32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600">
                <a:latin typeface="Luckiest Guy"/>
                <a:ea typeface="Luckiest Guy"/>
                <a:cs typeface="Luckiest Guy"/>
                <a:sym typeface="Luckiest Guy"/>
              </a:rPr>
              <a:t>Final PROJECT</a:t>
            </a:r>
            <a:endParaRPr sz="9600">
              <a:latin typeface="Luckiest Guy"/>
              <a:ea typeface="Luckiest Guy"/>
              <a:cs typeface="Luckiest Guy"/>
              <a:sym typeface="Luckiest Guy"/>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11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descr="When engineers set out to solve a real-world problem, they go through the engineering design process. You may go through a similar process if you decided to throw an impromptu taco party. &#10;&#10;The engineering design process includes:&#10;Defining the problem&#10;Identifying constraints and criteria for your solution&#10;Brainstorming multiple solutions for the problem&#10;Selecting the most promising solution&#10;Prototyping your solution&#10;Testing and evaluating your prototype&#10;Iterating to improve your prototype&#10;Communicating your solution&#10;&#10;With this video, have fun comparing the engineering design process to throwing an impromptu taco party.&#10;&#10;Bring the engineering design process into your classroom with Engineering for Good:&#10;https://teach.kqed.org/course/engineering-for-good&#10;https://ca.pbslearningmedia.org/collection/engineering-for-good/" id="1577" name="Google Shape;1577;p116" title="The Engineering Design Process: A Taco Party">
            <a:hlinkClick r:id="rId3"/>
          </p:cNvPr>
          <p:cNvPicPr preferRelativeResize="0"/>
          <p:nvPr/>
        </p:nvPicPr>
        <p:blipFill>
          <a:blip r:embed="rId4">
            <a:alphaModFix/>
          </a:blip>
          <a:stretch>
            <a:fillRect/>
          </a:stretch>
        </p:blipFill>
        <p:spPr>
          <a:xfrm>
            <a:off x="1177900" y="301650"/>
            <a:ext cx="6788200" cy="4275075"/>
          </a:xfrm>
          <a:prstGeom prst="rect">
            <a:avLst/>
          </a:prstGeom>
          <a:noFill/>
          <a:ln>
            <a:noFill/>
          </a:ln>
          <a:effectLst>
            <a:outerShdw blurRad="242888" rotWithShape="0" algn="bl" dir="2940000" dist="285750">
              <a:srgbClr val="000000">
                <a:alpha val="50000"/>
              </a:srgbClr>
            </a:outerShdw>
          </a:effectLst>
        </p:spPr>
      </p:pic>
      <p:grpSp>
        <p:nvGrpSpPr>
          <p:cNvPr id="1578" name="Google Shape;1578;p116"/>
          <p:cNvGrpSpPr/>
          <p:nvPr/>
        </p:nvGrpSpPr>
        <p:grpSpPr>
          <a:xfrm>
            <a:off x="311700" y="4918796"/>
            <a:ext cx="8520595" cy="572705"/>
            <a:chOff x="311700" y="4500471"/>
            <a:chExt cx="8520595" cy="572705"/>
          </a:xfrm>
        </p:grpSpPr>
        <p:pic>
          <p:nvPicPr>
            <p:cNvPr id="1579" name="Google Shape;1579;p116"/>
            <p:cNvPicPr preferRelativeResize="0"/>
            <p:nvPr/>
          </p:nvPicPr>
          <p:blipFill rotWithShape="1">
            <a:blip r:embed="rId5">
              <a:alphaModFix/>
            </a:blip>
            <a:srcRect b="0" l="0" r="0" t="0"/>
            <a:stretch/>
          </p:blipFill>
          <p:spPr>
            <a:xfrm>
              <a:off x="6933197" y="4500471"/>
              <a:ext cx="1899098" cy="572700"/>
            </a:xfrm>
            <a:prstGeom prst="rect">
              <a:avLst/>
            </a:prstGeom>
            <a:noFill/>
            <a:ln>
              <a:noFill/>
            </a:ln>
          </p:spPr>
        </p:pic>
        <p:pic>
          <p:nvPicPr>
            <p:cNvPr id="1580" name="Google Shape;1580;p116"/>
            <p:cNvPicPr preferRelativeResize="0"/>
            <p:nvPr/>
          </p:nvPicPr>
          <p:blipFill rotWithShape="1">
            <a:blip r:embed="rId6">
              <a:alphaModFix/>
            </a:blip>
            <a:srcRect b="0" l="0" r="0" t="0"/>
            <a:stretch/>
          </p:blipFill>
          <p:spPr>
            <a:xfrm>
              <a:off x="311700" y="4500475"/>
              <a:ext cx="948941" cy="572701"/>
            </a:xfrm>
            <a:prstGeom prst="rect">
              <a:avLst/>
            </a:prstGeom>
            <a:noFill/>
            <a:ln>
              <a:noFill/>
            </a:ln>
          </p:spPr>
        </p:pic>
        <p:grpSp>
          <p:nvGrpSpPr>
            <p:cNvPr id="1581" name="Google Shape;1581;p116"/>
            <p:cNvGrpSpPr/>
            <p:nvPr/>
          </p:nvGrpSpPr>
          <p:grpSpPr>
            <a:xfrm>
              <a:off x="2976075" y="4602050"/>
              <a:ext cx="3191850" cy="369550"/>
              <a:chOff x="5640450" y="4688200"/>
              <a:chExt cx="3191850" cy="369550"/>
            </a:xfrm>
          </p:grpSpPr>
          <p:pic>
            <p:nvPicPr>
              <p:cNvPr id="1582" name="Google Shape;1582;p116"/>
              <p:cNvPicPr preferRelativeResize="0"/>
              <p:nvPr/>
            </p:nvPicPr>
            <p:blipFill rotWithShape="1">
              <a:blip r:embed="rId7">
                <a:alphaModFix/>
              </a:blip>
              <a:srcRect b="0" l="0" r="0" t="0"/>
              <a:stretch/>
            </p:blipFill>
            <p:spPr>
              <a:xfrm>
                <a:off x="5640450" y="4688200"/>
                <a:ext cx="1764459" cy="369550"/>
              </a:xfrm>
              <a:prstGeom prst="rect">
                <a:avLst/>
              </a:prstGeom>
              <a:noFill/>
              <a:ln>
                <a:noFill/>
              </a:ln>
            </p:spPr>
          </p:pic>
          <p:sp>
            <p:nvSpPr>
              <p:cNvPr id="1583" name="Google Shape;1583;p116"/>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584" name="Google Shape;1584;p116"/>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gtEl>
                                        <p:attrNameLst>
                                          <p:attrName>style.visibility</p:attrName>
                                        </p:attrNameLst>
                                      </p:cBhvr>
                                      <p:to>
                                        <p:strVal val="visible"/>
                                      </p:to>
                                    </p:set>
                                    <p:animEffect filter="fade" transition="in">
                                      <p:cBhvr>
                                        <p:cTn dur="1000"/>
                                        <p:tgtEl>
                                          <p:spTgt spid="1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11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1590" name="Google Shape;1590;p117"/>
          <p:cNvSpPr txBox="1"/>
          <p:nvPr>
            <p:ph idx="4294967295" type="title"/>
          </p:nvPr>
        </p:nvSpPr>
        <p:spPr>
          <a:xfrm>
            <a:off x="375556" y="754063"/>
            <a:ext cx="8496900" cy="576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Quattrocento Sans"/>
              <a:buNone/>
            </a:pPr>
            <a:r>
              <a:rPr b="1" lang="en" sz="3600">
                <a:solidFill>
                  <a:srgbClr val="BD2A35"/>
                </a:solidFill>
                <a:latin typeface="Dosis"/>
                <a:ea typeface="Dosis"/>
                <a:cs typeface="Dosis"/>
                <a:sym typeface="Dosis"/>
              </a:rPr>
              <a:t>Design thinking process</a:t>
            </a:r>
            <a:r>
              <a:rPr b="1" lang="en">
                <a:solidFill>
                  <a:srgbClr val="BD2A35"/>
                </a:solidFill>
                <a:latin typeface="Dosis"/>
                <a:ea typeface="Dosis"/>
                <a:cs typeface="Dosis"/>
                <a:sym typeface="Dosis"/>
              </a:rPr>
              <a:t>	</a:t>
            </a:r>
            <a:endParaRPr b="1">
              <a:solidFill>
                <a:srgbClr val="BD2A35"/>
              </a:solidFill>
              <a:latin typeface="Dosis"/>
              <a:ea typeface="Dosis"/>
              <a:cs typeface="Dosis"/>
              <a:sym typeface="Dosis"/>
            </a:endParaRPr>
          </a:p>
        </p:txBody>
      </p:sp>
      <p:sp>
        <p:nvSpPr>
          <p:cNvPr id="1591" name="Google Shape;1591;p117"/>
          <p:cNvSpPr txBox="1"/>
          <p:nvPr>
            <p:ph idx="4294967295" type="body"/>
          </p:nvPr>
        </p:nvSpPr>
        <p:spPr>
          <a:xfrm>
            <a:off x="375556" y="1330242"/>
            <a:ext cx="8235900" cy="576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1200"/>
              </a:spcAft>
              <a:buClr>
                <a:schemeClr val="lt1"/>
              </a:buClr>
              <a:buSzPts val="1800"/>
              <a:buNone/>
            </a:pPr>
            <a:r>
              <a:rPr lang="en">
                <a:solidFill>
                  <a:schemeClr val="accent1"/>
                </a:solidFill>
              </a:rPr>
              <a:t>Whatever you build with code should serve a purpose or fill a need.</a:t>
            </a:r>
            <a:endParaRPr>
              <a:solidFill>
                <a:schemeClr val="accent1"/>
              </a:solidFill>
            </a:endParaRPr>
          </a:p>
        </p:txBody>
      </p:sp>
      <p:grpSp>
        <p:nvGrpSpPr>
          <p:cNvPr id="1592" name="Google Shape;1592;p117"/>
          <p:cNvGrpSpPr/>
          <p:nvPr/>
        </p:nvGrpSpPr>
        <p:grpSpPr>
          <a:xfrm>
            <a:off x="360525" y="1981841"/>
            <a:ext cx="8328641" cy="830967"/>
            <a:chOff x="-128900" y="1650912"/>
            <a:chExt cx="11104855" cy="997200"/>
          </a:xfrm>
        </p:grpSpPr>
        <p:sp>
          <p:nvSpPr>
            <p:cNvPr id="1593" name="Google Shape;1593;p117"/>
            <p:cNvSpPr/>
            <p:nvPr/>
          </p:nvSpPr>
          <p:spPr>
            <a:xfrm>
              <a:off x="5361"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594" name="Google Shape;1594;p117"/>
            <p:cNvSpPr txBox="1"/>
            <p:nvPr/>
          </p:nvSpPr>
          <p:spPr>
            <a:xfrm>
              <a:off x="-128900" y="1668320"/>
              <a:ext cx="18165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Empathize</a:t>
              </a:r>
              <a:endParaRPr sz="1100">
                <a:solidFill>
                  <a:schemeClr val="accent1"/>
                </a:solidFill>
                <a:latin typeface="Dosis"/>
                <a:ea typeface="Dosis"/>
                <a:cs typeface="Dosis"/>
                <a:sym typeface="Dosis"/>
              </a:endParaRPr>
            </a:p>
          </p:txBody>
        </p:sp>
        <p:sp>
          <p:nvSpPr>
            <p:cNvPr id="1595" name="Google Shape;1595;p117"/>
            <p:cNvSpPr/>
            <p:nvPr/>
          </p:nvSpPr>
          <p:spPr>
            <a:xfrm>
              <a:off x="1833776"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596" name="Google Shape;1596;p117"/>
            <p:cNvSpPr txBox="1"/>
            <p:nvPr/>
          </p:nvSpPr>
          <p:spPr>
            <a:xfrm>
              <a:off x="1833776"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1597" name="Google Shape;1597;p117"/>
            <p:cNvSpPr/>
            <p:nvPr/>
          </p:nvSpPr>
          <p:spPr>
            <a:xfrm>
              <a:off x="2332435"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598" name="Google Shape;1598;p117"/>
            <p:cNvSpPr txBox="1"/>
            <p:nvPr/>
          </p:nvSpPr>
          <p:spPr>
            <a:xfrm>
              <a:off x="2361645"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Define</a:t>
              </a:r>
              <a:endParaRPr sz="1100">
                <a:solidFill>
                  <a:schemeClr val="accent1"/>
                </a:solidFill>
                <a:latin typeface="Dosis"/>
                <a:ea typeface="Dosis"/>
                <a:cs typeface="Dosis"/>
                <a:sym typeface="Dosis"/>
              </a:endParaRPr>
            </a:p>
          </p:txBody>
        </p:sp>
        <p:sp>
          <p:nvSpPr>
            <p:cNvPr id="1599" name="Google Shape;1599;p117"/>
            <p:cNvSpPr/>
            <p:nvPr/>
          </p:nvSpPr>
          <p:spPr>
            <a:xfrm>
              <a:off x="4160850"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600" name="Google Shape;1600;p117"/>
            <p:cNvSpPr txBox="1"/>
            <p:nvPr/>
          </p:nvSpPr>
          <p:spPr>
            <a:xfrm>
              <a:off x="4160850"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1601" name="Google Shape;1601;p117"/>
            <p:cNvSpPr/>
            <p:nvPr/>
          </p:nvSpPr>
          <p:spPr>
            <a:xfrm>
              <a:off x="4659508"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602" name="Google Shape;1602;p117"/>
            <p:cNvSpPr txBox="1"/>
            <p:nvPr/>
          </p:nvSpPr>
          <p:spPr>
            <a:xfrm>
              <a:off x="4688718"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Ideate</a:t>
              </a:r>
              <a:endParaRPr sz="1100">
                <a:solidFill>
                  <a:schemeClr val="accent1"/>
                </a:solidFill>
                <a:latin typeface="Dosis"/>
                <a:ea typeface="Dosis"/>
                <a:cs typeface="Dosis"/>
                <a:sym typeface="Dosis"/>
              </a:endParaRPr>
            </a:p>
          </p:txBody>
        </p:sp>
        <p:sp>
          <p:nvSpPr>
            <p:cNvPr id="1603" name="Google Shape;1603;p117"/>
            <p:cNvSpPr/>
            <p:nvPr/>
          </p:nvSpPr>
          <p:spPr>
            <a:xfrm>
              <a:off x="6487923"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604" name="Google Shape;1604;p117"/>
            <p:cNvSpPr txBox="1"/>
            <p:nvPr/>
          </p:nvSpPr>
          <p:spPr>
            <a:xfrm>
              <a:off x="6487923"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1605" name="Google Shape;1605;p117"/>
            <p:cNvSpPr/>
            <p:nvPr/>
          </p:nvSpPr>
          <p:spPr>
            <a:xfrm>
              <a:off x="6986582"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606" name="Google Shape;1606;p117"/>
            <p:cNvSpPr txBox="1"/>
            <p:nvPr/>
          </p:nvSpPr>
          <p:spPr>
            <a:xfrm>
              <a:off x="7015792"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Prototype</a:t>
              </a:r>
              <a:endParaRPr sz="1100">
                <a:solidFill>
                  <a:schemeClr val="accent1"/>
                </a:solidFill>
                <a:latin typeface="Dosis"/>
                <a:ea typeface="Dosis"/>
                <a:cs typeface="Dosis"/>
                <a:sym typeface="Dosis"/>
              </a:endParaRPr>
            </a:p>
          </p:txBody>
        </p:sp>
        <p:sp>
          <p:nvSpPr>
            <p:cNvPr id="1607" name="Google Shape;1607;p117"/>
            <p:cNvSpPr/>
            <p:nvPr/>
          </p:nvSpPr>
          <p:spPr>
            <a:xfrm>
              <a:off x="8814997" y="1943458"/>
              <a:ext cx="352500" cy="412200"/>
            </a:xfrm>
            <a:prstGeom prst="rightArrow">
              <a:avLst>
                <a:gd fmla="val 60000" name="adj1"/>
                <a:gd fmla="val 50000" name="adj2"/>
              </a:avLst>
            </a:prstGeom>
            <a:solidFill>
              <a:srgbClr val="F8AC5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608" name="Google Shape;1608;p117"/>
            <p:cNvSpPr txBox="1"/>
            <p:nvPr/>
          </p:nvSpPr>
          <p:spPr>
            <a:xfrm>
              <a:off x="8814997" y="2025903"/>
              <a:ext cx="246600" cy="247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300"/>
                <a:buFont typeface="Calibri"/>
                <a:buNone/>
              </a:pPr>
              <a:r>
                <a:t/>
              </a:r>
              <a:endParaRPr sz="1300">
                <a:solidFill>
                  <a:schemeClr val="accent1"/>
                </a:solidFill>
                <a:latin typeface="Dosis"/>
                <a:ea typeface="Dosis"/>
                <a:cs typeface="Dosis"/>
                <a:sym typeface="Dosis"/>
              </a:endParaRPr>
            </a:p>
          </p:txBody>
        </p:sp>
        <p:sp>
          <p:nvSpPr>
            <p:cNvPr id="1609" name="Google Shape;1609;p117"/>
            <p:cNvSpPr/>
            <p:nvPr/>
          </p:nvSpPr>
          <p:spPr>
            <a:xfrm>
              <a:off x="9313655" y="1650912"/>
              <a:ext cx="1662300" cy="997200"/>
            </a:xfrm>
            <a:prstGeom prst="roundRect">
              <a:avLst>
                <a:gd fmla="val 10000" name="adj"/>
              </a:avLst>
            </a:prstGeom>
            <a:solidFill>
              <a:schemeClr val="lt1"/>
            </a:solidFill>
            <a:ln cap="flat" cmpd="sng" w="38100">
              <a:solidFill>
                <a:srgbClr val="F8AC5E"/>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solidFill>
                  <a:schemeClr val="accent1"/>
                </a:solidFill>
                <a:latin typeface="Dosis"/>
                <a:ea typeface="Dosis"/>
                <a:cs typeface="Dosis"/>
                <a:sym typeface="Dosis"/>
              </a:endParaRPr>
            </a:p>
          </p:txBody>
        </p:sp>
        <p:sp>
          <p:nvSpPr>
            <p:cNvPr id="1610" name="Google Shape;1610;p117"/>
            <p:cNvSpPr txBox="1"/>
            <p:nvPr/>
          </p:nvSpPr>
          <p:spPr>
            <a:xfrm>
              <a:off x="9342865" y="1680122"/>
              <a:ext cx="1603800" cy="939000"/>
            </a:xfrm>
            <a:prstGeom prst="rect">
              <a:avLst/>
            </a:prstGeom>
            <a:noFill/>
            <a:ln>
              <a:noFill/>
            </a:ln>
          </p:spPr>
          <p:txBody>
            <a:bodyPr anchorCtr="0" anchor="ctr" bIns="74300" lIns="74300" spcFirstLastPara="1" rIns="74300" wrap="square" tIns="74300">
              <a:noAutofit/>
            </a:bodyPr>
            <a:lstStyle/>
            <a:p>
              <a:pPr indent="0" lvl="0" marL="0" marR="0" rtl="0" algn="ctr">
                <a:lnSpc>
                  <a:spcPct val="90000"/>
                </a:lnSpc>
                <a:spcBef>
                  <a:spcPts val="0"/>
                </a:spcBef>
                <a:spcAft>
                  <a:spcPts val="0"/>
                </a:spcAft>
                <a:buClr>
                  <a:srgbClr val="FF0000"/>
                </a:buClr>
                <a:buSzPts val="2000"/>
                <a:buFont typeface="Calibri"/>
                <a:buNone/>
              </a:pPr>
              <a:r>
                <a:rPr lang="en" sz="2000">
                  <a:solidFill>
                    <a:schemeClr val="accent1"/>
                  </a:solidFill>
                  <a:latin typeface="Dosis"/>
                  <a:ea typeface="Dosis"/>
                  <a:cs typeface="Dosis"/>
                  <a:sym typeface="Dosis"/>
                </a:rPr>
                <a:t>Test</a:t>
              </a:r>
              <a:endParaRPr sz="1100">
                <a:solidFill>
                  <a:schemeClr val="accent1"/>
                </a:solidFill>
                <a:latin typeface="Dosis"/>
                <a:ea typeface="Dosis"/>
                <a:cs typeface="Dosis"/>
                <a:sym typeface="Dosis"/>
              </a:endParaRPr>
            </a:p>
          </p:txBody>
        </p:sp>
      </p:grpSp>
      <p:sp>
        <p:nvSpPr>
          <p:cNvPr id="1611" name="Google Shape;1611;p117"/>
          <p:cNvSpPr txBox="1"/>
          <p:nvPr/>
        </p:nvSpPr>
        <p:spPr>
          <a:xfrm>
            <a:off x="391142" y="2868717"/>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Learn about your target audience</a:t>
            </a:r>
            <a:endParaRPr sz="1100">
              <a:solidFill>
                <a:schemeClr val="accent1"/>
              </a:solidFill>
              <a:latin typeface="Dosis"/>
              <a:ea typeface="Dosis"/>
              <a:cs typeface="Dosis"/>
              <a:sym typeface="Dosis"/>
            </a:endParaRPr>
          </a:p>
        </p:txBody>
      </p:sp>
      <p:sp>
        <p:nvSpPr>
          <p:cNvPr id="1612" name="Google Shape;1612;p117"/>
          <p:cNvSpPr txBox="1"/>
          <p:nvPr/>
        </p:nvSpPr>
        <p:spPr>
          <a:xfrm>
            <a:off x="2157596" y="2857500"/>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Understand and identify your audience’s problem and need</a:t>
            </a:r>
            <a:endParaRPr sz="1100">
              <a:solidFill>
                <a:schemeClr val="accent1"/>
              </a:solidFill>
              <a:latin typeface="Dosis"/>
              <a:ea typeface="Dosis"/>
              <a:cs typeface="Dosis"/>
              <a:sym typeface="Dosis"/>
            </a:endParaRPr>
          </a:p>
        </p:txBody>
      </p:sp>
      <p:sp>
        <p:nvSpPr>
          <p:cNvPr id="1613" name="Google Shape;1613;p117"/>
          <p:cNvSpPr txBox="1"/>
          <p:nvPr/>
        </p:nvSpPr>
        <p:spPr>
          <a:xfrm>
            <a:off x="3924051" y="2857500"/>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Brainstorm several possible creative solutions</a:t>
            </a:r>
            <a:endParaRPr sz="1100">
              <a:solidFill>
                <a:schemeClr val="accent1"/>
              </a:solidFill>
              <a:latin typeface="Dosis"/>
              <a:ea typeface="Dosis"/>
              <a:cs typeface="Dosis"/>
              <a:sym typeface="Dosis"/>
            </a:endParaRPr>
          </a:p>
        </p:txBody>
      </p:sp>
      <p:sp>
        <p:nvSpPr>
          <p:cNvPr id="1614" name="Google Shape;1614;p117"/>
          <p:cNvSpPr txBox="1"/>
          <p:nvPr/>
        </p:nvSpPr>
        <p:spPr>
          <a:xfrm>
            <a:off x="5690505" y="2857500"/>
            <a:ext cx="1362300" cy="15732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Construct rough drafts or sketches of your ideas</a:t>
            </a:r>
            <a:endParaRPr sz="1100">
              <a:solidFill>
                <a:schemeClr val="accent1"/>
              </a:solidFill>
              <a:latin typeface="Dosis"/>
              <a:ea typeface="Dosis"/>
              <a:cs typeface="Dosis"/>
              <a:sym typeface="Dosis"/>
            </a:endParaRPr>
          </a:p>
        </p:txBody>
      </p:sp>
      <p:sp>
        <p:nvSpPr>
          <p:cNvPr id="1615" name="Google Shape;1615;p117"/>
          <p:cNvSpPr txBox="1"/>
          <p:nvPr/>
        </p:nvSpPr>
        <p:spPr>
          <a:xfrm>
            <a:off x="7456961" y="2857500"/>
            <a:ext cx="1362300" cy="19050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lt1"/>
              </a:buClr>
              <a:buSzPts val="1400"/>
              <a:buFont typeface="Arial"/>
              <a:buNone/>
            </a:pPr>
            <a:r>
              <a:rPr lang="en" sz="1400">
                <a:solidFill>
                  <a:schemeClr val="accent1"/>
                </a:solidFill>
                <a:latin typeface="Dosis"/>
                <a:ea typeface="Dosis"/>
                <a:cs typeface="Dosis"/>
                <a:sym typeface="Dosis"/>
              </a:rPr>
              <a:t>Test your prototype solutions and refine until you come up with the final version</a:t>
            </a:r>
            <a:endParaRPr sz="1100">
              <a:solidFill>
                <a:schemeClr val="accent1"/>
              </a:solidFill>
              <a:latin typeface="Dosis"/>
              <a:ea typeface="Dosis"/>
              <a:cs typeface="Dosis"/>
              <a:sym typeface="Dosis"/>
            </a:endParaRPr>
          </a:p>
        </p:txBody>
      </p:sp>
      <p:grpSp>
        <p:nvGrpSpPr>
          <p:cNvPr id="1616" name="Google Shape;1616;p117"/>
          <p:cNvGrpSpPr/>
          <p:nvPr/>
        </p:nvGrpSpPr>
        <p:grpSpPr>
          <a:xfrm>
            <a:off x="311700" y="4918796"/>
            <a:ext cx="8520595" cy="572705"/>
            <a:chOff x="311700" y="4500471"/>
            <a:chExt cx="8520595" cy="572705"/>
          </a:xfrm>
        </p:grpSpPr>
        <p:pic>
          <p:nvPicPr>
            <p:cNvPr id="1617" name="Google Shape;1617;p117"/>
            <p:cNvPicPr preferRelativeResize="0"/>
            <p:nvPr/>
          </p:nvPicPr>
          <p:blipFill rotWithShape="1">
            <a:blip r:embed="rId3">
              <a:alphaModFix/>
            </a:blip>
            <a:srcRect b="0" l="0" r="0" t="0"/>
            <a:stretch/>
          </p:blipFill>
          <p:spPr>
            <a:xfrm>
              <a:off x="6933197" y="4500471"/>
              <a:ext cx="1899098" cy="572700"/>
            </a:xfrm>
            <a:prstGeom prst="rect">
              <a:avLst/>
            </a:prstGeom>
            <a:noFill/>
            <a:ln>
              <a:noFill/>
            </a:ln>
          </p:spPr>
        </p:pic>
        <p:pic>
          <p:nvPicPr>
            <p:cNvPr id="1618" name="Google Shape;1618;p117"/>
            <p:cNvPicPr preferRelativeResize="0"/>
            <p:nvPr/>
          </p:nvPicPr>
          <p:blipFill rotWithShape="1">
            <a:blip r:embed="rId4">
              <a:alphaModFix/>
            </a:blip>
            <a:srcRect b="0" l="0" r="0" t="0"/>
            <a:stretch/>
          </p:blipFill>
          <p:spPr>
            <a:xfrm>
              <a:off x="311700" y="4500475"/>
              <a:ext cx="948941" cy="572701"/>
            </a:xfrm>
            <a:prstGeom prst="rect">
              <a:avLst/>
            </a:prstGeom>
            <a:noFill/>
            <a:ln>
              <a:noFill/>
            </a:ln>
          </p:spPr>
        </p:pic>
        <p:grpSp>
          <p:nvGrpSpPr>
            <p:cNvPr id="1619" name="Google Shape;1619;p117"/>
            <p:cNvGrpSpPr/>
            <p:nvPr/>
          </p:nvGrpSpPr>
          <p:grpSpPr>
            <a:xfrm>
              <a:off x="2976075" y="4602050"/>
              <a:ext cx="3191850" cy="369550"/>
              <a:chOff x="5640450" y="4688200"/>
              <a:chExt cx="3191850" cy="369550"/>
            </a:xfrm>
          </p:grpSpPr>
          <p:pic>
            <p:nvPicPr>
              <p:cNvPr id="1620" name="Google Shape;1620;p117"/>
              <p:cNvPicPr preferRelativeResize="0"/>
              <p:nvPr/>
            </p:nvPicPr>
            <p:blipFill rotWithShape="1">
              <a:blip r:embed="rId5">
                <a:alphaModFix/>
              </a:blip>
              <a:srcRect b="0" l="0" r="0" t="0"/>
              <a:stretch/>
            </p:blipFill>
            <p:spPr>
              <a:xfrm>
                <a:off x="5640450" y="4688200"/>
                <a:ext cx="1764459" cy="369550"/>
              </a:xfrm>
              <a:prstGeom prst="rect">
                <a:avLst/>
              </a:prstGeom>
              <a:noFill/>
              <a:ln>
                <a:noFill/>
              </a:ln>
            </p:spPr>
          </p:pic>
          <p:sp>
            <p:nvSpPr>
              <p:cNvPr id="1621" name="Google Shape;1621;p117"/>
              <p:cNvSpPr txBox="1"/>
              <p:nvPr/>
            </p:nvSpPr>
            <p:spPr>
              <a:xfrm>
                <a:off x="7404900" y="4703625"/>
                <a:ext cx="1427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ovin-navigator.ca</a:t>
                </a:r>
                <a:endParaRPr b="1" i="0" sz="1000" u="none" cap="none" strike="noStrike">
                  <a:solidFill>
                    <a:srgbClr val="000000"/>
                  </a:solidFill>
                  <a:latin typeface="Montserrat"/>
                  <a:ea typeface="Montserrat"/>
                  <a:cs typeface="Montserrat"/>
                  <a:sym typeface="Montserrat"/>
                </a:endParaRPr>
              </a:p>
            </p:txBody>
          </p:sp>
        </p:grpSp>
      </p:grpSp>
      <p:sp>
        <p:nvSpPr>
          <p:cNvPr id="1622" name="Google Shape;1622;p117"/>
          <p:cNvSpPr txBox="1"/>
          <p:nvPr>
            <p:ph idx="12" type="sldNum"/>
          </p:nvPr>
        </p:nvSpPr>
        <p:spPr>
          <a:xfrm>
            <a:off x="4297650" y="5392555"/>
            <a:ext cx="548700" cy="322200"/>
          </a:xfrm>
          <a:prstGeom prst="rect">
            <a:avLst/>
          </a:prstGeom>
        </p:spPr>
        <p:txBody>
          <a:bodyPr anchorCtr="0" anchor="ctr" bIns="91425" lIns="91425" spcFirstLastPara="1" rIns="91425" wrap="square" tIns="91425">
            <a:normAutofit lnSpcReduction="10000"/>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