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5143500" cx="9144000"/>
  <p:notesSz cx="6858000" cy="9144000"/>
  <p:embeddedFontLst>
    <p:embeddedFont>
      <p:font typeface="Dosis"/>
      <p:regular r:id="rId8"/>
      <p:bold r:id="rId9"/>
    </p:embeddedFont>
    <p:embeddedFont>
      <p:font typeface="Roboto"/>
      <p:regular r:id="rId10"/>
      <p:bold r:id="rId11"/>
      <p:italic r:id="rId12"/>
      <p:boldItalic r:id="rId13"/>
    </p:embeddedFont>
    <p:embeddedFont>
      <p:font typeface="Montserrat"/>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910A5CE-4F4A-4390-A022-F83BFE0F2AAB}">
  <a:tblStyle styleId="{1910A5CE-4F4A-4390-A022-F83BFE0F2AA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Dosis-bold.fntdata"/><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Dosi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557b3a2e7f_0_4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557b3a2e7f_0_4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Created by Melissa Oliver moliver@smcdsb.on.ca</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311700" y="4426916"/>
            <a:ext cx="8520595" cy="515434"/>
            <a:chOff x="311700" y="4500471"/>
            <a:chExt cx="8520595" cy="572705"/>
          </a:xfrm>
        </p:grpSpPr>
        <p:pic>
          <p:nvPicPr>
            <p:cNvPr id="55" name="Google Shape;55;p13"/>
            <p:cNvPicPr preferRelativeResize="0"/>
            <p:nvPr/>
          </p:nvPicPr>
          <p:blipFill rotWithShape="1">
            <a:blip r:embed="rId3">
              <a:alphaModFix/>
            </a:blip>
            <a:srcRect b="0" l="0" r="0" t="0"/>
            <a:stretch/>
          </p:blipFill>
          <p:spPr>
            <a:xfrm>
              <a:off x="6933197" y="4500471"/>
              <a:ext cx="1899098" cy="572700"/>
            </a:xfrm>
            <a:prstGeom prst="rect">
              <a:avLst/>
            </a:prstGeom>
            <a:noFill/>
            <a:ln>
              <a:noFill/>
            </a:ln>
          </p:spPr>
        </p:pic>
        <p:pic>
          <p:nvPicPr>
            <p:cNvPr id="56" name="Google Shape;56;p13"/>
            <p:cNvPicPr preferRelativeResize="0"/>
            <p:nvPr/>
          </p:nvPicPr>
          <p:blipFill rotWithShape="1">
            <a:blip r:embed="rId4">
              <a:alphaModFix/>
            </a:blip>
            <a:srcRect b="0" l="0" r="0" t="0"/>
            <a:stretch/>
          </p:blipFill>
          <p:spPr>
            <a:xfrm>
              <a:off x="311700" y="4500475"/>
              <a:ext cx="948941" cy="572701"/>
            </a:xfrm>
            <a:prstGeom prst="rect">
              <a:avLst/>
            </a:prstGeom>
            <a:noFill/>
            <a:ln>
              <a:noFill/>
            </a:ln>
          </p:spPr>
        </p:pic>
        <p:grpSp>
          <p:nvGrpSpPr>
            <p:cNvPr id="57" name="Google Shape;57;p13"/>
            <p:cNvGrpSpPr/>
            <p:nvPr/>
          </p:nvGrpSpPr>
          <p:grpSpPr>
            <a:xfrm>
              <a:off x="2976075" y="4602050"/>
              <a:ext cx="3191850" cy="391625"/>
              <a:chOff x="5640450" y="4688200"/>
              <a:chExt cx="3191850" cy="391625"/>
            </a:xfrm>
          </p:grpSpPr>
          <p:pic>
            <p:nvPicPr>
              <p:cNvPr id="58" name="Google Shape;58;p13"/>
              <p:cNvPicPr preferRelativeResize="0"/>
              <p:nvPr/>
            </p:nvPicPr>
            <p:blipFill rotWithShape="1">
              <a:blip r:embed="rId5">
                <a:alphaModFix/>
              </a:blip>
              <a:srcRect b="0" l="0" r="0" t="0"/>
              <a:stretch/>
            </p:blipFill>
            <p:spPr>
              <a:xfrm>
                <a:off x="5640450" y="4688200"/>
                <a:ext cx="1764459" cy="369550"/>
              </a:xfrm>
              <a:prstGeom prst="rect">
                <a:avLst/>
              </a:prstGeom>
              <a:noFill/>
              <a:ln>
                <a:noFill/>
              </a:ln>
            </p:spPr>
          </p:pic>
          <p:sp>
            <p:nvSpPr>
              <p:cNvPr id="59" name="Google Shape;59;p13"/>
              <p:cNvSpPr txBox="1"/>
              <p:nvPr/>
            </p:nvSpPr>
            <p:spPr>
              <a:xfrm>
                <a:off x="7404900" y="4703625"/>
                <a:ext cx="1427400" cy="376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i="0" lang="en" sz="1000" u="none" cap="none" strike="noStrike">
                    <a:solidFill>
                      <a:srgbClr val="000000"/>
                    </a:solidFill>
                    <a:latin typeface="Montserrat"/>
                    <a:ea typeface="Montserrat"/>
                    <a:cs typeface="Montserrat"/>
                    <a:sym typeface="Montserrat"/>
                  </a:rPr>
                  <a:t>ovin-navigator.ca</a:t>
                </a:r>
                <a:endParaRPr b="1" i="0" sz="1000" u="none" cap="none" strike="noStrike">
                  <a:solidFill>
                    <a:srgbClr val="000000"/>
                  </a:solidFill>
                  <a:latin typeface="Montserrat"/>
                  <a:ea typeface="Montserrat"/>
                  <a:cs typeface="Montserrat"/>
                  <a:sym typeface="Montserrat"/>
                </a:endParaRPr>
              </a:p>
            </p:txBody>
          </p:sp>
        </p:grpSp>
      </p:grpSp>
      <p:sp>
        <p:nvSpPr>
          <p:cNvPr id="60" name="Google Shape;60;p13"/>
          <p:cNvSpPr txBox="1"/>
          <p:nvPr>
            <p:ph idx="4294967295" type="title"/>
          </p:nvPr>
        </p:nvSpPr>
        <p:spPr>
          <a:xfrm>
            <a:off x="174650" y="105436"/>
            <a:ext cx="6140400" cy="445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400"/>
              <a:t>RUBRIC for Automotive Industry</a:t>
            </a:r>
            <a:endParaRPr sz="2400"/>
          </a:p>
        </p:txBody>
      </p:sp>
      <p:graphicFrame>
        <p:nvGraphicFramePr>
          <p:cNvPr id="61" name="Google Shape;61;p13"/>
          <p:cNvGraphicFramePr/>
          <p:nvPr/>
        </p:nvGraphicFramePr>
        <p:xfrm>
          <a:off x="311675" y="651636"/>
          <a:ext cx="3000000" cy="3000000"/>
        </p:xfrm>
        <a:graphic>
          <a:graphicData uri="http://schemas.openxmlformats.org/drawingml/2006/table">
            <a:tbl>
              <a:tblPr>
                <a:noFill/>
                <a:tableStyleId>{1910A5CE-4F4A-4390-A022-F83BFE0F2AAB}</a:tableStyleId>
              </a:tblPr>
              <a:tblGrid>
                <a:gridCol w="898750"/>
                <a:gridCol w="561300"/>
                <a:gridCol w="1322525"/>
                <a:gridCol w="1522825"/>
                <a:gridCol w="1490550"/>
                <a:gridCol w="2724675"/>
              </a:tblGrid>
              <a:tr h="321200">
                <a:tc>
                  <a:txBody>
                    <a:bodyPr/>
                    <a:lstStyle/>
                    <a:p>
                      <a:pPr indent="0" lvl="0" marL="0" rtl="0" algn="l">
                        <a:spcBef>
                          <a:spcPts val="0"/>
                        </a:spcBef>
                        <a:spcAft>
                          <a:spcPts val="0"/>
                        </a:spcAft>
                        <a:buNone/>
                      </a:pPr>
                      <a:r>
                        <a:rPr b="1" lang="en" sz="700">
                          <a:latin typeface="Dosis"/>
                          <a:ea typeface="Dosis"/>
                          <a:cs typeface="Dosis"/>
                          <a:sym typeface="Dosis"/>
                        </a:rPr>
                        <a:t>Assessment elements</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000">
                          <a:latin typeface="Dosis"/>
                          <a:ea typeface="Dosis"/>
                          <a:cs typeface="Dosis"/>
                          <a:sym typeface="Dosis"/>
                        </a:rPr>
                        <a:t>R</a:t>
                      </a:r>
                      <a:endParaRPr b="1" sz="10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000">
                          <a:latin typeface="Dosis"/>
                          <a:ea typeface="Dosis"/>
                          <a:cs typeface="Dosis"/>
                          <a:sym typeface="Dosis"/>
                        </a:rPr>
                        <a:t>1</a:t>
                      </a:r>
                      <a:endParaRPr b="1" sz="10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000">
                          <a:latin typeface="Dosis"/>
                          <a:ea typeface="Dosis"/>
                          <a:cs typeface="Dosis"/>
                          <a:sym typeface="Dosis"/>
                        </a:rPr>
                        <a:t>2</a:t>
                      </a:r>
                      <a:endParaRPr b="1" sz="10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000">
                          <a:latin typeface="Dosis"/>
                          <a:ea typeface="Dosis"/>
                          <a:cs typeface="Dosis"/>
                          <a:sym typeface="Dosis"/>
                        </a:rPr>
                        <a:t>3</a:t>
                      </a:r>
                      <a:endParaRPr b="1" sz="10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000">
                          <a:latin typeface="Dosis"/>
                          <a:ea typeface="Dosis"/>
                          <a:cs typeface="Dosis"/>
                          <a:sym typeface="Dosis"/>
                        </a:rPr>
                        <a:t>4</a:t>
                      </a:r>
                      <a:endParaRPr b="1" sz="10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950100">
                <a:tc>
                  <a:txBody>
                    <a:bodyPr/>
                    <a:lstStyle/>
                    <a:p>
                      <a:pPr indent="0" lvl="0" marL="0" rtl="0" algn="l">
                        <a:lnSpc>
                          <a:spcPct val="115000"/>
                        </a:lnSpc>
                        <a:spcBef>
                          <a:spcPts val="1100"/>
                        </a:spcBef>
                        <a:spcAft>
                          <a:spcPts val="0"/>
                        </a:spcAft>
                        <a:buNone/>
                      </a:pPr>
                      <a:r>
                        <a:rPr b="1" lang="en" sz="700">
                          <a:latin typeface="Dosis"/>
                          <a:ea typeface="Dosis"/>
                          <a:cs typeface="Dosis"/>
                          <a:sym typeface="Dosis"/>
                        </a:rPr>
                        <a:t>Code - Show what you know- Must have at least 3-4</a:t>
                      </a:r>
                      <a:endParaRPr b="1" sz="700">
                        <a:latin typeface="Dosis"/>
                        <a:ea typeface="Dosis"/>
                        <a:cs typeface="Dosis"/>
                        <a:sym typeface="Dosis"/>
                      </a:endParaRPr>
                    </a:p>
                    <a:p>
                      <a:pPr indent="0" lvl="0" marL="0" rtl="0" algn="l">
                        <a:lnSpc>
                          <a:spcPct val="115000"/>
                        </a:lnSpc>
                        <a:spcBef>
                          <a:spcPts val="1100"/>
                        </a:spcBef>
                        <a:spcAft>
                          <a:spcPts val="1100"/>
                        </a:spcAft>
                        <a:buNone/>
                      </a:pPr>
                      <a:r>
                        <a:rPr b="1" lang="en" sz="700">
                          <a:latin typeface="Dosis"/>
                          <a:ea typeface="Dosis"/>
                          <a:cs typeface="Dosis"/>
                          <a:sym typeface="Dosis"/>
                        </a:rPr>
                        <a:t>/40</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Not enough evidence to show your understanding</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Code does not demonstrate previous concepts, is not efficient, variable names not clear.</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Code only partially demonstrates previous concepts, and/or is not efficient, variable names not clear. Is missing 2 of the 4 inputs or 3 outputs</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Code only partially demonstrates previous concepts, and/or is not efficient.  Is missing 1 of the 6 inputs.</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Code very effectively demonstrates the use of concept(s).  There were notes within the code that explain various parts and how they connect.  Code uses a various elements</a:t>
                      </a:r>
                      <a:r>
                        <a:rPr b="1" lang="en" sz="600">
                          <a:latin typeface="Roboto"/>
                          <a:ea typeface="Roboto"/>
                          <a:cs typeface="Roboto"/>
                          <a:sym typeface="Roboto"/>
                        </a:rPr>
                        <a:t>. </a:t>
                      </a:r>
                      <a:r>
                        <a:rPr b="1" lang="en" sz="700">
                          <a:latin typeface="Dosis"/>
                          <a:ea typeface="Dosis"/>
                          <a:cs typeface="Dosis"/>
                          <a:sym typeface="Dosis"/>
                        </a:rPr>
                        <a:t>Able to Code is highly efficient and organized</a:t>
                      </a:r>
                      <a:endParaRPr b="1" sz="700">
                        <a:latin typeface="Dosis"/>
                        <a:ea typeface="Dosis"/>
                        <a:cs typeface="Dosis"/>
                        <a:sym typeface="Dosis"/>
                      </a:endParaRPr>
                    </a:p>
                    <a:p>
                      <a:pPr indent="0" lvl="0" marL="0" rtl="0" algn="l">
                        <a:spcBef>
                          <a:spcPts val="0"/>
                        </a:spcBef>
                        <a:spcAft>
                          <a:spcPts val="0"/>
                        </a:spcAft>
                        <a:buNone/>
                      </a:pPr>
                      <a:r>
                        <a:rPr b="1" lang="en" sz="700">
                          <a:latin typeface="Dosis"/>
                          <a:ea typeface="Dosis"/>
                          <a:cs typeface="Dosis"/>
                          <a:sym typeface="Dosis"/>
                        </a:rPr>
                        <a:t>Demonstrated forward thinking of new concepts not taught in class. </a:t>
                      </a:r>
                      <a:br>
                        <a:rPr b="1" lang="en" sz="700">
                          <a:latin typeface="Dosis"/>
                          <a:ea typeface="Dosis"/>
                          <a:cs typeface="Dosis"/>
                          <a:sym typeface="Dosis"/>
                        </a:rPr>
                      </a:br>
                      <a:r>
                        <a:rPr b="1" lang="en" sz="700">
                          <a:latin typeface="Dosis"/>
                          <a:ea typeface="Dosis"/>
                          <a:cs typeface="Dosis"/>
                          <a:sym typeface="Dosis"/>
                        </a:rPr>
                        <a:t>(If Smart Cutebot was used coding was used and visibly works with the smart cutebot)</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784350">
                <a:tc>
                  <a:txBody>
                    <a:bodyPr/>
                    <a:lstStyle/>
                    <a:p>
                      <a:pPr indent="0" lvl="0" marL="0" rtl="0" algn="l">
                        <a:lnSpc>
                          <a:spcPct val="115000"/>
                        </a:lnSpc>
                        <a:spcBef>
                          <a:spcPts val="1100"/>
                        </a:spcBef>
                        <a:spcAft>
                          <a:spcPts val="0"/>
                        </a:spcAft>
                        <a:buNone/>
                      </a:pPr>
                      <a:r>
                        <a:rPr b="1" lang="en" sz="700">
                          <a:latin typeface="Dosis"/>
                          <a:ea typeface="Dosis"/>
                          <a:cs typeface="Dosis"/>
                          <a:sym typeface="Dosis"/>
                        </a:rPr>
                        <a:t>Maker component of prototype</a:t>
                      </a:r>
                      <a:endParaRPr b="1" sz="700">
                        <a:latin typeface="Dosis"/>
                        <a:ea typeface="Dosis"/>
                        <a:cs typeface="Dosis"/>
                        <a:sym typeface="Dosis"/>
                      </a:endParaRPr>
                    </a:p>
                    <a:p>
                      <a:pPr indent="0" lvl="0" marL="0" rtl="0" algn="l">
                        <a:spcBef>
                          <a:spcPts val="1100"/>
                        </a:spcBef>
                        <a:spcAft>
                          <a:spcPts val="0"/>
                        </a:spcAft>
                        <a:buNone/>
                      </a:pPr>
                      <a:r>
                        <a:rPr b="1" lang="en" sz="700">
                          <a:latin typeface="Dosis"/>
                          <a:ea typeface="Dosis"/>
                          <a:cs typeface="Dosis"/>
                          <a:sym typeface="Dosis"/>
                        </a:rPr>
                        <a:t>/20</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No prototype was created</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Breadboard was not </a:t>
                      </a:r>
                      <a:r>
                        <a:rPr b="1" lang="en" sz="700">
                          <a:latin typeface="Dosis"/>
                          <a:ea typeface="Dosis"/>
                          <a:cs typeface="Dosis"/>
                          <a:sym typeface="Dosis"/>
                        </a:rPr>
                        <a:t>utilized</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Tangible component does not add to the functionality of the program. (meaning it could all run just on a breadboard without the microbit)</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Tangible component is somewhat integrated with the micro:bit but is not essential. 3-4 components are tied to the theme and the industry. (Security, Weather or Time of Day</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Tangible component is tightly integrated with the micro:bit and all 6 components tie into the Auto industry. Can see clearly how this could be effective prototype for a company to make in the auto industry. All components are necessary and connect to the overall global goal selected. (If Smart Cutebot used all components are visible with the cutebot</a:t>
                      </a:r>
                      <a:r>
                        <a:rPr b="1" lang="en" sz="700">
                          <a:latin typeface="Dosis"/>
                          <a:ea typeface="Dosis"/>
                          <a:cs typeface="Dosis"/>
                          <a:sym typeface="Dosis"/>
                        </a:rPr>
                        <a:t>)</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888950">
                <a:tc>
                  <a:txBody>
                    <a:bodyPr/>
                    <a:lstStyle/>
                    <a:p>
                      <a:pPr indent="0" lvl="0" marL="0" rtl="0" algn="l">
                        <a:lnSpc>
                          <a:spcPct val="115000"/>
                        </a:lnSpc>
                        <a:spcBef>
                          <a:spcPts val="1100"/>
                        </a:spcBef>
                        <a:spcAft>
                          <a:spcPts val="0"/>
                        </a:spcAft>
                        <a:buNone/>
                      </a:pPr>
                      <a:r>
                        <a:rPr b="1" lang="en" sz="700">
                          <a:latin typeface="Dosis"/>
                          <a:ea typeface="Dosis"/>
                          <a:cs typeface="Dosis"/>
                          <a:sym typeface="Dosis"/>
                        </a:rPr>
                        <a:t>Prototype Design Process</a:t>
                      </a:r>
                      <a:endParaRPr b="1" sz="700">
                        <a:latin typeface="Dosis"/>
                        <a:ea typeface="Dosis"/>
                        <a:cs typeface="Dosis"/>
                        <a:sym typeface="Dosis"/>
                      </a:endParaRPr>
                    </a:p>
                    <a:p>
                      <a:pPr indent="0" lvl="0" marL="0" rtl="0" algn="l">
                        <a:lnSpc>
                          <a:spcPct val="115000"/>
                        </a:lnSpc>
                        <a:spcBef>
                          <a:spcPts val="1100"/>
                        </a:spcBef>
                        <a:spcAft>
                          <a:spcPts val="1100"/>
                        </a:spcAft>
                        <a:buNone/>
                      </a:pPr>
                      <a:r>
                        <a:rPr b="1" lang="en" sz="700">
                          <a:latin typeface="Dosis"/>
                          <a:ea typeface="Dosis"/>
                          <a:cs typeface="Dosis"/>
                          <a:sym typeface="Dosis"/>
                        </a:rPr>
                        <a:t>/10</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No design at all</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Unable to clearly see the connection of the project to each of the parts of the Engineering design process.  Very little detail. </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The mindmap write up is too simplistic or is too confusing to understand as it does not follow the order. There is not enough detail or use of examples to explain an understanding of the process.</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Mindmap needs a bit of refinement but was able to demonstrate some of the parts of the Engineering process</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Clearly demonstrated the connection to the Automotive Industry and how the Micro:bit can help. The </a:t>
                      </a:r>
                      <a:r>
                        <a:rPr b="1" lang="en" sz="700">
                          <a:latin typeface="Dosis"/>
                          <a:ea typeface="Dosis"/>
                          <a:cs typeface="Dosis"/>
                          <a:sym typeface="Dosis"/>
                        </a:rPr>
                        <a:t>Mind Map</a:t>
                      </a:r>
                      <a:r>
                        <a:rPr b="1" lang="en" sz="700">
                          <a:latin typeface="Dosis"/>
                          <a:ea typeface="Dosis"/>
                          <a:cs typeface="Dosis"/>
                          <a:sym typeface="Dosis"/>
                        </a:rPr>
                        <a:t> demonstrates a high level of understanding of the problem and shows how the process of designing works. Reflection at each part shows insight and examples of the process.</a:t>
                      </a:r>
                      <a:endParaRPr b="1" sz="700">
                        <a:latin typeface="Dosis"/>
                        <a:ea typeface="Dosis"/>
                        <a:cs typeface="Dosis"/>
                        <a:sym typeface="Dosis"/>
                      </a:endParaRPr>
                    </a:p>
                    <a:p>
                      <a:pPr indent="0" lvl="0" marL="0" rtl="0" algn="l">
                        <a:spcBef>
                          <a:spcPts val="0"/>
                        </a:spcBef>
                        <a:spcAft>
                          <a:spcPts val="0"/>
                        </a:spcAft>
                        <a:buNone/>
                      </a:pPr>
                      <a:r>
                        <a:rPr b="1" lang="en" sz="700">
                          <a:latin typeface="Dosis"/>
                          <a:ea typeface="Dosis"/>
                          <a:cs typeface="Dosis"/>
                          <a:sym typeface="Dosis"/>
                        </a:rPr>
                        <a:t>(If SmartCutebot used it was mentioned how in the mind map, demonstration of higher functions was seen in the map)</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617875">
                <a:tc>
                  <a:txBody>
                    <a:bodyPr/>
                    <a:lstStyle/>
                    <a:p>
                      <a:pPr indent="0" lvl="0" marL="0" rtl="0" algn="l">
                        <a:lnSpc>
                          <a:spcPct val="115000"/>
                        </a:lnSpc>
                        <a:spcBef>
                          <a:spcPts val="1100"/>
                        </a:spcBef>
                        <a:spcAft>
                          <a:spcPts val="0"/>
                        </a:spcAft>
                        <a:buNone/>
                      </a:pPr>
                      <a:r>
                        <a:rPr b="1" lang="en" sz="700">
                          <a:latin typeface="Dosis"/>
                          <a:ea typeface="Dosis"/>
                          <a:cs typeface="Dosis"/>
                          <a:sym typeface="Dosis"/>
                        </a:rPr>
                        <a:t>Showcase</a:t>
                      </a:r>
                      <a:endParaRPr b="1" sz="700">
                        <a:latin typeface="Dosis"/>
                        <a:ea typeface="Dosis"/>
                        <a:cs typeface="Dosis"/>
                        <a:sym typeface="Dosis"/>
                      </a:endParaRPr>
                    </a:p>
                    <a:p>
                      <a:pPr indent="0" lvl="0" marL="0" rtl="0" algn="l">
                        <a:lnSpc>
                          <a:spcPct val="115000"/>
                        </a:lnSpc>
                        <a:spcBef>
                          <a:spcPts val="1100"/>
                        </a:spcBef>
                        <a:spcAft>
                          <a:spcPts val="1100"/>
                        </a:spcAft>
                        <a:buNone/>
                      </a:pPr>
                      <a:r>
                        <a:rPr b="1" lang="en" sz="700">
                          <a:latin typeface="Dosis"/>
                          <a:ea typeface="Dosis"/>
                          <a:cs typeface="Dosis"/>
                          <a:sym typeface="Dosis"/>
                        </a:rPr>
                        <a:t>/20</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No video was turned in</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Code not seen but micro:bit simulator or physical microbit was.</a:t>
                      </a:r>
                      <a:endParaRPr b="1" sz="700">
                        <a:latin typeface="Dosis"/>
                        <a:ea typeface="Dosis"/>
                        <a:cs typeface="Dosis"/>
                        <a:sym typeface="Dosis"/>
                      </a:endParaRPr>
                    </a:p>
                    <a:p>
                      <a:pPr indent="0" lvl="0" marL="0" rtl="0" algn="l">
                        <a:spcBef>
                          <a:spcPts val="0"/>
                        </a:spcBef>
                        <a:spcAft>
                          <a:spcPts val="0"/>
                        </a:spcAft>
                        <a:buNone/>
                      </a:pPr>
                      <a:r>
                        <a:rPr b="1" lang="en" sz="700">
                          <a:latin typeface="Dosis"/>
                          <a:ea typeface="Dosis"/>
                          <a:cs typeface="Dosis"/>
                          <a:sym typeface="Dosis"/>
                        </a:rPr>
                        <a:t>Questions were answered but showed limited understanding</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Questions were answered somewhat. Very little detail was provided. Showed code but did not explain each part or did not show all of the circuit connections.</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Questions were answered very casually.  Professional language was not used. Limited terms were used to explain code. Automotive goal was not mentioned. </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700">
                          <a:latin typeface="Dosis"/>
                          <a:ea typeface="Dosis"/>
                          <a:cs typeface="Dosis"/>
                          <a:sym typeface="Dosis"/>
                        </a:rPr>
                        <a:t>Video or presentation clearly explains the prototype to the Automotive Industry Committee. Demonstrates what was coded in MAKECODE. How each of the functions work on the circuit board. Uses the language that has been taught for this unit to explain the code.  Responded to all questions clearly and demonstrated mastery of skill.</a:t>
                      </a:r>
                      <a:endParaRPr b="1" sz="700">
                        <a:latin typeface="Dosis"/>
                        <a:ea typeface="Dosis"/>
                        <a:cs typeface="Dosis"/>
                        <a:sym typeface="Dosis"/>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