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Montserrat"/>
      <p:regular r:id="rId27"/>
      <p:bold r:id="rId28"/>
      <p:italic r:id="rId29"/>
      <p:boldItalic r:id="rId30"/>
    </p:embeddedFont>
    <p:embeddedFont>
      <p:font typeface="Century Gothic"/>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35" roundtripDataSignature="AMtx7mhsnGxliwvLuQQDrTvkk3feGivt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Montserrat-bold.fntdata"/><Relationship Id="rId27" Type="http://schemas.openxmlformats.org/officeDocument/2006/relationships/font" Target="fonts/Montserrat-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enturyGothic-regular.fntdata"/><Relationship Id="rId30" Type="http://schemas.openxmlformats.org/officeDocument/2006/relationships/font" Target="fonts/Montserrat-boldItalic.fntdata"/><Relationship Id="rId11" Type="http://schemas.openxmlformats.org/officeDocument/2006/relationships/slide" Target="slides/slide6.xml"/><Relationship Id="rId33" Type="http://schemas.openxmlformats.org/officeDocument/2006/relationships/font" Target="fonts/CenturyGothic-italic.fntdata"/><Relationship Id="rId10" Type="http://schemas.openxmlformats.org/officeDocument/2006/relationships/slide" Target="slides/slide5.xml"/><Relationship Id="rId32" Type="http://schemas.openxmlformats.org/officeDocument/2006/relationships/font" Target="fonts/CenturyGothic-bold.fntdata"/><Relationship Id="rId13" Type="http://schemas.openxmlformats.org/officeDocument/2006/relationships/slide" Target="slides/slide8.xml"/><Relationship Id="rId35" Type="http://customschemas.google.com/relationships/presentationmetadata" Target="metadata"/><Relationship Id="rId12" Type="http://schemas.openxmlformats.org/officeDocument/2006/relationships/slide" Target="slides/slide7.xml"/><Relationship Id="rId34" Type="http://schemas.openxmlformats.org/officeDocument/2006/relationships/font" Target="fonts/CenturyGothic-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Google Shape;18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9" name="Google Shape;18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5" name="Google Shape;195;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3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2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2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2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3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3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3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3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3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hyperlink" Target="https://www.youtube.com/watch?v=wnKci_kn_EU" TargetMode="External"/><Relationship Id="rId5" Type="http://schemas.openxmlformats.org/officeDocument/2006/relationships/hyperlink" Target="https://www.youtube.com/watch?v=GfAaQKhgoL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hyperlink" Target="https://www.octe.ca/en/resources/resource-folder/safetydocs/tdj-safetydocs/toolsafe-tdj-modelling-tools" TargetMode="External"/><Relationship Id="rId5" Type="http://schemas.openxmlformats.org/officeDocument/2006/relationships/hyperlink" Target="https://www.edu.gov.on.ca/eng/curriculum/secondary/teched910curr09.pdf#page=101" TargetMode="External"/><Relationship Id="rId6" Type="http://schemas.openxmlformats.org/officeDocument/2006/relationships/hyperlink" Target="https://www.yourmechanic.com/article/how-rims-work-and-why-they-matter"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jpg"/><Relationship Id="rId4" Type="http://schemas.openxmlformats.org/officeDocument/2006/relationships/hyperlink" Target="https://docs.google.com/document/d/15ndJ44jHmROVwy45fHzqfZ8timLRgfx4/edit?usp=drive_link&amp;ouid=114383419718810090421&amp;rtpof=true&amp;sd=tru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 Id="rId4" Type="http://schemas.openxmlformats.org/officeDocument/2006/relationships/hyperlink" Target="https://docs.google.com/document/d/1Y6PqJyUBF8ouPTD7oAL5s1Va58ICdZhK/edit?usp=drive_link&amp;ouid=114383419718810090421&amp;rtpof=true&amp;sd=tru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0.jpg"/><Relationship Id="rId4" Type="http://schemas.openxmlformats.org/officeDocument/2006/relationships/hyperlink" Target="https://docs.google.com/document/d/15ndJ44jHmROVwy45fHzqfZ8timLRgfx4/edit?usp=drive_link&amp;ouid=114383419718810090421&amp;rtpof=true&amp;sd=tru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ph type="ctrTitle"/>
          </p:nvPr>
        </p:nvSpPr>
        <p:spPr>
          <a:xfrm>
            <a:off x="4342004" y="744575"/>
            <a:ext cx="4490400" cy="20526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en">
                <a:latin typeface="Century Gothic"/>
                <a:ea typeface="Century Gothic"/>
                <a:cs typeface="Century Gothic"/>
                <a:sym typeface="Century Gothic"/>
              </a:rPr>
              <a:t>Introduction to AutoDesk INVENTOR</a:t>
            </a:r>
            <a:endParaRPr>
              <a:latin typeface="Century Gothic"/>
              <a:ea typeface="Century Gothic"/>
              <a:cs typeface="Century Gothic"/>
              <a:sym typeface="Century Gothic"/>
            </a:endParaRPr>
          </a:p>
        </p:txBody>
      </p:sp>
      <p:sp>
        <p:nvSpPr>
          <p:cNvPr id="55" name="Google Shape;55;p1"/>
          <p:cNvSpPr txBox="1"/>
          <p:nvPr>
            <p:ph idx="1" type="subTitle"/>
          </p:nvPr>
        </p:nvSpPr>
        <p:spPr>
          <a:xfrm>
            <a:off x="4500425" y="2834125"/>
            <a:ext cx="4332000" cy="792600"/>
          </a:xfrm>
          <a:prstGeom prst="rect">
            <a:avLst/>
          </a:prstGeom>
          <a:noFill/>
          <a:ln>
            <a:noFill/>
          </a:ln>
        </p:spPr>
        <p:txBody>
          <a:bodyPr anchorCtr="0" anchor="t" bIns="91425" lIns="91425" spcFirstLastPara="1" rIns="91425" wrap="square" tIns="91425">
            <a:normAutofit fontScale="70000"/>
          </a:bodyPr>
          <a:lstStyle/>
          <a:p>
            <a:pPr indent="0" lvl="0" marL="0" rtl="0" algn="ctr">
              <a:lnSpc>
                <a:spcPct val="100000"/>
              </a:lnSpc>
              <a:spcBef>
                <a:spcPts val="0"/>
              </a:spcBef>
              <a:spcAft>
                <a:spcPts val="0"/>
              </a:spcAft>
              <a:buSzPct val="142857"/>
              <a:buNone/>
            </a:pPr>
            <a:r>
              <a:rPr lang="en">
                <a:solidFill>
                  <a:schemeClr val="dk1"/>
                </a:solidFill>
                <a:latin typeface="Century Gothic"/>
                <a:ea typeface="Century Gothic"/>
                <a:cs typeface="Century Gothic"/>
                <a:sym typeface="Century Gothic"/>
              </a:rPr>
              <a:t>BBT Area: Technological Design</a:t>
            </a:r>
            <a:endParaRPr>
              <a:solidFill>
                <a:schemeClr val="dk1"/>
              </a:solidFill>
              <a:latin typeface="Century Gothic"/>
              <a:ea typeface="Century Gothic"/>
              <a:cs typeface="Century Gothic"/>
              <a:sym typeface="Century Gothic"/>
            </a:endParaRPr>
          </a:p>
          <a:p>
            <a:pPr indent="0" lvl="0" marL="0" rtl="0" algn="ctr">
              <a:lnSpc>
                <a:spcPct val="100000"/>
              </a:lnSpc>
              <a:spcBef>
                <a:spcPts val="0"/>
              </a:spcBef>
              <a:spcAft>
                <a:spcPts val="0"/>
              </a:spcAft>
              <a:buSzPct val="142857"/>
              <a:buNone/>
            </a:pPr>
            <a:r>
              <a:rPr lang="en">
                <a:solidFill>
                  <a:schemeClr val="dk1"/>
                </a:solidFill>
                <a:latin typeface="Century Gothic"/>
                <a:ea typeface="Century Gothic"/>
                <a:cs typeface="Century Gothic"/>
                <a:sym typeface="Century Gothic"/>
              </a:rPr>
              <a:t>Target Course: TDJ2O</a:t>
            </a:r>
            <a:endParaRPr>
              <a:solidFill>
                <a:schemeClr val="dk1"/>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2" name="Shape 112"/>
        <p:cNvGrpSpPr/>
        <p:nvPr/>
      </p:nvGrpSpPr>
      <p:grpSpPr>
        <a:xfrm>
          <a:off x="0" y="0"/>
          <a:ext cx="0" cy="0"/>
          <a:chOff x="0" y="0"/>
          <a:chExt cx="0" cy="0"/>
        </a:xfrm>
      </p:grpSpPr>
      <p:sp>
        <p:nvSpPr>
          <p:cNvPr id="113" name="Google Shape;113;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Assessment and Evaluation</a:t>
            </a:r>
            <a:endParaRPr/>
          </a:p>
        </p:txBody>
      </p:sp>
      <p:sp>
        <p:nvSpPr>
          <p:cNvPr id="114" name="Google Shape;114;p10"/>
          <p:cNvSpPr txBox="1"/>
          <p:nvPr>
            <p:ph idx="1" type="body"/>
          </p:nvPr>
        </p:nvSpPr>
        <p:spPr>
          <a:xfrm>
            <a:off x="311700" y="939750"/>
            <a:ext cx="8520600" cy="3796200"/>
          </a:xfrm>
          <a:prstGeom prst="rect">
            <a:avLst/>
          </a:prstGeom>
          <a:noFill/>
          <a:ln>
            <a:noFill/>
          </a:ln>
        </p:spPr>
        <p:txBody>
          <a:bodyPr anchorCtr="0" anchor="t" bIns="91425" lIns="91425" spcFirstLastPara="1" rIns="91425" wrap="square" tIns="91425">
            <a:normAutofit fontScale="92500" lnSpcReduction="20000"/>
          </a:bodyPr>
          <a:lstStyle/>
          <a:p>
            <a:pPr indent="-351979" lvl="0" marL="457200" rtl="0" algn="l">
              <a:lnSpc>
                <a:spcPct val="115000"/>
              </a:lnSpc>
              <a:spcBef>
                <a:spcPts val="0"/>
              </a:spcBef>
              <a:spcAft>
                <a:spcPts val="0"/>
              </a:spcAft>
              <a:buClr>
                <a:schemeClr val="dk1"/>
              </a:buClr>
              <a:buSzPct val="100000"/>
              <a:buChar char="●"/>
            </a:pPr>
            <a:r>
              <a:rPr lang="en" sz="2100">
                <a:solidFill>
                  <a:schemeClr val="dk1"/>
                </a:solidFill>
              </a:rPr>
              <a:t>Continued</a:t>
            </a:r>
            <a:endParaRPr sz="21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B3.3 assess models and/or prototypes on the basis of prescribed criteria (e.g., aesthetics, ergonomics, safety, efficiency, environmental impact).</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C2. describe how society influences technological innovation and how technology affects society.</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C2.2 describe how various technological innovations have affected quality of life (e.g., pesticides, internal combustion engines, plastics, on-demand water heaters, catalytic converters, nanotechnology, wireless communication).</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D2. identify careers related to technological design, and the education and training required for them</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D2.3 identify groups and programs that are available to support students who are interested in pursuing non-traditional career choices in the technological design industry (e.g., mentoring programs, virtual networking/support groups, specialized postsecondary programs, relevant trade/industry associations);</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D2.5 demonstrate an understanding of the work habits that are important for success in the technological design industry, as identified in the Ontario Skills Passport (e.g., working safely, teamwork, reliability, initiative, customer service, entrepreneurship);</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D2.6 develop and/or select pieces of work and other materials that provide evidence of their skills and achievements in technological design, for inclusion in a portfolio (e.g., work logs, skills checklist, sketches, drawings, photographs of models and prototypes, virtual models).</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D2.1 identify a variety of career opportunities related to technological design (e.g., engineer, architect, engineering technician, industrial designer, landscape designer, fashion designer, interior designer);</a:t>
            </a:r>
            <a:endParaRPr sz="1200">
              <a:solidFill>
                <a:schemeClr val="dk1"/>
              </a:solidFill>
            </a:endParaRPr>
          </a:p>
          <a:p>
            <a:pPr indent="-299085" lvl="1" marL="914400" rtl="0" algn="l">
              <a:lnSpc>
                <a:spcPct val="115000"/>
              </a:lnSpc>
              <a:spcBef>
                <a:spcPts val="0"/>
              </a:spcBef>
              <a:spcAft>
                <a:spcPts val="0"/>
              </a:spcAft>
              <a:buClr>
                <a:schemeClr val="dk1"/>
              </a:buClr>
              <a:buSzPct val="100000"/>
              <a:buChar char="○"/>
            </a:pPr>
            <a:r>
              <a:rPr lang="en" sz="1200">
                <a:solidFill>
                  <a:schemeClr val="dk1"/>
                </a:solidFill>
              </a:rPr>
              <a:t> D2.2 identify and compare the education and/or training required for various careers in technological design (e.g., degree, diploma, certificate, apprenticeship);</a:t>
            </a:r>
            <a:endParaRPr sz="1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Project Exemplars</a:t>
            </a:r>
            <a:endParaRPr/>
          </a:p>
        </p:txBody>
      </p:sp>
      <p:sp>
        <p:nvSpPr>
          <p:cNvPr id="120" name="Google Shape;120;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u="sng">
                <a:solidFill>
                  <a:schemeClr val="hlink"/>
                </a:solidFill>
                <a:hlinkClick r:id="rId4"/>
              </a:rPr>
              <a:t>Wheels- How they work</a:t>
            </a:r>
            <a:r>
              <a:rPr lang="en">
                <a:solidFill>
                  <a:schemeClr val="dk1"/>
                </a:solidFill>
              </a:rPr>
              <a:t> - YouTube</a:t>
            </a:r>
            <a:endParaRPr>
              <a:solidFill>
                <a:schemeClr val="dk1"/>
              </a:solidFill>
            </a:endParaRPr>
          </a:p>
          <a:p>
            <a:pPr indent="0" lvl="0" marL="0" rtl="0" algn="l">
              <a:lnSpc>
                <a:spcPct val="115000"/>
              </a:lnSpc>
              <a:spcBef>
                <a:spcPts val="1200"/>
              </a:spcBef>
              <a:spcAft>
                <a:spcPts val="0"/>
              </a:spcAft>
              <a:buSzPts val="1800"/>
              <a:buNone/>
            </a:pPr>
            <a:r>
              <a:rPr lang="en" u="sng">
                <a:solidFill>
                  <a:schemeClr val="hlink"/>
                </a:solidFill>
                <a:hlinkClick r:id="rId5"/>
              </a:rPr>
              <a:t>Understanding Wheels</a:t>
            </a:r>
            <a:r>
              <a:rPr lang="en">
                <a:solidFill>
                  <a:schemeClr val="dk1"/>
                </a:solidFill>
              </a:rPr>
              <a:t> - YouTube</a:t>
            </a:r>
            <a:endParaRPr>
              <a:solidFill>
                <a:schemeClr val="dk1"/>
              </a:solidFill>
            </a:endParaRPr>
          </a:p>
          <a:p>
            <a:pPr indent="0" lvl="0" marL="0" rtl="0" algn="l">
              <a:lnSpc>
                <a:spcPct val="115000"/>
              </a:lnSpc>
              <a:spcBef>
                <a:spcPts val="1200"/>
              </a:spcBef>
              <a:spcAft>
                <a:spcPts val="1200"/>
              </a:spcAft>
              <a:buSzPts val="1800"/>
              <a:buNone/>
            </a:pPr>
            <a:r>
              <a:t/>
            </a:r>
            <a:endParaRPr>
              <a:solidFill>
                <a:schemeClr val="dk1"/>
              </a:solidFill>
            </a:endParaRPr>
          </a:p>
        </p:txBody>
      </p:sp>
      <p:sp>
        <p:nvSpPr>
          <p:cNvPr id="121" name="Google Shape;121;p11"/>
          <p:cNvSpPr txBox="1"/>
          <p:nvPr/>
        </p:nvSpPr>
        <p:spPr>
          <a:xfrm>
            <a:off x="3725700" y="3339725"/>
            <a:ext cx="1780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5" name="Shape 125"/>
        <p:cNvGrpSpPr/>
        <p:nvPr/>
      </p:nvGrpSpPr>
      <p:grpSpPr>
        <a:xfrm>
          <a:off x="0" y="0"/>
          <a:ext cx="0" cy="0"/>
          <a:chOff x="0" y="0"/>
          <a:chExt cx="0" cy="0"/>
        </a:xfrm>
      </p:grpSpPr>
      <p:sp>
        <p:nvSpPr>
          <p:cNvPr id="126" name="Google Shape;12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Outside Resources and References</a:t>
            </a:r>
            <a:endParaRPr/>
          </a:p>
        </p:txBody>
      </p:sp>
      <p:sp>
        <p:nvSpPr>
          <p:cNvPr id="127" name="Google Shape;12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u="sng">
                <a:solidFill>
                  <a:schemeClr val="accent5"/>
                </a:solidFill>
                <a:hlinkClick r:id="rId4">
                  <a:extLst>
                    <a:ext uri="{A12FA001-AC4F-418D-AE19-62706E023703}">
                      <ahyp:hlinkClr val="tx"/>
                    </a:ext>
                  </a:extLst>
                </a:hlinkClick>
              </a:rPr>
              <a:t>Modelling Tools toolSAFE resources</a:t>
            </a:r>
            <a:r>
              <a:rPr lang="en">
                <a:solidFill>
                  <a:schemeClr val="dk1"/>
                </a:solidFill>
              </a:rPr>
              <a:t>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u="sng">
                <a:solidFill>
                  <a:schemeClr val="hlink"/>
                </a:solidFill>
                <a:hlinkClick r:id="rId5"/>
              </a:rPr>
              <a:t>The Ontario Curriculum, Grades 9 and 10: Technological Education, 2009 (revised)</a:t>
            </a:r>
            <a:endParaRPr>
              <a:solidFill>
                <a:schemeClr val="dk1"/>
              </a:solidFill>
            </a:endParaRPr>
          </a:p>
          <a:p>
            <a:pPr indent="-342900" lvl="0" marL="457200" rtl="0" algn="l">
              <a:lnSpc>
                <a:spcPct val="110000"/>
              </a:lnSpc>
              <a:spcBef>
                <a:spcPts val="0"/>
              </a:spcBef>
              <a:spcAft>
                <a:spcPts val="0"/>
              </a:spcAft>
              <a:buClr>
                <a:schemeClr val="dk1"/>
              </a:buClr>
              <a:buSzPts val="1800"/>
              <a:buChar char="●"/>
            </a:pPr>
            <a:r>
              <a:rPr lang="en" u="sng">
                <a:solidFill>
                  <a:schemeClr val="hlink"/>
                </a:solidFill>
                <a:highlight>
                  <a:srgbClr val="FFFFFF"/>
                </a:highlight>
                <a:hlinkClick r:id="rId6"/>
              </a:rPr>
              <a:t>How Rims Work and Why They Matter </a:t>
            </a:r>
            <a:r>
              <a:rPr lang="en">
                <a:solidFill>
                  <a:srgbClr val="373D51"/>
                </a:solidFill>
                <a:highlight>
                  <a:srgbClr val="FFFFFF"/>
                </a:highlight>
              </a:rPr>
              <a:t>- Article</a:t>
            </a:r>
            <a:endParaRPr>
              <a:solidFill>
                <a:schemeClr val="dk1"/>
              </a:solidFill>
            </a:endParaRPr>
          </a:p>
        </p:txBody>
      </p:sp>
      <p:sp>
        <p:nvSpPr>
          <p:cNvPr id="128" name="Google Shape;128;p12"/>
          <p:cNvSpPr txBox="1"/>
          <p:nvPr/>
        </p:nvSpPr>
        <p:spPr>
          <a:xfrm>
            <a:off x="9215775" y="976725"/>
            <a:ext cx="4536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
              <a:t>Section 2: </a:t>
            </a:r>
            <a:br>
              <a:rPr lang="en"/>
            </a:br>
            <a:r>
              <a:rPr lang="en"/>
              <a:t>Student Lesson</a:t>
            </a:r>
            <a:endParaRPr/>
          </a:p>
        </p:txBody>
      </p:sp>
      <p:grpSp>
        <p:nvGrpSpPr>
          <p:cNvPr id="134" name="Google Shape;134;p13"/>
          <p:cNvGrpSpPr/>
          <p:nvPr/>
        </p:nvGrpSpPr>
        <p:grpSpPr>
          <a:xfrm>
            <a:off x="311695" y="-8"/>
            <a:ext cx="8832305" cy="4941758"/>
            <a:chOff x="311695" y="-8"/>
            <a:chExt cx="8832305" cy="4941758"/>
          </a:xfrm>
        </p:grpSpPr>
        <p:pic>
          <p:nvPicPr>
            <p:cNvPr id="135" name="Google Shape;135;p13"/>
            <p:cNvPicPr preferRelativeResize="0"/>
            <p:nvPr/>
          </p:nvPicPr>
          <p:blipFill rotWithShape="1">
            <a:blip r:embed="rId3">
              <a:alphaModFix/>
            </a:blip>
            <a:srcRect b="0" l="0" r="0" t="0"/>
            <a:stretch/>
          </p:blipFill>
          <p:spPr>
            <a:xfrm>
              <a:off x="311695" y="-8"/>
              <a:ext cx="3447280" cy="1039575"/>
            </a:xfrm>
            <a:prstGeom prst="rect">
              <a:avLst/>
            </a:prstGeom>
            <a:noFill/>
            <a:ln>
              <a:noFill/>
            </a:ln>
          </p:spPr>
        </p:pic>
        <p:pic>
          <p:nvPicPr>
            <p:cNvPr id="136" name="Google Shape;136;p13"/>
            <p:cNvPicPr preferRelativeResize="0"/>
            <p:nvPr/>
          </p:nvPicPr>
          <p:blipFill rotWithShape="1">
            <a:blip r:embed="rId4">
              <a:alphaModFix/>
            </a:blip>
            <a:srcRect b="0" l="0" r="0" t="0"/>
            <a:stretch/>
          </p:blipFill>
          <p:spPr>
            <a:xfrm>
              <a:off x="421149" y="3626725"/>
              <a:ext cx="2178949" cy="1315024"/>
            </a:xfrm>
            <a:prstGeom prst="rect">
              <a:avLst/>
            </a:prstGeom>
            <a:noFill/>
            <a:ln>
              <a:noFill/>
            </a:ln>
          </p:spPr>
        </p:pic>
        <p:grpSp>
          <p:nvGrpSpPr>
            <p:cNvPr id="137" name="Google Shape;137;p13"/>
            <p:cNvGrpSpPr/>
            <p:nvPr/>
          </p:nvGrpSpPr>
          <p:grpSpPr>
            <a:xfrm>
              <a:off x="5559900" y="3942850"/>
              <a:ext cx="3584100" cy="998900"/>
              <a:chOff x="5827475" y="4141275"/>
              <a:chExt cx="3584100" cy="998900"/>
            </a:xfrm>
          </p:grpSpPr>
          <p:sp>
            <p:nvSpPr>
              <p:cNvPr id="138" name="Google Shape;138;p13"/>
              <p:cNvSpPr txBox="1"/>
              <p:nvPr/>
            </p:nvSpPr>
            <p:spPr>
              <a:xfrm>
                <a:off x="5827475" y="4739975"/>
                <a:ext cx="3584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Montserrat"/>
                    <a:ea typeface="Montserrat"/>
                    <a:cs typeface="Montserrat"/>
                    <a:sym typeface="Montserrat"/>
                  </a:rPr>
                  <a:t>Explore more at ovin-navigator.ca</a:t>
                </a:r>
                <a:endParaRPr b="1" i="0" sz="1400" u="none" cap="none" strike="noStrike">
                  <a:solidFill>
                    <a:srgbClr val="000000"/>
                  </a:solidFill>
                  <a:latin typeface="Montserrat"/>
                  <a:ea typeface="Montserrat"/>
                  <a:cs typeface="Montserrat"/>
                  <a:sym typeface="Montserrat"/>
                </a:endParaRPr>
              </a:p>
            </p:txBody>
          </p:sp>
          <p:pic>
            <p:nvPicPr>
              <p:cNvPr id="139" name="Google Shape;139;p13"/>
              <p:cNvPicPr preferRelativeResize="0"/>
              <p:nvPr/>
            </p:nvPicPr>
            <p:blipFill rotWithShape="1">
              <a:blip r:embed="rId5">
                <a:alphaModFix/>
              </a:blip>
              <a:srcRect b="0" l="0" r="0" t="0"/>
              <a:stretch/>
            </p:blipFill>
            <p:spPr>
              <a:xfrm>
                <a:off x="6105374" y="4141275"/>
                <a:ext cx="2858549" cy="598700"/>
              </a:xfrm>
              <a:prstGeom prst="rect">
                <a:avLst/>
              </a:prstGeom>
              <a:noFill/>
              <a:ln>
                <a:noFill/>
              </a:ln>
            </p:spPr>
          </p:pic>
        </p:gr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3" name="Shape 143"/>
        <p:cNvGrpSpPr/>
        <p:nvPr/>
      </p:nvGrpSpPr>
      <p:grpSpPr>
        <a:xfrm>
          <a:off x="0" y="0"/>
          <a:ext cx="0" cy="0"/>
          <a:chOff x="0" y="0"/>
          <a:chExt cx="0" cy="0"/>
        </a:xfrm>
      </p:grpSpPr>
      <p:sp>
        <p:nvSpPr>
          <p:cNvPr id="144" name="Google Shape;14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Printable Student Resources </a:t>
            </a:r>
            <a:endParaRPr/>
          </a:p>
        </p:txBody>
      </p:sp>
      <p:sp>
        <p:nvSpPr>
          <p:cNvPr id="145" name="Google Shape;14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Introduction to AutoDESK INVENTOR - </a:t>
            </a:r>
            <a:r>
              <a:rPr lang="en" u="sng">
                <a:solidFill>
                  <a:schemeClr val="hlink"/>
                </a:solidFill>
                <a:hlinkClick r:id="rId4"/>
              </a:rPr>
              <a:t>Tire and Wheel Assembly Unit</a:t>
            </a:r>
            <a:endParaRPr>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
              <a:t>Basic Interface of INVENTOR</a:t>
            </a:r>
            <a:endParaRPr/>
          </a:p>
        </p:txBody>
      </p:sp>
      <p:sp>
        <p:nvSpPr>
          <p:cNvPr id="151" name="Google Shape;151;p1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ctr">
              <a:lnSpc>
                <a:spcPct val="100000"/>
              </a:lnSpc>
              <a:spcBef>
                <a:spcPts val="0"/>
              </a:spcBef>
              <a:spcAft>
                <a:spcPts val="0"/>
              </a:spcAft>
              <a:buSzPct val="117647"/>
              <a:buNone/>
            </a:pPr>
            <a:r>
              <a:rPr lang="en">
                <a:solidFill>
                  <a:schemeClr val="dk1"/>
                </a:solidFill>
              </a:rPr>
              <a:t>BBT Area: Technological Design </a:t>
            </a:r>
            <a:endParaRPr>
              <a:solidFill>
                <a:schemeClr val="dk1"/>
              </a:solidFill>
            </a:endParaRPr>
          </a:p>
          <a:p>
            <a:pPr indent="0" lvl="0" marL="0" rtl="0" algn="ctr">
              <a:lnSpc>
                <a:spcPct val="100000"/>
              </a:lnSpc>
              <a:spcBef>
                <a:spcPts val="0"/>
              </a:spcBef>
              <a:spcAft>
                <a:spcPts val="0"/>
              </a:spcAft>
              <a:buSzPct val="117647"/>
              <a:buNone/>
            </a:pPr>
            <a:r>
              <a:rPr lang="en">
                <a:solidFill>
                  <a:schemeClr val="dk1"/>
                </a:solidFill>
              </a:rPr>
              <a:t>Target Course: TDJ2O</a:t>
            </a:r>
            <a:endParaRPr>
              <a:solidFill>
                <a:schemeClr val="dk1"/>
              </a:solidFill>
            </a:endParaRPr>
          </a:p>
        </p:txBody>
      </p:sp>
      <p:grpSp>
        <p:nvGrpSpPr>
          <p:cNvPr id="152" name="Google Shape;152;p15"/>
          <p:cNvGrpSpPr/>
          <p:nvPr/>
        </p:nvGrpSpPr>
        <p:grpSpPr>
          <a:xfrm>
            <a:off x="311695" y="-8"/>
            <a:ext cx="8832305" cy="4941758"/>
            <a:chOff x="311695" y="-8"/>
            <a:chExt cx="8832305" cy="4941758"/>
          </a:xfrm>
        </p:grpSpPr>
        <p:pic>
          <p:nvPicPr>
            <p:cNvPr id="153" name="Google Shape;153;p15"/>
            <p:cNvPicPr preferRelativeResize="0"/>
            <p:nvPr/>
          </p:nvPicPr>
          <p:blipFill rotWithShape="1">
            <a:blip r:embed="rId3">
              <a:alphaModFix/>
            </a:blip>
            <a:srcRect b="0" l="0" r="0" t="0"/>
            <a:stretch/>
          </p:blipFill>
          <p:spPr>
            <a:xfrm>
              <a:off x="311695" y="-8"/>
              <a:ext cx="3447280" cy="1039575"/>
            </a:xfrm>
            <a:prstGeom prst="rect">
              <a:avLst/>
            </a:prstGeom>
            <a:noFill/>
            <a:ln>
              <a:noFill/>
            </a:ln>
          </p:spPr>
        </p:pic>
        <p:pic>
          <p:nvPicPr>
            <p:cNvPr id="154" name="Google Shape;154;p15"/>
            <p:cNvPicPr preferRelativeResize="0"/>
            <p:nvPr/>
          </p:nvPicPr>
          <p:blipFill rotWithShape="1">
            <a:blip r:embed="rId4">
              <a:alphaModFix/>
            </a:blip>
            <a:srcRect b="0" l="0" r="0" t="0"/>
            <a:stretch/>
          </p:blipFill>
          <p:spPr>
            <a:xfrm>
              <a:off x="421149" y="3626725"/>
              <a:ext cx="2178949" cy="1315024"/>
            </a:xfrm>
            <a:prstGeom prst="rect">
              <a:avLst/>
            </a:prstGeom>
            <a:noFill/>
            <a:ln>
              <a:noFill/>
            </a:ln>
          </p:spPr>
        </p:pic>
        <p:grpSp>
          <p:nvGrpSpPr>
            <p:cNvPr id="155" name="Google Shape;155;p15"/>
            <p:cNvGrpSpPr/>
            <p:nvPr/>
          </p:nvGrpSpPr>
          <p:grpSpPr>
            <a:xfrm>
              <a:off x="5559900" y="3942850"/>
              <a:ext cx="3584100" cy="998900"/>
              <a:chOff x="5827475" y="4141275"/>
              <a:chExt cx="3584100" cy="998900"/>
            </a:xfrm>
          </p:grpSpPr>
          <p:sp>
            <p:nvSpPr>
              <p:cNvPr id="156" name="Google Shape;156;p15"/>
              <p:cNvSpPr txBox="1"/>
              <p:nvPr/>
            </p:nvSpPr>
            <p:spPr>
              <a:xfrm>
                <a:off x="5827475" y="4739975"/>
                <a:ext cx="3584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Montserrat"/>
                    <a:ea typeface="Montserrat"/>
                    <a:cs typeface="Montserrat"/>
                    <a:sym typeface="Montserrat"/>
                  </a:rPr>
                  <a:t>Explore more at ovin-navigator.ca</a:t>
                </a:r>
                <a:endParaRPr b="1" i="0" sz="1400" u="none" cap="none" strike="noStrike">
                  <a:solidFill>
                    <a:srgbClr val="000000"/>
                  </a:solidFill>
                  <a:latin typeface="Montserrat"/>
                  <a:ea typeface="Montserrat"/>
                  <a:cs typeface="Montserrat"/>
                  <a:sym typeface="Montserrat"/>
                </a:endParaRPr>
              </a:p>
            </p:txBody>
          </p:sp>
          <p:pic>
            <p:nvPicPr>
              <p:cNvPr id="157" name="Google Shape;157;p15"/>
              <p:cNvPicPr preferRelativeResize="0"/>
              <p:nvPr/>
            </p:nvPicPr>
            <p:blipFill rotWithShape="1">
              <a:blip r:embed="rId5">
                <a:alphaModFix/>
              </a:blip>
              <a:srcRect b="0" l="0" r="0" t="0"/>
              <a:stretch/>
            </p:blipFill>
            <p:spPr>
              <a:xfrm>
                <a:off x="6105374" y="4141275"/>
                <a:ext cx="2858549" cy="598700"/>
              </a:xfrm>
              <a:prstGeom prst="rect">
                <a:avLst/>
              </a:prstGeom>
              <a:noFill/>
              <a:ln>
                <a:noFill/>
              </a:ln>
            </p:spPr>
          </p:pic>
        </p:gr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1" name="Shape 161"/>
        <p:cNvGrpSpPr/>
        <p:nvPr/>
      </p:nvGrpSpPr>
      <p:grpSpPr>
        <a:xfrm>
          <a:off x="0" y="0"/>
          <a:ext cx="0" cy="0"/>
          <a:chOff x="0" y="0"/>
          <a:chExt cx="0" cy="0"/>
        </a:xfrm>
      </p:grpSpPr>
      <p:sp>
        <p:nvSpPr>
          <p:cNvPr id="162" name="Google Shape;162;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Lesson Slide 1</a:t>
            </a:r>
            <a:endParaRPr/>
          </a:p>
        </p:txBody>
      </p:sp>
      <p:sp>
        <p:nvSpPr>
          <p:cNvPr id="163" name="Google Shape;163;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solidFill>
                  <a:schemeClr val="dk1"/>
                </a:solidFill>
              </a:rPr>
              <a:t>How to open and start at 2D sketch in INVENTOR - </a:t>
            </a:r>
            <a:endParaRPr>
              <a:solidFill>
                <a:schemeClr val="dk1"/>
              </a:solidFill>
            </a:endParaRPr>
          </a:p>
          <a:p>
            <a:pPr indent="0" lvl="0" marL="0" rtl="0" algn="l">
              <a:lnSpc>
                <a:spcPct val="115000"/>
              </a:lnSpc>
              <a:spcBef>
                <a:spcPts val="1200"/>
              </a:spcBef>
              <a:spcAft>
                <a:spcPts val="1200"/>
              </a:spcAft>
              <a:buSzPts val="1800"/>
              <a:buNone/>
            </a:pPr>
            <a:r>
              <a:rPr lang="en" u="sng">
                <a:solidFill>
                  <a:schemeClr val="hlink"/>
                </a:solidFill>
                <a:hlinkClick r:id="rId4"/>
              </a:rPr>
              <a:t>New interface INVENTOR start up</a:t>
            </a:r>
            <a:endParaRPr>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7"/>
          <p:cNvSpPr txBox="1"/>
          <p:nvPr>
            <p:ph type="ctrTitle"/>
          </p:nvPr>
        </p:nvSpPr>
        <p:spPr>
          <a:xfrm>
            <a:off x="311708" y="1294700"/>
            <a:ext cx="8520600" cy="20526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en"/>
              <a:t>Tire and Rim Assembly in INVENTOR: </a:t>
            </a:r>
            <a:br>
              <a:rPr lang="en"/>
            </a:br>
            <a:r>
              <a:rPr lang="en"/>
              <a:t>Project Instructions</a:t>
            </a:r>
            <a:endParaRPr/>
          </a:p>
        </p:txBody>
      </p:sp>
      <p:grpSp>
        <p:nvGrpSpPr>
          <p:cNvPr id="169" name="Google Shape;169;p17"/>
          <p:cNvGrpSpPr/>
          <p:nvPr/>
        </p:nvGrpSpPr>
        <p:grpSpPr>
          <a:xfrm>
            <a:off x="311695" y="-8"/>
            <a:ext cx="8832305" cy="4941758"/>
            <a:chOff x="311695" y="-8"/>
            <a:chExt cx="8832305" cy="4941758"/>
          </a:xfrm>
        </p:grpSpPr>
        <p:pic>
          <p:nvPicPr>
            <p:cNvPr id="170" name="Google Shape;170;p17"/>
            <p:cNvPicPr preferRelativeResize="0"/>
            <p:nvPr/>
          </p:nvPicPr>
          <p:blipFill rotWithShape="1">
            <a:blip r:embed="rId3">
              <a:alphaModFix/>
            </a:blip>
            <a:srcRect b="0" l="0" r="0" t="0"/>
            <a:stretch/>
          </p:blipFill>
          <p:spPr>
            <a:xfrm>
              <a:off x="311695" y="-8"/>
              <a:ext cx="3447280" cy="1039575"/>
            </a:xfrm>
            <a:prstGeom prst="rect">
              <a:avLst/>
            </a:prstGeom>
            <a:noFill/>
            <a:ln>
              <a:noFill/>
            </a:ln>
          </p:spPr>
        </p:pic>
        <p:pic>
          <p:nvPicPr>
            <p:cNvPr id="171" name="Google Shape;171;p17"/>
            <p:cNvPicPr preferRelativeResize="0"/>
            <p:nvPr/>
          </p:nvPicPr>
          <p:blipFill rotWithShape="1">
            <a:blip r:embed="rId4">
              <a:alphaModFix/>
            </a:blip>
            <a:srcRect b="0" l="0" r="0" t="0"/>
            <a:stretch/>
          </p:blipFill>
          <p:spPr>
            <a:xfrm>
              <a:off x="421149" y="3626725"/>
              <a:ext cx="2178949" cy="1315024"/>
            </a:xfrm>
            <a:prstGeom prst="rect">
              <a:avLst/>
            </a:prstGeom>
            <a:noFill/>
            <a:ln>
              <a:noFill/>
            </a:ln>
          </p:spPr>
        </p:pic>
        <p:grpSp>
          <p:nvGrpSpPr>
            <p:cNvPr id="172" name="Google Shape;172;p17"/>
            <p:cNvGrpSpPr/>
            <p:nvPr/>
          </p:nvGrpSpPr>
          <p:grpSpPr>
            <a:xfrm>
              <a:off x="5559900" y="3942850"/>
              <a:ext cx="3584100" cy="998900"/>
              <a:chOff x="5827475" y="4141275"/>
              <a:chExt cx="3584100" cy="998900"/>
            </a:xfrm>
          </p:grpSpPr>
          <p:sp>
            <p:nvSpPr>
              <p:cNvPr id="173" name="Google Shape;173;p17"/>
              <p:cNvSpPr txBox="1"/>
              <p:nvPr/>
            </p:nvSpPr>
            <p:spPr>
              <a:xfrm>
                <a:off x="5827475" y="4739975"/>
                <a:ext cx="3584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Montserrat"/>
                    <a:ea typeface="Montserrat"/>
                    <a:cs typeface="Montserrat"/>
                    <a:sym typeface="Montserrat"/>
                  </a:rPr>
                  <a:t>Explore more at ovin-navigator.ca</a:t>
                </a:r>
                <a:endParaRPr b="1" i="0" sz="1400" u="none" cap="none" strike="noStrike">
                  <a:solidFill>
                    <a:srgbClr val="000000"/>
                  </a:solidFill>
                  <a:latin typeface="Montserrat"/>
                  <a:ea typeface="Montserrat"/>
                  <a:cs typeface="Montserrat"/>
                  <a:sym typeface="Montserrat"/>
                </a:endParaRPr>
              </a:p>
            </p:txBody>
          </p:sp>
          <p:pic>
            <p:nvPicPr>
              <p:cNvPr id="174" name="Google Shape;174;p17"/>
              <p:cNvPicPr preferRelativeResize="0"/>
              <p:nvPr/>
            </p:nvPicPr>
            <p:blipFill rotWithShape="1">
              <a:blip r:embed="rId5">
                <a:alphaModFix/>
              </a:blip>
              <a:srcRect b="0" l="0" r="0" t="0"/>
              <a:stretch/>
            </p:blipFill>
            <p:spPr>
              <a:xfrm>
                <a:off x="6105374" y="4141275"/>
                <a:ext cx="2858549" cy="598700"/>
              </a:xfrm>
              <a:prstGeom prst="rect">
                <a:avLst/>
              </a:prstGeom>
              <a:noFill/>
              <a:ln>
                <a:noFill/>
              </a:ln>
            </p:spPr>
          </p:pic>
        </p:gr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8" name="Shape 178"/>
        <p:cNvGrpSpPr/>
        <p:nvPr/>
      </p:nvGrpSpPr>
      <p:grpSpPr>
        <a:xfrm>
          <a:off x="0" y="0"/>
          <a:ext cx="0" cy="0"/>
          <a:chOff x="0" y="0"/>
          <a:chExt cx="0" cy="0"/>
        </a:xfrm>
      </p:grpSpPr>
      <p:sp>
        <p:nvSpPr>
          <p:cNvPr id="179" name="Google Shape;179;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Project Introduction (and hook)</a:t>
            </a:r>
            <a:endParaRPr/>
          </a:p>
        </p:txBody>
      </p:sp>
      <p:sp>
        <p:nvSpPr>
          <p:cNvPr id="180" name="Google Shape;180;p18"/>
          <p:cNvSpPr txBox="1"/>
          <p:nvPr>
            <p:ph idx="1" type="body"/>
          </p:nvPr>
        </p:nvSpPr>
        <p:spPr>
          <a:xfrm>
            <a:off x="407075" y="927625"/>
            <a:ext cx="8520600" cy="37119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SzPts val="1800"/>
              <a:buNone/>
            </a:pPr>
            <a:r>
              <a:rPr lang="en">
                <a:solidFill>
                  <a:schemeClr val="dk1"/>
                </a:solidFill>
              </a:rPr>
              <a:t>Did you know:</a:t>
            </a:r>
            <a:endParaRPr>
              <a:solidFill>
                <a:schemeClr val="dk1"/>
              </a:solidFill>
            </a:endParaRPr>
          </a:p>
          <a:p>
            <a:pPr indent="0" lvl="0" marL="0" rtl="0" algn="l">
              <a:lnSpc>
                <a:spcPct val="115000"/>
              </a:lnSpc>
              <a:spcBef>
                <a:spcPts val="0"/>
              </a:spcBef>
              <a:spcAft>
                <a:spcPts val="0"/>
              </a:spcAft>
              <a:buSzPts val="1800"/>
              <a:buNone/>
            </a:pPr>
            <a:r>
              <a:t/>
            </a:r>
            <a:endParaRPr>
              <a:solidFill>
                <a:schemeClr val="dk1"/>
              </a:solidFill>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highlight>
                  <a:srgbClr val="FFFFFF"/>
                </a:highlight>
              </a:rPr>
              <a:t>3D Modeling Accelerates the Development of Product Design</a:t>
            </a:r>
            <a:endParaRPr sz="1400">
              <a:solidFill>
                <a:schemeClr val="dk1"/>
              </a:solidFill>
              <a:highlight>
                <a:srgbClr val="FFFFFF"/>
              </a:highlight>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highlight>
                  <a:srgbClr val="FFFFFF"/>
                </a:highlight>
              </a:rPr>
              <a:t>3D Modeling Simplifies the Prototyping Process</a:t>
            </a:r>
            <a:endParaRPr sz="1400">
              <a:solidFill>
                <a:schemeClr val="dk1"/>
              </a:solidFill>
              <a:highlight>
                <a:srgbClr val="FFFFFF"/>
              </a:highlight>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highlight>
                  <a:srgbClr val="FFFFFF"/>
                </a:highlight>
              </a:rPr>
              <a:t>Product 3D Modeling is Perfect for Approving Intermediate Stages of Product Design Development</a:t>
            </a:r>
            <a:endParaRPr sz="1400">
              <a:solidFill>
                <a:schemeClr val="dk1"/>
              </a:solidFill>
              <a:highlight>
                <a:srgbClr val="FFFFFF"/>
              </a:highlight>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highlight>
                  <a:srgbClr val="FFFFFF"/>
                </a:highlight>
              </a:rPr>
              <a:t>3D Modeling Helps to Improve Communication Between Developing Teams</a:t>
            </a:r>
            <a:endParaRPr sz="1400">
              <a:solidFill>
                <a:schemeClr val="dk1"/>
              </a:solidFill>
              <a:highlight>
                <a:srgbClr val="FFFFFF"/>
              </a:highlight>
            </a:endParaRPr>
          </a:p>
          <a:p>
            <a:pPr indent="0" lvl="0" marL="0" rtl="0" algn="l">
              <a:lnSpc>
                <a:spcPct val="110000"/>
              </a:lnSpc>
              <a:spcBef>
                <a:spcPts val="2600"/>
              </a:spcBef>
              <a:spcAft>
                <a:spcPts val="0"/>
              </a:spcAft>
              <a:buSzPts val="1800"/>
              <a:buNone/>
            </a:pPr>
            <a:r>
              <a:rPr lang="en">
                <a:solidFill>
                  <a:schemeClr val="dk1"/>
                </a:solidFill>
                <a:highlight>
                  <a:srgbClr val="FFFFFF"/>
                </a:highlight>
              </a:rPr>
              <a:t>Motive Careers connected to 3D Modeling:</a:t>
            </a:r>
            <a:endParaRPr>
              <a:solidFill>
                <a:schemeClr val="dk1"/>
              </a:solidFill>
              <a:highlight>
                <a:srgbClr val="FFFFFF"/>
              </a:highlight>
            </a:endParaRPr>
          </a:p>
          <a:p>
            <a:pPr indent="-317500" lvl="0" marL="457200" rtl="0" algn="l">
              <a:lnSpc>
                <a:spcPct val="110000"/>
              </a:lnSpc>
              <a:spcBef>
                <a:spcPts val="2600"/>
              </a:spcBef>
              <a:spcAft>
                <a:spcPts val="0"/>
              </a:spcAft>
              <a:buClr>
                <a:schemeClr val="dk1"/>
              </a:buClr>
              <a:buSzPts val="1400"/>
              <a:buChar char="●"/>
            </a:pPr>
            <a:r>
              <a:rPr lang="en" sz="1400">
                <a:solidFill>
                  <a:schemeClr val="dk1"/>
                </a:solidFill>
              </a:rPr>
              <a:t>Car accessory designer - 					</a:t>
            </a:r>
            <a:r>
              <a:rPr b="1" lang="en" sz="1400">
                <a:solidFill>
                  <a:schemeClr val="dk1"/>
                </a:solidFill>
              </a:rPr>
              <a:t>Top Earners	$74,500	$36/hr</a:t>
            </a:r>
            <a:endParaRPr sz="1400">
              <a:solidFill>
                <a:schemeClr val="dk1"/>
              </a:solidFill>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rPr>
              <a:t>Automotive Exterior Designer &amp; Interior Designer -	</a:t>
            </a:r>
            <a:r>
              <a:rPr b="1" lang="en" sz="1400">
                <a:solidFill>
                  <a:schemeClr val="dk1"/>
                </a:solidFill>
              </a:rPr>
              <a:t>Top Earners 	$97,000	$48/hr</a:t>
            </a:r>
            <a:endParaRPr b="1" sz="1400">
              <a:solidFill>
                <a:schemeClr val="dk1"/>
              </a:solidFill>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rPr>
              <a:t>Digital sculptor - 						      	</a:t>
            </a:r>
            <a:r>
              <a:rPr b="1" lang="en" sz="1400">
                <a:solidFill>
                  <a:schemeClr val="dk1"/>
                </a:solidFill>
              </a:rPr>
              <a:t>Top Earners	$63,000	$32.74/hr</a:t>
            </a:r>
            <a:endParaRPr b="1" sz="1400">
              <a:solidFill>
                <a:schemeClr val="dk1"/>
              </a:solidFill>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rPr>
              <a:t>UX Designer - 						 	</a:t>
            </a:r>
            <a:r>
              <a:rPr b="1" lang="en" sz="1400">
                <a:solidFill>
                  <a:schemeClr val="dk1"/>
                </a:solidFill>
              </a:rPr>
              <a:t>Top Earners 	$82,000  	$42.62/hr</a:t>
            </a:r>
            <a:endParaRPr b="1" sz="1400">
              <a:solidFill>
                <a:schemeClr val="dk1"/>
              </a:solidFill>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rPr>
              <a:t>UX Engineer - 						 	</a:t>
            </a:r>
            <a:r>
              <a:rPr b="1" lang="en" sz="1400">
                <a:solidFill>
                  <a:schemeClr val="dk1"/>
                </a:solidFill>
              </a:rPr>
              <a:t>Top Earners 	$125,000	$65/hr</a:t>
            </a:r>
            <a:endParaRPr b="1" sz="1400">
              <a:solidFill>
                <a:schemeClr val="dk1"/>
              </a:solidFill>
            </a:endParaRPr>
          </a:p>
          <a:p>
            <a:pPr indent="-317500" lvl="0" marL="457200" rtl="0" algn="l">
              <a:lnSpc>
                <a:spcPct val="110000"/>
              </a:lnSpc>
              <a:spcBef>
                <a:spcPts val="0"/>
              </a:spcBef>
              <a:spcAft>
                <a:spcPts val="0"/>
              </a:spcAft>
              <a:buClr>
                <a:schemeClr val="dk1"/>
              </a:buClr>
              <a:buSzPts val="1400"/>
              <a:buChar char="●"/>
            </a:pPr>
            <a:r>
              <a:rPr lang="en" sz="1400">
                <a:solidFill>
                  <a:schemeClr val="dk1"/>
                </a:solidFill>
              </a:rPr>
              <a:t>Virtual Reality Designer - 					</a:t>
            </a:r>
            <a:r>
              <a:rPr b="1" lang="en" sz="1400">
                <a:solidFill>
                  <a:schemeClr val="dk1"/>
                </a:solidFill>
              </a:rPr>
              <a:t>Top Earners 	$101,000	$50.50/hr</a:t>
            </a:r>
            <a:endParaRPr sz="14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4" name="Shape 184"/>
        <p:cNvGrpSpPr/>
        <p:nvPr/>
      </p:nvGrpSpPr>
      <p:grpSpPr>
        <a:xfrm>
          <a:off x="0" y="0"/>
          <a:ext cx="0" cy="0"/>
          <a:chOff x="0" y="0"/>
          <a:chExt cx="0" cy="0"/>
        </a:xfrm>
      </p:grpSpPr>
      <p:sp>
        <p:nvSpPr>
          <p:cNvPr id="185" name="Google Shape;185;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Students should be aware of basic online safety and identity protection strategies.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Students should be seated in an ergonomic way at their desk.</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Allow for body movement breaks if seated and working for more than 30mins.</a:t>
            </a:r>
            <a:endParaRPr>
              <a:solidFill>
                <a:schemeClr val="dk1"/>
              </a:solidFill>
            </a:endParaRPr>
          </a:p>
        </p:txBody>
      </p:sp>
      <p:sp>
        <p:nvSpPr>
          <p:cNvPr id="186" name="Google Shape;186;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Student Safety Guidelines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
                <a:latin typeface="Century Gothic"/>
                <a:ea typeface="Century Gothic"/>
                <a:cs typeface="Century Gothic"/>
                <a:sym typeface="Century Gothic"/>
              </a:rPr>
              <a:t>Section 1: </a:t>
            </a:r>
            <a:br>
              <a:rPr lang="en">
                <a:latin typeface="Century Gothic"/>
                <a:ea typeface="Century Gothic"/>
                <a:cs typeface="Century Gothic"/>
                <a:sym typeface="Century Gothic"/>
              </a:rPr>
            </a:br>
            <a:r>
              <a:rPr lang="en">
                <a:latin typeface="Century Gothic"/>
                <a:ea typeface="Century Gothic"/>
                <a:cs typeface="Century Gothic"/>
                <a:sym typeface="Century Gothic"/>
              </a:rPr>
              <a:t>Teacher Resources</a:t>
            </a:r>
            <a:endParaRPr>
              <a:latin typeface="Century Gothic"/>
              <a:ea typeface="Century Gothic"/>
              <a:cs typeface="Century Gothic"/>
              <a:sym typeface="Century Gothic"/>
            </a:endParaRPr>
          </a:p>
        </p:txBody>
      </p:sp>
      <p:grpSp>
        <p:nvGrpSpPr>
          <p:cNvPr id="61" name="Google Shape;61;p2"/>
          <p:cNvGrpSpPr/>
          <p:nvPr/>
        </p:nvGrpSpPr>
        <p:grpSpPr>
          <a:xfrm>
            <a:off x="311695" y="-8"/>
            <a:ext cx="8832305" cy="4941758"/>
            <a:chOff x="311695" y="-8"/>
            <a:chExt cx="8832305" cy="4941758"/>
          </a:xfrm>
        </p:grpSpPr>
        <p:pic>
          <p:nvPicPr>
            <p:cNvPr id="62" name="Google Shape;62;p2"/>
            <p:cNvPicPr preferRelativeResize="0"/>
            <p:nvPr/>
          </p:nvPicPr>
          <p:blipFill rotWithShape="1">
            <a:blip r:embed="rId3">
              <a:alphaModFix/>
            </a:blip>
            <a:srcRect b="0" l="0" r="0" t="0"/>
            <a:stretch/>
          </p:blipFill>
          <p:spPr>
            <a:xfrm>
              <a:off x="311695" y="-8"/>
              <a:ext cx="3447280" cy="1039575"/>
            </a:xfrm>
            <a:prstGeom prst="rect">
              <a:avLst/>
            </a:prstGeom>
            <a:noFill/>
            <a:ln>
              <a:noFill/>
            </a:ln>
          </p:spPr>
        </p:pic>
        <p:pic>
          <p:nvPicPr>
            <p:cNvPr id="63" name="Google Shape;63;p2"/>
            <p:cNvPicPr preferRelativeResize="0"/>
            <p:nvPr/>
          </p:nvPicPr>
          <p:blipFill rotWithShape="1">
            <a:blip r:embed="rId4">
              <a:alphaModFix/>
            </a:blip>
            <a:srcRect b="0" l="0" r="0" t="0"/>
            <a:stretch/>
          </p:blipFill>
          <p:spPr>
            <a:xfrm>
              <a:off x="421149" y="3626725"/>
              <a:ext cx="2178949" cy="1315024"/>
            </a:xfrm>
            <a:prstGeom prst="rect">
              <a:avLst/>
            </a:prstGeom>
            <a:noFill/>
            <a:ln>
              <a:noFill/>
            </a:ln>
          </p:spPr>
        </p:pic>
        <p:grpSp>
          <p:nvGrpSpPr>
            <p:cNvPr id="64" name="Google Shape;64;p2"/>
            <p:cNvGrpSpPr/>
            <p:nvPr/>
          </p:nvGrpSpPr>
          <p:grpSpPr>
            <a:xfrm>
              <a:off x="5559900" y="3942850"/>
              <a:ext cx="3584100" cy="998900"/>
              <a:chOff x="5827475" y="4141275"/>
              <a:chExt cx="3584100" cy="998900"/>
            </a:xfrm>
          </p:grpSpPr>
          <p:sp>
            <p:nvSpPr>
              <p:cNvPr id="65" name="Google Shape;65;p2"/>
              <p:cNvSpPr txBox="1"/>
              <p:nvPr/>
            </p:nvSpPr>
            <p:spPr>
              <a:xfrm>
                <a:off x="5827475" y="4739975"/>
                <a:ext cx="3584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Montserrat"/>
                    <a:ea typeface="Montserrat"/>
                    <a:cs typeface="Montserrat"/>
                    <a:sym typeface="Montserrat"/>
                  </a:rPr>
                  <a:t>Explore more at ovin-navigator.ca</a:t>
                </a:r>
                <a:endParaRPr b="1" i="0" sz="1400" u="none" cap="none" strike="noStrike">
                  <a:solidFill>
                    <a:srgbClr val="000000"/>
                  </a:solidFill>
                  <a:latin typeface="Montserrat"/>
                  <a:ea typeface="Montserrat"/>
                  <a:cs typeface="Montserrat"/>
                  <a:sym typeface="Montserrat"/>
                </a:endParaRPr>
              </a:p>
            </p:txBody>
          </p:sp>
          <p:pic>
            <p:nvPicPr>
              <p:cNvPr id="66" name="Google Shape;66;p2"/>
              <p:cNvPicPr preferRelativeResize="0"/>
              <p:nvPr/>
            </p:nvPicPr>
            <p:blipFill rotWithShape="1">
              <a:blip r:embed="rId5">
                <a:alphaModFix/>
              </a:blip>
              <a:srcRect b="0" l="0" r="0" t="0"/>
              <a:stretch/>
            </p:blipFill>
            <p:spPr>
              <a:xfrm>
                <a:off x="6105374" y="4141275"/>
                <a:ext cx="2858549" cy="598700"/>
              </a:xfrm>
              <a:prstGeom prst="rect">
                <a:avLst/>
              </a:prstGeom>
              <a:noFill/>
              <a:ln>
                <a:noFill/>
              </a:ln>
            </p:spPr>
          </p:pic>
        </p:gr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0" name="Shape 190"/>
        <p:cNvGrpSpPr/>
        <p:nvPr/>
      </p:nvGrpSpPr>
      <p:grpSpPr>
        <a:xfrm>
          <a:off x="0" y="0"/>
          <a:ext cx="0" cy="0"/>
          <a:chOff x="0" y="0"/>
          <a:chExt cx="0" cy="0"/>
        </a:xfrm>
      </p:grpSpPr>
      <p:sp>
        <p:nvSpPr>
          <p:cNvPr id="191" name="Google Shape;191;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Guides / Tutorials</a:t>
            </a:r>
            <a:endParaRPr/>
          </a:p>
          <a:p>
            <a:pPr indent="0" lvl="0" marL="0" rtl="0" algn="l">
              <a:lnSpc>
                <a:spcPct val="100000"/>
              </a:lnSpc>
              <a:spcBef>
                <a:spcPts val="0"/>
              </a:spcBef>
              <a:spcAft>
                <a:spcPts val="0"/>
              </a:spcAft>
              <a:buSzPct val="111111"/>
              <a:buNone/>
            </a:pPr>
            <a:r>
              <a:t/>
            </a:r>
            <a:endParaRPr/>
          </a:p>
        </p:txBody>
      </p:sp>
      <p:sp>
        <p:nvSpPr>
          <p:cNvPr id="192" name="Google Shape;192;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Introduction to AutoDESK INVENTOR - </a:t>
            </a:r>
            <a:r>
              <a:rPr lang="en" u="sng">
                <a:solidFill>
                  <a:schemeClr val="hlink"/>
                </a:solidFill>
                <a:hlinkClick r:id="rId4"/>
              </a:rPr>
              <a:t>Tire and Wheel Assembly Unit</a:t>
            </a:r>
            <a:endParaRPr>
              <a:solidFill>
                <a:schemeClr val="dk1"/>
              </a:solidFill>
            </a:endParaRPr>
          </a:p>
          <a:p>
            <a:pPr indent="0" lvl="0" marL="0" rtl="0" algn="l">
              <a:lnSpc>
                <a:spcPct val="115000"/>
              </a:lnSpc>
              <a:spcBef>
                <a:spcPts val="1200"/>
              </a:spcBef>
              <a:spcAft>
                <a:spcPts val="1200"/>
              </a:spcAft>
              <a:buSzPts val="1800"/>
              <a:buNone/>
            </a:pPr>
            <a:r>
              <a:t/>
            </a:r>
            <a:endParaRPr>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6" name="Shape 196"/>
        <p:cNvGrpSpPr/>
        <p:nvPr/>
      </p:nvGrpSpPr>
      <p:grpSpPr>
        <a:xfrm>
          <a:off x="0" y="0"/>
          <a:ext cx="0" cy="0"/>
          <a:chOff x="0" y="0"/>
          <a:chExt cx="0" cy="0"/>
        </a:xfrm>
      </p:grpSpPr>
      <p:pic>
        <p:nvPicPr>
          <p:cNvPr id="197" name="Google Shape;197;p21"/>
          <p:cNvPicPr preferRelativeResize="0"/>
          <p:nvPr/>
        </p:nvPicPr>
        <p:blipFill rotWithShape="1">
          <a:blip r:embed="rId4">
            <a:alphaModFix/>
          </a:blip>
          <a:srcRect b="0" l="0" r="0" t="0"/>
          <a:stretch/>
        </p:blipFill>
        <p:spPr>
          <a:xfrm>
            <a:off x="934063" y="781175"/>
            <a:ext cx="7275874" cy="3964025"/>
          </a:xfrm>
          <a:prstGeom prst="rect">
            <a:avLst/>
          </a:prstGeom>
          <a:noFill/>
          <a:ln>
            <a:noFill/>
          </a:ln>
        </p:spPr>
      </p:pic>
      <p:sp>
        <p:nvSpPr>
          <p:cNvPr id="198" name="Google Shape;198;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Rubric/Assessment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0" name="Shape 70"/>
        <p:cNvGrpSpPr/>
        <p:nvPr/>
      </p:nvGrpSpPr>
      <p:grpSpPr>
        <a:xfrm>
          <a:off x="0" y="0"/>
          <a:ext cx="0" cy="0"/>
          <a:chOff x="0" y="0"/>
          <a:chExt cx="0" cy="0"/>
        </a:xfrm>
      </p:grpSpPr>
      <p:sp>
        <p:nvSpPr>
          <p:cNvPr id="71" name="Google Shape;71;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Project Outline</a:t>
            </a:r>
            <a:endParaRPr/>
          </a:p>
        </p:txBody>
      </p:sp>
      <p:sp>
        <p:nvSpPr>
          <p:cNvPr id="72" name="Google Shape;72;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Students will become familiar with the basic CAD/INVENTOR commands, AutoDESK interface and basic design theory used to create features in 3D.</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Students will also learn how to create multi part assemblies.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Students can then expand their design work into technical drawing formats, like exploded view parts, drawings, and orthographic projection technical drawings for manufacturing.</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Skills that will develop during this small units are as follows:</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Procedure thinking</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Design problem solving</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Introduction to Transportation Technology terminology</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Additional careers and post secondary pathways involving the transportation sector/Automotive engineering sector</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6" name="Shape 76"/>
        <p:cNvGrpSpPr/>
        <p:nvPr/>
      </p:nvGrpSpPr>
      <p:grpSpPr>
        <a:xfrm>
          <a:off x="0" y="0"/>
          <a:ext cx="0" cy="0"/>
          <a:chOff x="0" y="0"/>
          <a:chExt cx="0" cy="0"/>
        </a:xfrm>
      </p:grpSpPr>
      <p:sp>
        <p:nvSpPr>
          <p:cNvPr id="77" name="Google Shape;7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Related OVIN Sectors</a:t>
            </a:r>
            <a:endParaRPr/>
          </a:p>
        </p:txBody>
      </p:sp>
      <p:sp>
        <p:nvSpPr>
          <p:cNvPr id="78" name="Google Shape;78;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Clr>
                <a:schemeClr val="dk1"/>
              </a:buClr>
              <a:buSzPts val="1800"/>
              <a:buChar char="●"/>
            </a:pPr>
            <a:r>
              <a:rPr lang="en">
                <a:solidFill>
                  <a:schemeClr val="dk1"/>
                </a:solidFill>
              </a:rPr>
              <a:t>Auto &amp; Parts Manufacturing</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
                <a:solidFill>
                  <a:schemeClr val="dk1"/>
                </a:solidFill>
              </a:rPr>
              <a:t>Tool, Die &amp; Mold</a:t>
            </a:r>
            <a:endParaRPr>
              <a:solidFill>
                <a:schemeClr val="dk1"/>
              </a:solidFill>
            </a:endParaRPr>
          </a:p>
          <a:p>
            <a:pPr indent="0" lvl="0" marL="457200" rtl="0" algn="l">
              <a:lnSpc>
                <a:spcPct val="150000"/>
              </a:lnSpc>
              <a:spcBef>
                <a:spcPts val="1200"/>
              </a:spcBef>
              <a:spcAft>
                <a:spcPts val="1200"/>
              </a:spcAft>
              <a:buSzPts val="1800"/>
              <a:buNone/>
            </a:pPr>
            <a:r>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2" name="Shape 82"/>
        <p:cNvGrpSpPr/>
        <p:nvPr/>
      </p:nvGrpSpPr>
      <p:grpSpPr>
        <a:xfrm>
          <a:off x="0" y="0"/>
          <a:ext cx="0" cy="0"/>
          <a:chOff x="0" y="0"/>
          <a:chExt cx="0" cy="0"/>
        </a:xfrm>
      </p:grpSpPr>
      <p:sp>
        <p:nvSpPr>
          <p:cNvPr id="83" name="Google Shape;83;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Prior Knowledge and Related Resources</a:t>
            </a:r>
            <a:endParaRPr/>
          </a:p>
        </p:txBody>
      </p:sp>
      <p:sp>
        <p:nvSpPr>
          <p:cNvPr id="84" name="Google Shape;84;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Students should be familiar with:</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design process steps (research, imagine possible solutions, concept sketch, choose the best design, build a prototype, test prototype).</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concept sketches, isometric drawings, and orthographic projections.</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basic CAD commands terminology, exposures to apps like TinkerCAD.</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Students should have:</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basic understanding of math skills (measuring, units, multiplication).</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basic research skills.</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ability to use basic computing tools, mice, saving to your school server or cloud, basic google suite applications.</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basic understanding of how to use 3D modelling software such as TinkerCAD.</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8" name="Shape 88"/>
        <p:cNvGrpSpPr/>
        <p:nvPr/>
      </p:nvGrpSpPr>
      <p:grpSpPr>
        <a:xfrm>
          <a:off x="0" y="0"/>
          <a:ext cx="0" cy="0"/>
          <a:chOff x="0" y="0"/>
          <a:chExt cx="0" cy="0"/>
        </a:xfrm>
      </p:grpSpPr>
      <p:sp>
        <p:nvSpPr>
          <p:cNvPr id="89" name="Google Shape;89;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Planning Notes and Teacher Guide</a:t>
            </a:r>
            <a:endParaRPr/>
          </a:p>
        </p:txBody>
      </p:sp>
      <p:sp>
        <p:nvSpPr>
          <p:cNvPr id="90" name="Google Shape;90;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Make sure your classroom licence is up to date and active.</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Read through the step by step tutorial.</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Familiarize yourself with the software.</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Do a dry run, yourself of the tutorial.</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Have a projector available for showing the software.</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Print or post the tutorial.</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Allow for 3-5 days for this unit.</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Required Tools and Materials</a:t>
            </a:r>
            <a:endParaRPr/>
          </a:p>
        </p:txBody>
      </p:sp>
      <p:sp>
        <p:nvSpPr>
          <p:cNvPr id="96" name="Google Shape;96;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Laptop or desktop computer</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Mouse</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Larger monitor if possible</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Sketch paper should you have the students design their own as a “testing your knowledge” activity</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0" name="Shape 100"/>
        <p:cNvGrpSpPr/>
        <p:nvPr/>
      </p:nvGrpSpPr>
      <p:grpSpPr>
        <a:xfrm>
          <a:off x="0" y="0"/>
          <a:ext cx="0" cy="0"/>
          <a:chOff x="0" y="0"/>
          <a:chExt cx="0" cy="0"/>
        </a:xfrm>
      </p:grpSpPr>
      <p:sp>
        <p:nvSpPr>
          <p:cNvPr id="101" name="Google Shape;101;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Safety Concerns (including PPE if required)</a:t>
            </a:r>
            <a:endParaRPr/>
          </a:p>
        </p:txBody>
      </p:sp>
      <p:sp>
        <p:nvSpPr>
          <p:cNvPr id="102" name="Google Shape;102;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Make sure your computer area is clear of school bags, food and drinks.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Position your body in the correct ergonomic position for your working area.</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Use a external mouse not the touch pad where possible.</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Use a bluelight filter on your screen to protect your eyesight extended use exposure.</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6" name="Shape 106"/>
        <p:cNvGrpSpPr/>
        <p:nvPr/>
      </p:nvGrpSpPr>
      <p:grpSpPr>
        <a:xfrm>
          <a:off x="0" y="0"/>
          <a:ext cx="0" cy="0"/>
          <a:chOff x="0" y="0"/>
          <a:chExt cx="0" cy="0"/>
        </a:xfrm>
      </p:grpSpPr>
      <p:sp>
        <p:nvSpPr>
          <p:cNvPr id="107" name="Google Shape;107;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Assessment and Evaluation</a:t>
            </a:r>
            <a:endParaRPr/>
          </a:p>
        </p:txBody>
      </p:sp>
      <p:sp>
        <p:nvSpPr>
          <p:cNvPr id="108" name="Google Shape;108;p9"/>
          <p:cNvSpPr txBox="1"/>
          <p:nvPr>
            <p:ph idx="1" type="body"/>
          </p:nvPr>
        </p:nvSpPr>
        <p:spPr>
          <a:xfrm>
            <a:off x="311700" y="954900"/>
            <a:ext cx="8520600" cy="37323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en">
                <a:solidFill>
                  <a:schemeClr val="dk1"/>
                </a:solidFill>
              </a:rPr>
              <a:t>In this project, the instructor should be looking for your students to be able to identify and apply the following MoE curricular looks fors:</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A3. demonstrate an understanding of how design ideas are represented graphically;</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A4. explain the purpose of building models and prototypes, and identify tools, materials, and methods for building and testing them;</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A5. demonstrate an understanding of communications methods used in the design process.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A3.2 correctly use drafting standards, conventions (e.g., line types and weights, dimensioning, title block information, labelling), and tools (e.g., drafting curves, protractors, computer-aided design [CAD] or sketching software, templates);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A3.3 identify various types of technical drawings (e.g., orthographic, pictorial, detail, and rendered drawings; floor plans; elevations; sections).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B3. create and test models using a variety of techniques, tools, and materials;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B2.2 apply mathematical and scientific concepts and skills as required in the course of designing various products and/or processes;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B2.3 produce hand-drafted and/or computer based technical drawings of design solutions, using standard drafting tools and conventions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B3.2 use appropriate measuring methods and scales (e.g., metric: 1:10, 1 cm:1 m or 1:100, 1:500; imperial: 1 /2":1’ or 1:24) when creating models and prototypes;</a:t>
            </a:r>
            <a:endParaRPr sz="11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