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Lst>
  <p:sldSz cy="5143500" cx="9144000"/>
  <p:notesSz cx="6858000" cy="9144000"/>
  <p:embeddedFontLst>
    <p:embeddedFont>
      <p:font typeface="Roboto"/>
      <p:regular r:id="rId103"/>
      <p:bold r:id="rId104"/>
      <p:italic r:id="rId105"/>
      <p:boldItalic r:id="rId106"/>
    </p:embeddedFont>
    <p:embeddedFont>
      <p:font typeface="Proxima Nova"/>
      <p:regular r:id="rId107"/>
      <p:bold r:id="rId108"/>
      <p:italic r:id="rId109"/>
      <p:boldItalic r:id="rId110"/>
    </p:embeddedFont>
    <p:embeddedFont>
      <p:font typeface="Nixie One"/>
      <p:regular r:id="rId111"/>
    </p:embeddedFont>
    <p:embeddedFont>
      <p:font typeface="Lato"/>
      <p:regular r:id="rId112"/>
      <p:bold r:id="rId113"/>
      <p:italic r:id="rId114"/>
      <p:boldItalic r:id="rId115"/>
    </p:embeddedFont>
    <p:embeddedFont>
      <p:font typeface="Helvetica Neue"/>
      <p:regular r:id="rId116"/>
      <p:bold r:id="rId117"/>
      <p:italic r:id="rId118"/>
      <p:boldItalic r:id="rId1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font" Target="fonts/ProximaNova-regular.fntdata"/><Relationship Id="rId106" Type="http://schemas.openxmlformats.org/officeDocument/2006/relationships/font" Target="fonts/Roboto-boldItalic.fntdata"/><Relationship Id="rId105" Type="http://schemas.openxmlformats.org/officeDocument/2006/relationships/font" Target="fonts/Roboto-italic.fntdata"/><Relationship Id="rId104" Type="http://schemas.openxmlformats.org/officeDocument/2006/relationships/font" Target="fonts/Roboto-bold.fntdata"/><Relationship Id="rId109" Type="http://schemas.openxmlformats.org/officeDocument/2006/relationships/font" Target="fonts/ProximaNova-italic.fntdata"/><Relationship Id="rId108" Type="http://schemas.openxmlformats.org/officeDocument/2006/relationships/font" Target="fonts/ProximaNova-bold.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Roboto-regular.fntdata"/><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font" Target="fonts/HelveticaNeue-italic.fntdata"/><Relationship Id="rId117" Type="http://schemas.openxmlformats.org/officeDocument/2006/relationships/font" Target="fonts/HelveticaNeue-bold.fntdata"/><Relationship Id="rId116" Type="http://schemas.openxmlformats.org/officeDocument/2006/relationships/font" Target="fonts/HelveticaNeue-regular.fntdata"/><Relationship Id="rId115" Type="http://schemas.openxmlformats.org/officeDocument/2006/relationships/font" Target="fonts/Lato-boldItalic.fntdata"/><Relationship Id="rId119" Type="http://schemas.openxmlformats.org/officeDocument/2006/relationships/font" Target="fonts/HelveticaNeue-boldItalic.fntdata"/><Relationship Id="rId15" Type="http://schemas.openxmlformats.org/officeDocument/2006/relationships/slide" Target="slides/slide10.xml"/><Relationship Id="rId110" Type="http://schemas.openxmlformats.org/officeDocument/2006/relationships/font" Target="fonts/ProximaNova-boldItalic.fntdata"/><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font" Target="fonts/Lato-italic.fntdata"/><Relationship Id="rId18" Type="http://schemas.openxmlformats.org/officeDocument/2006/relationships/slide" Target="slides/slide13.xml"/><Relationship Id="rId113" Type="http://schemas.openxmlformats.org/officeDocument/2006/relationships/font" Target="fonts/Lato-bold.fntdata"/><Relationship Id="rId112" Type="http://schemas.openxmlformats.org/officeDocument/2006/relationships/font" Target="fonts/Lato-regular.fntdata"/><Relationship Id="rId111" Type="http://schemas.openxmlformats.org/officeDocument/2006/relationships/font" Target="fonts/NixieOne-regular.fntdata"/><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7" name="Google Shape;6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2" name="Google Shape;7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There are many different definitions of customer service; different sources and different sectors will have specific areas and focus around customer service.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This simple definition has been created from many sources, primarily Wikipedia and Oxford Languages.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1" name="Google Shape;81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1" name="Google Shape;82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0" name="Google Shape;83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Related resources: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https://www.abetteranswer.com/blog/5-reasons-customer-service-is-important-to-the-growth-of-small-companies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https://www.acu-data78.com/the-importance-of-customer-service-in-small-business-relationships/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https://www.benchmarkone.com/blog/small-business-customer-service/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https://www.groovehq.com/blog/why-customer-service-is-important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https://www.ameritasinsight.com/employee-benefits/industry-buzz/why-good-customer-service-is-important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https://www.momentcrm.com/blog/why-customer-service-important/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https://www.performanceinpeople.co.uk/blog/why-is-customer-service-important/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https://www.indeed.com/career-advice/career-development/why-is-customer-service-important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ec46a47859_0_3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gec46a47859_0_3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39700" rtl="0" algn="l">
              <a:lnSpc>
                <a:spcPct val="100000"/>
              </a:lnSpc>
              <a:spcBef>
                <a:spcPts val="0"/>
              </a:spcBef>
              <a:spcAft>
                <a:spcPts val="0"/>
              </a:spcAft>
              <a:buClr>
                <a:schemeClr val="dk1"/>
              </a:buClr>
              <a:buSzPts val="1200"/>
              <a:buFont typeface="Calibri"/>
              <a:buNone/>
            </a:pPr>
            <a:r>
              <a:rPr lang="en-CA"/>
              <a:t>Video: I was seduced by exceptional customer service  (8:20)</a:t>
            </a:r>
            <a:endParaRPr/>
          </a:p>
          <a:p>
            <a:pPr indent="0" lvl="0" marL="139700" rtl="0" algn="l">
              <a:lnSpc>
                <a:spcPct val="100000"/>
              </a:lnSpc>
              <a:spcBef>
                <a:spcPts val="0"/>
              </a:spcBef>
              <a:spcAft>
                <a:spcPts val="0"/>
              </a:spcAft>
              <a:buClr>
                <a:schemeClr val="dk1"/>
              </a:buClr>
              <a:buSzPts val="1200"/>
              <a:buFont typeface="Calibri"/>
              <a:buNone/>
            </a:pPr>
            <a:r>
              <a:rPr lang="en-CA"/>
              <a:t>John Boccuzzi Jr., TEDxBryantU</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https://www.youtube.com/watch?v=GH1TXfQSwUQ</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Key Take-Aways:</a:t>
            </a:r>
            <a:endParaRPr/>
          </a:p>
          <a:p>
            <a:pPr indent="-317500" lvl="0" marL="457200" rtl="0" algn="l">
              <a:lnSpc>
                <a:spcPct val="100000"/>
              </a:lnSpc>
              <a:spcBef>
                <a:spcPts val="0"/>
              </a:spcBef>
              <a:spcAft>
                <a:spcPts val="0"/>
              </a:spcAft>
              <a:buClr>
                <a:schemeClr val="dk1"/>
              </a:buClr>
              <a:buSzPts val="1200"/>
              <a:buFont typeface="Calibri"/>
              <a:buChar char="-"/>
            </a:pPr>
            <a:r>
              <a:rPr lang="en-CA"/>
              <a:t>Exceptional Customer Service will change a casual customer into a brand loyal ambassador</a:t>
            </a:r>
            <a:endParaRPr/>
          </a:p>
          <a:p>
            <a:pPr indent="-317500" lvl="0" marL="457200" rtl="0" algn="l">
              <a:lnSpc>
                <a:spcPct val="100000"/>
              </a:lnSpc>
              <a:spcBef>
                <a:spcPts val="0"/>
              </a:spcBef>
              <a:spcAft>
                <a:spcPts val="0"/>
              </a:spcAft>
              <a:buClr>
                <a:schemeClr val="dk1"/>
              </a:buClr>
              <a:buSzPts val="1200"/>
              <a:buFont typeface="Calibri"/>
              <a:buChar char="-"/>
            </a:pPr>
            <a:r>
              <a:rPr lang="en-CA"/>
              <a:t>The companies that stand out and succeed are those that focus on exceptional customer service</a:t>
            </a:r>
            <a:endParaRPr/>
          </a:p>
          <a:p>
            <a:pPr indent="-317500" lvl="1" marL="914400" rtl="0" algn="l">
              <a:lnSpc>
                <a:spcPct val="100000"/>
              </a:lnSpc>
              <a:spcBef>
                <a:spcPts val="0"/>
              </a:spcBef>
              <a:spcAft>
                <a:spcPts val="0"/>
              </a:spcAft>
              <a:buClr>
                <a:schemeClr val="dk1"/>
              </a:buClr>
              <a:buSzPts val="1200"/>
              <a:buFont typeface="Calibri"/>
              <a:buChar char="-"/>
            </a:pPr>
            <a:r>
              <a:rPr lang="en-CA"/>
              <a:t>They don’t necessarily have big, multi-media marketing campaigns</a:t>
            </a:r>
            <a:endParaRPr/>
          </a:p>
          <a:p>
            <a:pPr indent="-317500" lvl="1" marL="914400" rtl="0" algn="l">
              <a:lnSpc>
                <a:spcPct val="100000"/>
              </a:lnSpc>
              <a:spcBef>
                <a:spcPts val="0"/>
              </a:spcBef>
              <a:spcAft>
                <a:spcPts val="0"/>
              </a:spcAft>
              <a:buClr>
                <a:schemeClr val="dk1"/>
              </a:buClr>
              <a:buSzPts val="1200"/>
              <a:buFont typeface="Calibri"/>
              <a:buChar char="-"/>
            </a:pPr>
            <a:r>
              <a:rPr lang="en-CA"/>
              <a:t>They are not typically big box/large companies</a:t>
            </a:r>
            <a:endParaRPr/>
          </a:p>
          <a:p>
            <a:pPr indent="-317500" lvl="1" marL="914400" rtl="0" algn="l">
              <a:lnSpc>
                <a:spcPct val="100000"/>
              </a:lnSpc>
              <a:spcBef>
                <a:spcPts val="0"/>
              </a:spcBef>
              <a:spcAft>
                <a:spcPts val="0"/>
              </a:spcAft>
              <a:buClr>
                <a:schemeClr val="dk1"/>
              </a:buClr>
              <a:buSzPts val="1200"/>
              <a:buFont typeface="Calibri"/>
              <a:buChar char="-"/>
            </a:pPr>
            <a:r>
              <a:rPr lang="en-CA"/>
              <a:t>Not necessarily offering the lowest prices</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(4:42) “The customer experience is not about the product you offered, it is about how you make someone feel during the buying journey and frankly, after the purchase has been made.”</a:t>
            </a:r>
            <a:endParaRPr/>
          </a:p>
          <a:p>
            <a:pPr indent="0" lvl="0" marL="13970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Clr>
                <a:schemeClr val="dk1"/>
              </a:buClr>
              <a:buSzPts val="1200"/>
              <a:buFont typeface="Calibri"/>
              <a:buChar char="-"/>
            </a:pPr>
            <a:r>
              <a:rPr lang="en-CA"/>
              <a:t>According to the John Boccuzzi Jr, successful businesses all focus on delivering exceptional customer experiences each and every day</a:t>
            </a:r>
            <a:endParaRPr/>
          </a:p>
          <a:p>
            <a:pPr indent="-317500" lvl="0" marL="457200" rtl="0" algn="l">
              <a:lnSpc>
                <a:spcPct val="100000"/>
              </a:lnSpc>
              <a:spcBef>
                <a:spcPts val="0"/>
              </a:spcBef>
              <a:spcAft>
                <a:spcPts val="0"/>
              </a:spcAft>
              <a:buClr>
                <a:schemeClr val="dk1"/>
              </a:buClr>
              <a:buSzPts val="1200"/>
              <a:buFont typeface="Calibri"/>
              <a:buChar char="-"/>
            </a:pPr>
            <a:r>
              <a:rPr lang="en-CA"/>
              <a:t>(7:00 – 7:34) “Delivering customer experience isn’t just good for the customer, it actually good for business.”</a:t>
            </a:r>
            <a:endParaRPr/>
          </a:p>
          <a:p>
            <a:pPr indent="-241300" lvl="0" marL="45720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4" name="Google Shape;8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Jeff Bezos – founder and chairperson of Amazon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2" name="Google Shape;85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0" name="Google Shape;87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79" name="Google Shape;879;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6" name="Google Shape;88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Module 6 is OPTIONAL. Teachers can arrange the Sector Partner Experience – ICE with a local company that has a customer service problem that the ICE model can be applied to by the SHSM students. The resources for this are found in a separate slide deck.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1" name="Google Shape;90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Beauty and the Beast – Be Our Guest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Video: https://www.youtube.com/watch?v=afzmwAKUppU</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8" name="Google Shape;90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Disney Institute: https://www.disneyinstitute.com/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Additional Resources for the “Disney Way” of Customer Service: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Video: A Lesson in Customer Service from Disney</a:t>
            </a:r>
            <a:endParaRPr/>
          </a:p>
          <a:p>
            <a:pPr indent="0" lvl="0" marL="0" rtl="0" algn="l">
              <a:lnSpc>
                <a:spcPct val="100000"/>
              </a:lnSpc>
              <a:spcBef>
                <a:spcPts val="0"/>
              </a:spcBef>
              <a:spcAft>
                <a:spcPts val="0"/>
              </a:spcAft>
              <a:buSzPts val="1400"/>
              <a:buNone/>
            </a:pPr>
            <a:r>
              <a:rPr lang="en-CA"/>
              <a:t>https://www.youtube.com/watch?v=_QD0PvjxXY0</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Article: Forbes – Five Lessons from Disney’s Magical Customer Experience</a:t>
            </a:r>
            <a:endParaRPr/>
          </a:p>
          <a:p>
            <a:pPr indent="0" lvl="0" marL="0" rtl="0" algn="l">
              <a:lnSpc>
                <a:spcPct val="100000"/>
              </a:lnSpc>
              <a:spcBef>
                <a:spcPts val="0"/>
              </a:spcBef>
              <a:spcAft>
                <a:spcPts val="0"/>
              </a:spcAft>
              <a:buSzPts val="1400"/>
              <a:buNone/>
            </a:pPr>
            <a:r>
              <a:rPr lang="en-CA"/>
              <a:t>https://www.forbes.com/sites/blakemorgan/2020/01/23/5-lessons-from-disneys-magical-customer-experience/?sh=28c381987555</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Article: How Disney Beats All Others in Customer Service</a:t>
            </a:r>
            <a:endParaRPr/>
          </a:p>
          <a:p>
            <a:pPr indent="0" lvl="0" marL="0" rtl="0" algn="l">
              <a:lnSpc>
                <a:spcPct val="100000"/>
              </a:lnSpc>
              <a:spcBef>
                <a:spcPts val="0"/>
              </a:spcBef>
              <a:spcAft>
                <a:spcPts val="0"/>
              </a:spcAft>
              <a:buSzPts val="1400"/>
              <a:buNone/>
            </a:pPr>
            <a:r>
              <a:rPr lang="en-CA"/>
              <a:t>https://www.wdwinfo.com/disneylandcalifornia/how-disney-beats-all-others-in-customer-service/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Article: Customer Service the Disney Way</a:t>
            </a:r>
            <a:endParaRPr/>
          </a:p>
          <a:p>
            <a:pPr indent="0" lvl="0" marL="0" rtl="0" algn="l">
              <a:lnSpc>
                <a:spcPct val="100000"/>
              </a:lnSpc>
              <a:spcBef>
                <a:spcPts val="0"/>
              </a:spcBef>
              <a:spcAft>
                <a:spcPts val="0"/>
              </a:spcAft>
              <a:buSzPts val="1400"/>
              <a:buNone/>
            </a:pPr>
            <a:r>
              <a:rPr lang="en-CA"/>
              <a:t>https://www.forbes.com/sites/carminegallo/2011/04/14/customer-service-the-disney-way/?sh=13cffa5878f8</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5" name="Google Shape;91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Additional resource:</a:t>
            </a:r>
            <a:endParaRPr/>
          </a:p>
          <a:p>
            <a:pPr indent="0" lvl="0" marL="139700" rtl="0" algn="l">
              <a:lnSpc>
                <a:spcPct val="100000"/>
              </a:lnSpc>
              <a:spcBef>
                <a:spcPts val="0"/>
              </a:spcBef>
              <a:spcAft>
                <a:spcPts val="0"/>
              </a:spcAft>
              <a:buSzPts val="1400"/>
              <a:buNone/>
            </a:pPr>
            <a:r>
              <a:rPr lang="en-CA"/>
              <a:t>http://disneyatwork.com/disneys-four-keys-to-a-great-guest-experience/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2" name="Google Shape;92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To All Who Come to this Happy Place: Welcome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https://www.youtube.com/watch?v=QQTij9Rghls&amp;list=RDCMUC1xwwLwm6WSMbUn_Tp597hQ</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29" name="Google Shape;929;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7" name="Google Shape;93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a:p>
            <a:pPr indent="0" lvl="0" marL="0" rtl="0" algn="l">
              <a:lnSpc>
                <a:spcPct val="100000"/>
              </a:lnSpc>
              <a:spcBef>
                <a:spcPts val="0"/>
              </a:spcBef>
              <a:spcAft>
                <a:spcPts val="0"/>
              </a:spcAft>
              <a:buSzPts val="1400"/>
              <a:buNone/>
            </a:pPr>
            <a:r>
              <a:rPr lang="en-CA"/>
              <a:t>https://www.oberlo.ca/blog/customer-service</a:t>
            </a:r>
            <a:endParaRPr/>
          </a:p>
          <a:p>
            <a:pPr indent="0" lvl="0" marL="0" rtl="0" algn="l">
              <a:lnSpc>
                <a:spcPct val="100000"/>
              </a:lnSpc>
              <a:spcBef>
                <a:spcPts val="0"/>
              </a:spcBef>
              <a:spcAft>
                <a:spcPts val="0"/>
              </a:spcAft>
              <a:buSzPts val="1400"/>
              <a:buNone/>
            </a:pPr>
            <a:r>
              <a:rPr lang="en-CA"/>
              <a:t>https://www.teamoutpost.com/blog/customer-care-methods/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3" name="Google Shape;95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a:p>
            <a:pPr indent="0" lvl="0" marL="0" rtl="0" algn="l">
              <a:lnSpc>
                <a:spcPct val="100000"/>
              </a:lnSpc>
              <a:spcBef>
                <a:spcPts val="0"/>
              </a:spcBef>
              <a:spcAft>
                <a:spcPts val="0"/>
              </a:spcAft>
              <a:buSzPts val="1400"/>
              <a:buNone/>
            </a:pPr>
            <a:r>
              <a:rPr lang="en-CA"/>
              <a:t>https://www.oberlo.ca/blog/customer-service</a:t>
            </a:r>
            <a:endParaRPr/>
          </a:p>
          <a:p>
            <a:pPr indent="0" lvl="0" marL="0" rtl="0" algn="l">
              <a:lnSpc>
                <a:spcPct val="100000"/>
              </a:lnSpc>
              <a:spcBef>
                <a:spcPts val="0"/>
              </a:spcBef>
              <a:spcAft>
                <a:spcPts val="0"/>
              </a:spcAft>
              <a:buSzPts val="1400"/>
              <a:buNone/>
            </a:pPr>
            <a:r>
              <a:rPr lang="en-CA"/>
              <a:t>https://www.teamoutpost.com/blog/customer-care-methods/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8" name="Google Shape;96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How to Approach Customer Service Like Disney</a:t>
            </a:r>
            <a:endParaRPr/>
          </a:p>
          <a:p>
            <a:pPr indent="0" lvl="0" marL="139700" rtl="0" algn="l">
              <a:lnSpc>
                <a:spcPct val="100000"/>
              </a:lnSpc>
              <a:spcBef>
                <a:spcPts val="0"/>
              </a:spcBef>
              <a:spcAft>
                <a:spcPts val="0"/>
              </a:spcAft>
              <a:buSzPts val="1400"/>
              <a:buNone/>
            </a:pPr>
            <a:r>
              <a:rPr lang="en-CA"/>
              <a:t>https://www.youtube.com/watch?v=dXz99gxUguk&amp;t=302shubspot.com/service/disney-customer-service-model</a:t>
            </a:r>
            <a:endParaRPr/>
          </a:p>
          <a:p>
            <a:pPr indent="0" lvl="0" marL="139700" rtl="0" algn="l">
              <a:lnSpc>
                <a:spcPct val="100000"/>
              </a:lnSpc>
              <a:spcBef>
                <a:spcPts val="0"/>
              </a:spcBef>
              <a:spcAft>
                <a:spcPts val="0"/>
              </a:spcAft>
              <a:buSzPts val="1400"/>
              <a:buNone/>
            </a:pPr>
            <a:r>
              <a:t/>
            </a:r>
            <a:endParaRPr/>
          </a:p>
          <a:p>
            <a:pPr indent="0" lvl="0" marL="139700" rtl="0" algn="l">
              <a:spcBef>
                <a:spcPts val="0"/>
              </a:spcBef>
              <a:spcAft>
                <a:spcPts val="0"/>
              </a:spcAft>
              <a:buSzPts val="1400"/>
              <a:buNone/>
            </a:pPr>
            <a:r>
              <a:t/>
            </a:r>
            <a:endParaRPr/>
          </a:p>
          <a:p>
            <a:pPr indent="0" lvl="0" marL="139700" rtl="0" algn="l">
              <a:spcBef>
                <a:spcPts val="0"/>
              </a:spcBef>
              <a:spcAft>
                <a:spcPts val="0"/>
              </a:spcAft>
              <a:buSzPts val="1400"/>
              <a:buNone/>
            </a:pPr>
            <a:r>
              <a:t/>
            </a:r>
            <a:endParaRPr/>
          </a:p>
          <a:p>
            <a:pPr indent="0" lvl="0" marL="139700" rtl="0" algn="l">
              <a:spcBef>
                <a:spcPts val="0"/>
              </a:spcBef>
              <a:spcAft>
                <a:spcPts val="0"/>
              </a:spcAft>
              <a:buSzPts val="1400"/>
              <a:buNone/>
            </a:pPr>
            <a:r>
              <a:rPr lang="en-CA"/>
              <a:t>Supporting online resource:</a:t>
            </a:r>
            <a:endParaRPr/>
          </a:p>
          <a:p>
            <a:pPr indent="0" lvl="0" marL="139700" rtl="0" algn="l">
              <a:spcBef>
                <a:spcPts val="0"/>
              </a:spcBef>
              <a:spcAft>
                <a:spcPts val="0"/>
              </a:spcAft>
              <a:buSzPts val="1400"/>
              <a:buNone/>
            </a:pPr>
            <a:r>
              <a:rPr lang="en-CA"/>
              <a:t>https://blog.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ec46a47859_0_10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5" name="Google Shape;975;gec46a47859_0_10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39700" rtl="0" algn="l">
              <a:lnSpc>
                <a:spcPct val="100000"/>
              </a:lnSpc>
              <a:spcBef>
                <a:spcPts val="0"/>
              </a:spcBef>
              <a:spcAft>
                <a:spcPts val="0"/>
              </a:spcAft>
              <a:buClr>
                <a:schemeClr val="dk1"/>
              </a:buClr>
              <a:buSzPts val="1200"/>
              <a:buFont typeface="Calibri"/>
              <a:buNone/>
            </a:pPr>
            <a:r>
              <a:rPr lang="en-CA"/>
              <a:t>Video: Be a Hospitalian (7:52)</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https://www.youtube.com/watch?v=TH2L_uNkt-Y</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Bobby Stuckey, TEDxBoulder</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This video would be a good option to use along with the Disney resources or as a substitution.</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Key Take-Aways:</a:t>
            </a:r>
            <a:endParaRPr/>
          </a:p>
          <a:p>
            <a:pPr indent="-317500" lvl="0" marL="457200" rtl="0" algn="l">
              <a:lnSpc>
                <a:spcPct val="100000"/>
              </a:lnSpc>
              <a:spcBef>
                <a:spcPts val="0"/>
              </a:spcBef>
              <a:spcAft>
                <a:spcPts val="0"/>
              </a:spcAft>
              <a:buClr>
                <a:schemeClr val="dk1"/>
              </a:buClr>
              <a:buSzPts val="1200"/>
              <a:buFont typeface="Calibri"/>
              <a:buChar char="-"/>
            </a:pPr>
            <a:r>
              <a:rPr lang="en-CA"/>
              <a:t>The notion of hospitality can be applied to businesses beyond restaurants, hotels, attractions, travel and tourism; it is method of providing an exceptional customer experience</a:t>
            </a:r>
            <a:endParaRPr/>
          </a:p>
          <a:p>
            <a:pPr indent="-317500" lvl="0" marL="457200" rtl="0" algn="l">
              <a:lnSpc>
                <a:spcPct val="100000"/>
              </a:lnSpc>
              <a:spcBef>
                <a:spcPts val="0"/>
              </a:spcBef>
              <a:spcAft>
                <a:spcPts val="0"/>
              </a:spcAft>
              <a:buClr>
                <a:schemeClr val="dk1"/>
              </a:buClr>
              <a:buSzPts val="1200"/>
              <a:buFont typeface="Calibri"/>
              <a:buChar char="-"/>
            </a:pPr>
            <a:r>
              <a:rPr lang="en-CA"/>
              <a:t>(1:39) “Hospitality Intervention” – staff member shifting the mood of an upset customer by using hospitality</a:t>
            </a:r>
            <a:endParaRPr/>
          </a:p>
          <a:p>
            <a:pPr indent="-317500" lvl="0" marL="457200" rtl="0" algn="l">
              <a:lnSpc>
                <a:spcPct val="100000"/>
              </a:lnSpc>
              <a:spcBef>
                <a:spcPts val="0"/>
              </a:spcBef>
              <a:spcAft>
                <a:spcPts val="0"/>
              </a:spcAft>
              <a:buClr>
                <a:schemeClr val="dk1"/>
              </a:buClr>
              <a:buSzPts val="1200"/>
              <a:buFont typeface="Calibri"/>
              <a:buChar char="-"/>
            </a:pPr>
            <a:r>
              <a:rPr lang="en-CA"/>
              <a:t>“A hospitalian” – someone who provides the authentic act of hospitality; thinks of others instead of themselves and focuses on making the customer feel great</a:t>
            </a:r>
            <a:endParaRPr/>
          </a:p>
          <a:p>
            <a:pPr indent="-317500" lvl="0" marL="457200" rtl="0" algn="l">
              <a:lnSpc>
                <a:spcPct val="100000"/>
              </a:lnSpc>
              <a:spcBef>
                <a:spcPts val="0"/>
              </a:spcBef>
              <a:spcAft>
                <a:spcPts val="0"/>
              </a:spcAft>
              <a:buClr>
                <a:schemeClr val="dk1"/>
              </a:buClr>
              <a:buSzPts val="1200"/>
              <a:buFont typeface="Calibri"/>
              <a:buChar char="-"/>
            </a:pPr>
            <a:r>
              <a:rPr lang="en-CA"/>
              <a:t>(2:04 – 2:50) Difference between Customer Service and Hospitality</a:t>
            </a:r>
            <a:endParaRPr/>
          </a:p>
          <a:p>
            <a:pPr indent="-317500" lvl="1" marL="914400" rtl="0" algn="l">
              <a:lnSpc>
                <a:spcPct val="100000"/>
              </a:lnSpc>
              <a:spcBef>
                <a:spcPts val="0"/>
              </a:spcBef>
              <a:spcAft>
                <a:spcPts val="0"/>
              </a:spcAft>
              <a:buClr>
                <a:schemeClr val="dk1"/>
              </a:buClr>
              <a:buSzPts val="1200"/>
              <a:buFont typeface="Calibri"/>
              <a:buChar char="-"/>
            </a:pPr>
            <a:r>
              <a:rPr lang="en-CA"/>
              <a:t>Service🡪 What you do to/provide for someone</a:t>
            </a:r>
            <a:endParaRPr/>
          </a:p>
          <a:p>
            <a:pPr indent="-317500" lvl="1" marL="914400" rtl="0" algn="l">
              <a:lnSpc>
                <a:spcPct val="100000"/>
              </a:lnSpc>
              <a:spcBef>
                <a:spcPts val="0"/>
              </a:spcBef>
              <a:spcAft>
                <a:spcPts val="0"/>
              </a:spcAft>
              <a:buClr>
                <a:schemeClr val="dk1"/>
              </a:buClr>
              <a:buSzPts val="1200"/>
              <a:buFont typeface="Calibri"/>
              <a:buChar char="-"/>
            </a:pPr>
            <a:r>
              <a:rPr lang="en-CA"/>
              <a:t>Hospitality 🡪 How you make someone feel, looking outward instead of inward</a:t>
            </a:r>
            <a:endParaRPr/>
          </a:p>
          <a:p>
            <a:pPr indent="-317500" lvl="0" marL="457200" rtl="0" algn="l">
              <a:lnSpc>
                <a:spcPct val="100000"/>
              </a:lnSpc>
              <a:spcBef>
                <a:spcPts val="0"/>
              </a:spcBef>
              <a:spcAft>
                <a:spcPts val="0"/>
              </a:spcAft>
              <a:buClr>
                <a:schemeClr val="dk1"/>
              </a:buClr>
              <a:buSzPts val="1200"/>
              <a:buFont typeface="Calibri"/>
              <a:buChar char="-"/>
            </a:pPr>
            <a:r>
              <a:rPr lang="en-CA"/>
              <a:t>(5:03 – 5:44) Importance of Hospitality between the traditional hospitality-based businesses</a:t>
            </a:r>
            <a:endParaRPr/>
          </a:p>
          <a:p>
            <a:pPr indent="-241300" lvl="0" marL="4572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Application/Thinking for SHSM students:</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In your SHSM sector, how can you provide hospitality over service?</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82" name="Google Shape;982;p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24a3c118c12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24a3c118c1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1" name="Google Shape;99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Adapted from:</a:t>
            </a:r>
            <a:endParaRPr/>
          </a:p>
          <a:p>
            <a:pPr indent="0" lvl="0" marL="139700" marR="0" rtl="0" algn="l">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i="1" lang="en-CA">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2" name="Google Shape;100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Source:</a:t>
            </a:r>
            <a:endParaRPr/>
          </a:p>
          <a:p>
            <a:pPr indent="0" lvl="0" marL="139700" marR="0" rtl="0" algn="l">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i="1" lang="en-CA">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2" name="Google Shape;101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Source:</a:t>
            </a:r>
            <a:endParaRPr/>
          </a:p>
          <a:p>
            <a:pPr indent="0" lvl="0" marL="139700" marR="0" rtl="0" algn="l">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i="1" lang="en-CA">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0" name="Google Shape;102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Additional Resource:</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1" name="Google Shape;1031;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Supporting article:</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CA"/>
              <a:t>Davis, B. (2020, July 30). </a:t>
            </a:r>
            <a:r>
              <a:rPr i="1" lang="en-CA"/>
              <a:t>What is "surprise and delight" and why is it so effective? - stamp me</a:t>
            </a:r>
            <a:r>
              <a:rPr lang="en-CA"/>
              <a:t>. Stamp Me Loyalty Card App. https://stampme.com/what-is-surprise-and-delight-and-why-is-it-so-effective/.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1" name="Google Shape;104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If delivering the certification in-person, teachers can facilitate a discussion after watching the video.</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3" name="Google Shape;105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Blind Woman Gets Chocolate Braille Birthday Surprise</a:t>
            </a:r>
            <a:endParaRPr/>
          </a:p>
          <a:p>
            <a:pPr indent="0" lvl="0" marL="139700" rtl="0" algn="l">
              <a:lnSpc>
                <a:spcPct val="100000"/>
              </a:lnSpc>
              <a:spcBef>
                <a:spcPts val="0"/>
              </a:spcBef>
              <a:spcAft>
                <a:spcPts val="0"/>
              </a:spcAft>
              <a:buSzPts val="1400"/>
              <a:buNone/>
            </a:pPr>
            <a:r>
              <a:rPr lang="en-CA"/>
              <a:t>https://www.youtube.com/watch?v=6hu0uyw0UG0</a:t>
            </a:r>
            <a:endParaRPr/>
          </a:p>
          <a:p>
            <a:pPr indent="-2286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CA"/>
              <a:t>A restaurant created a birthday dessert with braille for a blind customer by using melted chocolate on a plate to write “Happy Birthday” in braille.</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9" name="Google Shape;105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Supporting article: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https://stampme.com/what-is-surprise-and-delight-and-why-is-it-so-effective/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8" name="Google Shape;106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Jeff Bezos, founder and executive chairperson of Amazon.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4" name="Google Shape;107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Customer Service Compilation</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https://www.youtube.com/watch?v=9oywp2qRRyc</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Note – after watching the video, discuss what the employees could have done to improve the situation.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9" name="Google Shape;108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Seth Godin is </a:t>
            </a:r>
            <a:r>
              <a:rPr b="0" i="0" lang="en-CA">
                <a:solidFill>
                  <a:srgbClr val="4D5156"/>
                </a:solidFill>
                <a:latin typeface="arial"/>
                <a:ea typeface="arial"/>
                <a:cs typeface="arial"/>
                <a:sym typeface="arial"/>
              </a:rPr>
              <a:t>an entrepreneur, best-selling author, and speaker. </a:t>
            </a:r>
            <a:endParaRPr/>
          </a:p>
          <a:p>
            <a:pPr indent="0" lvl="0" marL="139700" rtl="0" algn="l">
              <a:lnSpc>
                <a:spcPct val="100000"/>
              </a:lnSpc>
              <a:spcBef>
                <a:spcPts val="0"/>
              </a:spcBef>
              <a:spcAft>
                <a:spcPts val="0"/>
              </a:spcAft>
              <a:buSzPts val="1400"/>
              <a:buNone/>
            </a:pPr>
            <a:r>
              <a:rPr b="0" i="0" lang="en-CA">
                <a:solidFill>
                  <a:srgbClr val="4D5156"/>
                </a:solidFill>
                <a:latin typeface="arial"/>
                <a:ea typeface="arial"/>
                <a:cs typeface="arial"/>
                <a:sym typeface="arial"/>
              </a:rPr>
              <a:t>https://www.sethgodin.com/</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4" name="Google Shape;109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a:p>
            <a:pPr indent="0" lvl="0" marL="0" rtl="0" algn="l">
              <a:lnSpc>
                <a:spcPct val="100000"/>
              </a:lnSpc>
              <a:spcBef>
                <a:spcPts val="0"/>
              </a:spcBef>
              <a:spcAft>
                <a:spcPts val="0"/>
              </a:spcAft>
              <a:buSzPts val="1400"/>
              <a:buNone/>
            </a:pPr>
            <a:r>
              <a:rPr lang="en-CA"/>
              <a:t>https://www.oberlo.ca/blog/customer-service</a:t>
            </a:r>
            <a:endParaRPr/>
          </a:p>
          <a:p>
            <a:pPr indent="0" lvl="0" marL="0" rtl="0" algn="l">
              <a:lnSpc>
                <a:spcPct val="100000"/>
              </a:lnSpc>
              <a:spcBef>
                <a:spcPts val="0"/>
              </a:spcBef>
              <a:spcAft>
                <a:spcPts val="0"/>
              </a:spcAft>
              <a:buSzPts val="1400"/>
              <a:buNone/>
            </a:pPr>
            <a:r>
              <a:rPr lang="en-CA"/>
              <a:t>https://www.teamoutpost.com/blog/customer-care-methods/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9" name="Google Shape;110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Coca Cola Happiness Machine at the World of Coca Cola, Atlanta</a:t>
            </a:r>
            <a:endParaRPr/>
          </a:p>
          <a:p>
            <a:pPr indent="0" lvl="0" marL="139700" rtl="0" algn="l">
              <a:lnSpc>
                <a:spcPct val="100000"/>
              </a:lnSpc>
              <a:spcBef>
                <a:spcPts val="0"/>
              </a:spcBef>
              <a:spcAft>
                <a:spcPts val="0"/>
              </a:spcAft>
              <a:buSzPts val="1400"/>
              <a:buNone/>
            </a:pPr>
            <a:r>
              <a:rPr lang="en-CA"/>
              <a:t>https://www.youtube.com/watch?v=qI_L7dF3OdY</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6" name="Google Shape;111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Coke Happiness Truck, Poland</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https://www.youtube.com/watch?v=KhJP5dtC81g</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3" name="Google Shape;112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TD Bank -  Sometimes you just want to say Thank You</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https://www.youtube.com/watch?v=bUkN7g_bEAI</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b="0" i="0" lang="en-CA">
                <a:solidFill>
                  <a:srgbClr val="FFFFFF"/>
                </a:solidFill>
                <a:latin typeface="Roboto"/>
                <a:ea typeface="Roboto"/>
                <a:cs typeface="Roboto"/>
                <a:sym typeface="Roboto"/>
              </a:rPr>
              <a:t>#tdthanksyou</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0" name="Google Shape;1130;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Kleenex – Share Kleenex Care with Someone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https://www.youtube.com/watch?v=AaWzTf81aws</a:t>
            </a:r>
            <a:endParaRPr/>
          </a:p>
          <a:p>
            <a:pPr indent="0" lvl="0" marL="139700" rtl="0" algn="l">
              <a:lnSpc>
                <a:spcPct val="100000"/>
              </a:lnSpc>
              <a:spcBef>
                <a:spcPts val="0"/>
              </a:spcBef>
              <a:spcAft>
                <a:spcPts val="0"/>
              </a:spcAft>
              <a:buSzPts val="1400"/>
              <a:buNone/>
            </a:pPr>
            <a:r>
              <a:rPr lang="en-CA"/>
              <a:t>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7" name="Google Shape;113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ec46a47859_0_17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3" name="Google Shape;1153;gec46a47859_0_17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39700" rtl="0" algn="l">
              <a:lnSpc>
                <a:spcPct val="100000"/>
              </a:lnSpc>
              <a:spcBef>
                <a:spcPts val="0"/>
              </a:spcBef>
              <a:spcAft>
                <a:spcPts val="0"/>
              </a:spcAft>
              <a:buClr>
                <a:schemeClr val="dk1"/>
              </a:buClr>
              <a:buSzPts val="1200"/>
              <a:buFont typeface="Calibri"/>
              <a:buNone/>
            </a:pPr>
            <a:r>
              <a:rPr lang="en-CA"/>
              <a:t>Video: Popsicle Moments: Finding a New Flavour of Customer Service</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https://www.youtube.com/watch?v=CfZrqej03As&amp;t=738s</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Darren Ross, TEDxSantaBarbara</a:t>
            </a:r>
            <a:endParaRPr/>
          </a:p>
          <a:p>
            <a:pPr indent="0" lvl="0" marL="13970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Clr>
                <a:schemeClr val="dk1"/>
              </a:buClr>
              <a:buSzPts val="1200"/>
              <a:buFont typeface="Calibri"/>
              <a:buChar char="-"/>
            </a:pPr>
            <a:r>
              <a:rPr lang="en-CA"/>
              <a:t>(0:00 – 2:19) “Create a moment, earn a memory.”</a:t>
            </a:r>
            <a:endParaRPr/>
          </a:p>
          <a:p>
            <a:pPr indent="-317500" lvl="1" marL="914400" rtl="0" algn="l">
              <a:lnSpc>
                <a:spcPct val="100000"/>
              </a:lnSpc>
              <a:spcBef>
                <a:spcPts val="0"/>
              </a:spcBef>
              <a:spcAft>
                <a:spcPts val="0"/>
              </a:spcAft>
              <a:buClr>
                <a:schemeClr val="dk1"/>
              </a:buClr>
              <a:buSzPts val="1200"/>
              <a:buFont typeface="Calibri"/>
              <a:buChar char="-"/>
            </a:pPr>
            <a:r>
              <a:rPr lang="en-CA"/>
              <a:t>Take an ordinary setting, create an elevated experience</a:t>
            </a:r>
            <a:endParaRPr/>
          </a:p>
          <a:p>
            <a:pPr indent="-317500" lvl="1" marL="914400" rtl="0" algn="l">
              <a:lnSpc>
                <a:spcPct val="100000"/>
              </a:lnSpc>
              <a:spcBef>
                <a:spcPts val="0"/>
              </a:spcBef>
              <a:spcAft>
                <a:spcPts val="0"/>
              </a:spcAft>
              <a:buClr>
                <a:schemeClr val="dk1"/>
              </a:buClr>
              <a:buSzPts val="1200"/>
              <a:buFont typeface="Calibri"/>
              <a:buChar char="-"/>
            </a:pPr>
            <a:r>
              <a:rPr lang="en-CA"/>
              <a:t>Slow down the process and focus on the customer, creating a moment</a:t>
            </a:r>
            <a:endParaRPr/>
          </a:p>
          <a:p>
            <a:pPr indent="-317500" lvl="0" marL="457200" rtl="0" algn="l">
              <a:lnSpc>
                <a:spcPct val="100000"/>
              </a:lnSpc>
              <a:spcBef>
                <a:spcPts val="0"/>
              </a:spcBef>
              <a:spcAft>
                <a:spcPts val="0"/>
              </a:spcAft>
              <a:buClr>
                <a:schemeClr val="dk1"/>
              </a:buClr>
              <a:buSzPts val="1200"/>
              <a:buFont typeface="Calibri"/>
              <a:buChar char="-"/>
            </a:pPr>
            <a:r>
              <a:rPr lang="en-CA"/>
              <a:t>(6:43) – Would I return, based on their service?</a:t>
            </a:r>
            <a:endParaRPr/>
          </a:p>
          <a:p>
            <a:pPr indent="-317500" lvl="1" marL="914400" rtl="0" algn="l">
              <a:lnSpc>
                <a:spcPct val="100000"/>
              </a:lnSpc>
              <a:spcBef>
                <a:spcPts val="0"/>
              </a:spcBef>
              <a:spcAft>
                <a:spcPts val="0"/>
              </a:spcAft>
              <a:buClr>
                <a:schemeClr val="dk1"/>
              </a:buClr>
              <a:buSzPts val="1200"/>
              <a:buFont typeface="Calibri"/>
              <a:buChar char="-"/>
            </a:pPr>
            <a:r>
              <a:rPr lang="en-CA"/>
              <a:t>Customer Service versus “Nothing” Service</a:t>
            </a:r>
            <a:endParaRPr/>
          </a:p>
          <a:p>
            <a:pPr indent="-317500" lvl="0" marL="457200" rtl="0" algn="l">
              <a:lnSpc>
                <a:spcPct val="100000"/>
              </a:lnSpc>
              <a:spcBef>
                <a:spcPts val="0"/>
              </a:spcBef>
              <a:spcAft>
                <a:spcPts val="0"/>
              </a:spcAft>
              <a:buClr>
                <a:schemeClr val="dk1"/>
              </a:buClr>
              <a:buSzPts val="1200"/>
              <a:buFont typeface="Calibri"/>
              <a:buChar char="-"/>
            </a:pPr>
            <a:r>
              <a:rPr lang="en-CA"/>
              <a:t>(10:25 – 15:03) Creating a “Customer Service Reflex”</a:t>
            </a:r>
            <a:endParaRPr/>
          </a:p>
          <a:p>
            <a:pPr indent="-317500" lvl="1" marL="914400" rtl="0" algn="l">
              <a:lnSpc>
                <a:spcPct val="100000"/>
              </a:lnSpc>
              <a:spcBef>
                <a:spcPts val="0"/>
              </a:spcBef>
              <a:spcAft>
                <a:spcPts val="0"/>
              </a:spcAft>
              <a:buClr>
                <a:schemeClr val="dk1"/>
              </a:buClr>
              <a:buSzPts val="1200"/>
              <a:buFont typeface="Calibri"/>
              <a:buChar char="-"/>
            </a:pPr>
            <a:r>
              <a:rPr lang="en-CA"/>
              <a:t>Listen carefully to respond creatively</a:t>
            </a:r>
            <a:endParaRPr/>
          </a:p>
          <a:p>
            <a:pPr indent="0" lvl="0" marL="13970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Clr>
                <a:schemeClr val="dk1"/>
              </a:buClr>
              <a:buSzPts val="1200"/>
              <a:buFont typeface="Calibri"/>
              <a:buChar char="-"/>
            </a:pPr>
            <a:r>
              <a:rPr lang="en-CA"/>
              <a:t>Companies slowing down for us, to take care of us</a:t>
            </a:r>
            <a:endParaRPr/>
          </a:p>
          <a:p>
            <a:pPr indent="-241300" lvl="0" marL="457200" rtl="0" algn="l">
              <a:lnSpc>
                <a:spcPct val="100000"/>
              </a:lnSpc>
              <a:spcBef>
                <a:spcPts val="0"/>
              </a:spcBef>
              <a:spcAft>
                <a:spcPts val="0"/>
              </a:spcAft>
              <a:buClr>
                <a:schemeClr val="dk1"/>
              </a:buClr>
              <a:buSzPts val="1200"/>
              <a:buFont typeface="Calibri"/>
              <a:buNone/>
            </a:pPr>
            <a:r>
              <a:t/>
            </a:r>
            <a:endParaRPr/>
          </a:p>
          <a:p>
            <a:pPr indent="-241300" lvl="0" marL="45720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0" name="Google Shape;1160;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9" name="Google Shape;1169;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Vince Lombardi – American football coach and executive in the NFL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Note: If delivering this certification in-person, students can discuss these scenarios in small groups.  Ask for volunteers to tell their Good and Bad and Ugly customer experience stories.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If using sticky notes, students can jot down the positive and negative aspects (one sticky note per experience). In their groups, students can organize the notes, looking for common points.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76" name="Google Shape;1176;p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6" name="Google Shape;1186;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rgbClr val="000000"/>
              </a:buClr>
              <a:buSzPts val="1400"/>
              <a:buFont typeface="Arial"/>
              <a:buNone/>
            </a:pPr>
            <a:r>
              <a:rPr lang="en-CA"/>
              <a:t>Video: Sheldon Shopping for Electronics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https://www.youtube.com/watch?v=gORmiX-5PWU</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4" name="Google Shape;1194;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Love Actually – Gift Wrapping Scene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https://www.youtube.com/watch?v=XUBeW_NFggM</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2" name="Google Shape;1202;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rgbClr val="000000"/>
              </a:buClr>
              <a:buSzPts val="1400"/>
              <a:buFont typeface="Arial"/>
              <a:buNone/>
            </a:pPr>
            <a:r>
              <a:rPr lang="en-CA"/>
              <a:t>Friends – Rachel as a waitress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https://www.youtube.com/watch?v=b30evnsHJ_U</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0" name="Google Shape;1210;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Instructor notes – students can work on these scenarios independently or in small groups.  If working in small groups, encourage each group to present their scenario and customer service solution to the rest of the group.</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9" name="Google Shape;1219;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8" name="Google Shape;1228;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5" name="Google Shape;1235;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4" name="Google Shape;1244;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Corporate Video – Dealing with an Angry Customer</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Video: https://www.youtube.com/watch?v=T20hV4ynU7o&amp;t=19s</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51" name="Google Shape;1251;p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0" name="Google Shape;7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9" name="Google Shape;1259;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8" name="Google Shape;1278;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7" name="Google Shape;1287;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5" name="Google Shape;1295;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0" name="Google Shape;1310;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23e81f4c540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6" name="Google Shape;1326;g23e81f4c540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g23e81f4c540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5" name="Google Shape;1335;g23e81f4c54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g23e81f4c540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1" name="Google Shape;1341;g23e81f4c540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23e81f4c540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7" name="Google Shape;1357;g23e81f4c540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g23e81f4c540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2" name="Google Shape;1372;g23e81f4c540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a:p>
            <a:pPr indent="0" lvl="0" marL="0" rtl="0" algn="l">
              <a:lnSpc>
                <a:spcPct val="100000"/>
              </a:lnSpc>
              <a:spcBef>
                <a:spcPts val="0"/>
              </a:spcBef>
              <a:spcAft>
                <a:spcPts val="0"/>
              </a:spcAft>
              <a:buSzPts val="1400"/>
              <a:buNone/>
            </a:pPr>
            <a:r>
              <a:rPr lang="en-CA"/>
              <a:t>https://www.oberlo.ca/blog/customer-service</a:t>
            </a:r>
            <a:endParaRPr/>
          </a:p>
          <a:p>
            <a:pPr indent="0" lvl="0" marL="0" rtl="0" algn="l">
              <a:lnSpc>
                <a:spcPct val="100000"/>
              </a:lnSpc>
              <a:spcBef>
                <a:spcPts val="0"/>
              </a:spcBef>
              <a:spcAft>
                <a:spcPts val="0"/>
              </a:spcAft>
              <a:buSzPts val="1400"/>
              <a:buNone/>
            </a:pPr>
            <a:r>
              <a:rPr lang="en-CA"/>
              <a:t>https://www.teamoutpost.com/blog/customer-care-methods/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9" name="Google Shape;75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g23e81f4c540_0_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7" name="Google Shape;1387;g23e81f4c54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23e81f4c540_0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3" name="Google Shape;1393;g23e81f4c54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23e81f4c540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9" name="Google Shape;1399;g23e81f4c54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23e81f4c540_0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23e81f4c54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23e81f4c540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1" name="Google Shape;1411;g23e81f4c540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g23e81f4c540_0_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6" name="Google Shape;1426;g23e81f4c54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g23e81f4c540_0_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2" name="Google Shape;1432;g23e81f4c540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g23e81f4c540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8" name="Google Shape;1438;g23e81f4c540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23e81f4c540_0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3" name="Google Shape;1453;g23e81f4c540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Corporate Video – Dealing with an Angry Customer</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Video: https://www.youtube.com/watch?v=T20hV4ynU7o&amp;t=19s</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0" name="Google Shape;1460;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8" name="Google Shape;76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g24a3c118c12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8" name="Google Shape;1468;g24a3c118c1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24a3c118c12_1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8" name="Google Shape;1478;g24a3c118c12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24a3c118c12_1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5" name="Google Shape;1485;g24a3c118c12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g24a3c118c12_1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1" name="Google Shape;1491;g24a3c118c12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24a3c118c12_1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24a3c118c12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3" name="Shape 1503"/>
        <p:cNvGrpSpPr/>
        <p:nvPr/>
      </p:nvGrpSpPr>
      <p:grpSpPr>
        <a:xfrm>
          <a:off x="0" y="0"/>
          <a:ext cx="0" cy="0"/>
          <a:chOff x="0" y="0"/>
          <a:chExt cx="0" cy="0"/>
        </a:xfrm>
      </p:grpSpPr>
      <p:sp>
        <p:nvSpPr>
          <p:cNvPr id="1504" name="Google Shape;1504;g24a3c118c12_1_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5" name="Google Shape;1505;g24a3c118c12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24a3c118c12_1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1" name="Google Shape;1511;g24a3c118c12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6" name="Shape 1516"/>
        <p:cNvGrpSpPr/>
        <p:nvPr/>
      </p:nvGrpSpPr>
      <p:grpSpPr>
        <a:xfrm>
          <a:off x="0" y="0"/>
          <a:ext cx="0" cy="0"/>
          <a:chOff x="0" y="0"/>
          <a:chExt cx="0" cy="0"/>
        </a:xfrm>
      </p:grpSpPr>
      <p:sp>
        <p:nvSpPr>
          <p:cNvPr id="1517" name="Google Shape;1517;g24a3c118c12_1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8" name="Google Shape;1518;g24a3c118c12_1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g24a3c118c12_1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8" name="Google Shape;1528;g24a3c118c12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24a3c118c12_1_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24a3c118c12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7" name="Google Shape;77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24a3c118c12_1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1" name="Google Shape;1541;g24a3c118c12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g24a3c118c12_1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8" name="Google Shape;1548;g24a3c118c12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g24a3c118c12_1_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55" name="Google Shape;1555;g24a3c118c12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g24a3c118c12_1_1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2" name="Google Shape;1562;g24a3c118c12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g24a3c118c12_1_1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9" name="Google Shape;1569;g24a3c118c12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g24a3c118c12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6" name="Google Shape;1576;g24a3c118c1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3" name="Google Shape;1583;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https://www.zendesk.com/blog/customer-support-vs-customer-service/</a:t>
            </a:r>
            <a:endParaRPr/>
          </a:p>
          <a:p>
            <a:pPr indent="0" lvl="0" marL="0" rtl="0" algn="l">
              <a:lnSpc>
                <a:spcPct val="100000"/>
              </a:lnSpc>
              <a:spcBef>
                <a:spcPts val="0"/>
              </a:spcBef>
              <a:spcAft>
                <a:spcPts val="0"/>
              </a:spcAft>
              <a:buSzPts val="1400"/>
              <a:buNone/>
            </a:pPr>
            <a:r>
              <a:rPr lang="en-CA"/>
              <a:t>https://www.investopedia.com/terms/c/customer-service.asp</a:t>
            </a:r>
            <a:endParaRPr/>
          </a:p>
          <a:p>
            <a:pPr indent="0" lvl="0" marL="0" rtl="0" algn="l">
              <a:lnSpc>
                <a:spcPct val="100000"/>
              </a:lnSpc>
              <a:spcBef>
                <a:spcPts val="0"/>
              </a:spcBef>
              <a:spcAft>
                <a:spcPts val="0"/>
              </a:spcAft>
              <a:buSzPts val="1400"/>
              <a:buNone/>
            </a:pPr>
            <a:r>
              <a:rPr lang="en-CA"/>
              <a:t>https://beldingtraining.com/customer-service-pillars/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Bad Customer Service – movie clips montage</a:t>
            </a:r>
            <a:endParaRPr/>
          </a:p>
          <a:p>
            <a:pPr indent="0" lvl="0" marL="0" rtl="0" algn="l">
              <a:lnSpc>
                <a:spcPct val="100000"/>
              </a:lnSpc>
              <a:spcBef>
                <a:spcPts val="0"/>
              </a:spcBef>
              <a:spcAft>
                <a:spcPts val="0"/>
              </a:spcAft>
              <a:buSzPts val="1400"/>
              <a:buNone/>
            </a:pPr>
            <a:r>
              <a:rPr lang="en-CA"/>
              <a:t>- https://www.youtube.com/watch?v=9oywp2qRRyc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Love Your Customer - https://www.youtube.com/watch?v=ojOqUjbGsgQ</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LAST method: https://www.youtube.com/watch?v=dnpMqQnt8WY</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1" name="Google Shape;1591;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pic>
        <p:nvPicPr>
          <p:cNvPr descr="Celestia-R1---OverlayContentHD.png" id="10" name="Google Shape;10;p2"/>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1" name="Google Shape;11;p2"/>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2" name="Google Shape;12;p2"/>
          <p:cNvSpPr txBox="1"/>
          <p:nvPr>
            <p:ph idx="1" type="body"/>
          </p:nvPr>
        </p:nvSpPr>
        <p:spPr>
          <a:xfrm>
            <a:off x="1732700" y="2255125"/>
            <a:ext cx="4944300" cy="16599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3" name="Google Shape;13;p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11" name="Shape 311"/>
        <p:cNvGrpSpPr/>
        <p:nvPr/>
      </p:nvGrpSpPr>
      <p:grpSpPr>
        <a:xfrm>
          <a:off x="0" y="0"/>
          <a:ext cx="0" cy="0"/>
          <a:chOff x="0" y="0"/>
          <a:chExt cx="0" cy="0"/>
        </a:xfrm>
      </p:grpSpPr>
      <p:sp>
        <p:nvSpPr>
          <p:cNvPr id="312" name="Google Shape;312;p11"/>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13" name="Google Shape;313;p11"/>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14" name="Google Shape;314;p11"/>
          <p:cNvSpPr txBox="1"/>
          <p:nvPr>
            <p:ph idx="1" type="body"/>
          </p:nvPr>
        </p:nvSpPr>
        <p:spPr>
          <a:xfrm>
            <a:off x="1732700" y="2380900"/>
            <a:ext cx="2176800" cy="2544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15" name="Google Shape;315;p11"/>
          <p:cNvSpPr txBox="1"/>
          <p:nvPr>
            <p:ph idx="2" type="body"/>
          </p:nvPr>
        </p:nvSpPr>
        <p:spPr>
          <a:xfrm>
            <a:off x="4020972" y="2380900"/>
            <a:ext cx="2176800" cy="2544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16" name="Google Shape;316;p11"/>
          <p:cNvSpPr txBox="1"/>
          <p:nvPr>
            <p:ph idx="3" type="body"/>
          </p:nvPr>
        </p:nvSpPr>
        <p:spPr>
          <a:xfrm>
            <a:off x="6309245" y="2380900"/>
            <a:ext cx="2176800" cy="2544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17" name="Google Shape;317;p11"/>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1"/>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1"/>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1"/>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1" name="Google Shape;321;p11"/>
          <p:cNvGrpSpPr/>
          <p:nvPr/>
        </p:nvGrpSpPr>
        <p:grpSpPr>
          <a:xfrm>
            <a:off x="1729784" y="61068"/>
            <a:ext cx="351204" cy="324661"/>
            <a:chOff x="5975075" y="2327500"/>
            <a:chExt cx="420100" cy="388350"/>
          </a:xfrm>
        </p:grpSpPr>
        <p:sp>
          <p:nvSpPr>
            <p:cNvPr id="322" name="Google Shape;322;p11"/>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1"/>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4" name="Google Shape;324;p11"/>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5" name="Google Shape;325;p11"/>
          <p:cNvGrpSpPr/>
          <p:nvPr/>
        </p:nvGrpSpPr>
        <p:grpSpPr>
          <a:xfrm>
            <a:off x="904276" y="515192"/>
            <a:ext cx="382958" cy="607111"/>
            <a:chOff x="6718575" y="2318625"/>
            <a:chExt cx="256950" cy="407375"/>
          </a:xfrm>
        </p:grpSpPr>
        <p:sp>
          <p:nvSpPr>
            <p:cNvPr id="326" name="Google Shape;326;p1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1"/>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4" name="Google Shape;334;p11"/>
          <p:cNvGrpSpPr/>
          <p:nvPr/>
        </p:nvGrpSpPr>
        <p:grpSpPr>
          <a:xfrm>
            <a:off x="335759" y="1840531"/>
            <a:ext cx="342882" cy="350068"/>
            <a:chOff x="3951850" y="2985350"/>
            <a:chExt cx="407950" cy="416500"/>
          </a:xfrm>
        </p:grpSpPr>
        <p:sp>
          <p:nvSpPr>
            <p:cNvPr id="335" name="Google Shape;335;p11"/>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1"/>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1"/>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1"/>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9" name="Google Shape;339;p1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4" name="Shape 344"/>
        <p:cNvGrpSpPr/>
        <p:nvPr/>
      </p:nvGrpSpPr>
      <p:grpSpPr>
        <a:xfrm>
          <a:off x="0" y="0"/>
          <a:ext cx="0" cy="0"/>
          <a:chOff x="0" y="0"/>
          <a:chExt cx="0" cy="0"/>
        </a:xfrm>
      </p:grpSpPr>
      <p:sp>
        <p:nvSpPr>
          <p:cNvPr id="345" name="Google Shape;345;p13"/>
          <p:cNvSpPr/>
          <p:nvPr/>
        </p:nvSpPr>
        <p:spPr>
          <a:xfrm flipH="1" rot="10800000">
            <a:off x="8218352" y="4121459"/>
            <a:ext cx="685200" cy="5934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46" name="Google Shape;346;p13"/>
          <p:cNvSpPr/>
          <p:nvPr/>
        </p:nvSpPr>
        <p:spPr>
          <a:xfrm rot="5400000">
            <a:off x="388487" y="105212"/>
            <a:ext cx="944100" cy="10902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47" name="Google Shape;347;p13"/>
          <p:cNvSpPr/>
          <p:nvPr/>
        </p:nvSpPr>
        <p:spPr>
          <a:xfrm flipH="1" rot="10800000">
            <a:off x="-123825" y="847791"/>
            <a:ext cx="674400" cy="5844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8" name="Google Shape;348;p13"/>
          <p:cNvSpPr/>
          <p:nvPr/>
        </p:nvSpPr>
        <p:spPr>
          <a:xfrm flipH="1" rot="10800000">
            <a:off x="503116" y="1161450"/>
            <a:ext cx="352800" cy="3054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9" name="Google Shape;349;p13"/>
          <p:cNvSpPr/>
          <p:nvPr/>
        </p:nvSpPr>
        <p:spPr>
          <a:xfrm flipH="1" rot="10800000">
            <a:off x="1208424" y="-131812"/>
            <a:ext cx="674400" cy="5844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0" name="Google Shape;350;p13"/>
          <p:cNvSpPr/>
          <p:nvPr/>
        </p:nvSpPr>
        <p:spPr>
          <a:xfrm flipH="1" rot="10800000">
            <a:off x="247753" y="49693"/>
            <a:ext cx="295200" cy="2556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1" name="Google Shape;351;p13"/>
          <p:cNvSpPr/>
          <p:nvPr/>
        </p:nvSpPr>
        <p:spPr>
          <a:xfrm flipH="1" rot="10800000">
            <a:off x="8763568" y="4485979"/>
            <a:ext cx="543000" cy="4704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2" name="Google Shape;352;p13"/>
          <p:cNvSpPr/>
          <p:nvPr/>
        </p:nvSpPr>
        <p:spPr>
          <a:xfrm flipH="1" rot="10800000">
            <a:off x="8523810" y="4741100"/>
            <a:ext cx="284100" cy="2457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3" name="Google Shape;353;p13"/>
          <p:cNvSpPr/>
          <p:nvPr/>
        </p:nvSpPr>
        <p:spPr>
          <a:xfrm flipH="1" rot="10800000">
            <a:off x="8322785" y="3628023"/>
            <a:ext cx="543000" cy="470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4" name="Google Shape;354;p13"/>
          <p:cNvSpPr/>
          <p:nvPr/>
        </p:nvSpPr>
        <p:spPr>
          <a:xfrm flipH="1" rot="10800000">
            <a:off x="8763570" y="4009882"/>
            <a:ext cx="237600" cy="2058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5" name="Google Shape;355;p13"/>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56" name="Shape 356"/>
        <p:cNvGrpSpPr/>
        <p:nvPr/>
      </p:nvGrpSpPr>
      <p:grpSpPr>
        <a:xfrm>
          <a:off x="0" y="0"/>
          <a:ext cx="0" cy="0"/>
          <a:chOff x="0" y="0"/>
          <a:chExt cx="0" cy="0"/>
        </a:xfrm>
      </p:grpSpPr>
      <p:sp>
        <p:nvSpPr>
          <p:cNvPr id="357" name="Google Shape;357;p14"/>
          <p:cNvSpPr/>
          <p:nvPr/>
        </p:nvSpPr>
        <p:spPr>
          <a:xfrm flipH="1" rot="10800000">
            <a:off x="3919993" y="3977033"/>
            <a:ext cx="1303500" cy="11283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58" name="Google Shape;358;p14"/>
          <p:cNvSpPr/>
          <p:nvPr/>
        </p:nvSpPr>
        <p:spPr>
          <a:xfrm rot="5400000">
            <a:off x="3809057" y="-81000"/>
            <a:ext cx="1525500" cy="1761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59" name="Google Shape;359;p14"/>
          <p:cNvSpPr txBox="1"/>
          <p:nvPr>
            <p:ph type="ctrTitle"/>
          </p:nvPr>
        </p:nvSpPr>
        <p:spPr>
          <a:xfrm>
            <a:off x="1400175" y="1991825"/>
            <a:ext cx="6343500" cy="1159800"/>
          </a:xfrm>
          <a:prstGeom prst="rect">
            <a:avLst/>
          </a:prstGeom>
          <a:noFill/>
          <a:ln>
            <a:noFill/>
          </a:ln>
        </p:spPr>
        <p:txBody>
          <a:bodyPr anchorCtr="0" anchor="ctr" bIns="68575" lIns="68575" spcFirstLastPara="1" rIns="68575" wrap="square" tIns="6857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360" name="Google Shape;360;p14"/>
          <p:cNvSpPr/>
          <p:nvPr/>
        </p:nvSpPr>
        <p:spPr>
          <a:xfrm flipH="1" rot="10800000">
            <a:off x="2809875" y="-172875"/>
            <a:ext cx="1111500" cy="962400"/>
          </a:xfrm>
          <a:prstGeom prst="hexagon">
            <a:avLst>
              <a:gd fmla="val 28678" name="adj"/>
              <a:gd fmla="val 115470" name="vf"/>
            </a:avLst>
          </a:prstGeom>
          <a:no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1" name="Google Shape;361;p14"/>
          <p:cNvSpPr/>
          <p:nvPr/>
        </p:nvSpPr>
        <p:spPr>
          <a:xfrm flipH="1" rot="10800000">
            <a:off x="3602723" y="1360109"/>
            <a:ext cx="493800" cy="4275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2" name="Google Shape;362;p14"/>
          <p:cNvSpPr/>
          <p:nvPr/>
        </p:nvSpPr>
        <p:spPr>
          <a:xfrm flipH="1" rot="10800000">
            <a:off x="5278915" y="855279"/>
            <a:ext cx="944700" cy="818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3" name="Google Shape;363;p14"/>
          <p:cNvSpPr/>
          <p:nvPr/>
        </p:nvSpPr>
        <p:spPr>
          <a:xfrm flipH="1" rot="10800000">
            <a:off x="5365799" y="352324"/>
            <a:ext cx="493800" cy="4272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64" name="Google Shape;364;p14"/>
          <p:cNvGrpSpPr/>
          <p:nvPr/>
        </p:nvGrpSpPr>
        <p:grpSpPr>
          <a:xfrm>
            <a:off x="5549158" y="1029781"/>
            <a:ext cx="404640" cy="374059"/>
            <a:chOff x="5975075" y="2327500"/>
            <a:chExt cx="420100" cy="388350"/>
          </a:xfrm>
        </p:grpSpPr>
        <p:sp>
          <p:nvSpPr>
            <p:cNvPr id="365" name="Google Shape;365;p14"/>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6" name="Google Shape;366;p14"/>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67" name="Google Shape;367;p14"/>
          <p:cNvSpPr/>
          <p:nvPr/>
        </p:nvSpPr>
        <p:spPr>
          <a:xfrm>
            <a:off x="3253022" y="113273"/>
            <a:ext cx="225085" cy="38996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68" name="Google Shape;368;p14"/>
          <p:cNvGrpSpPr/>
          <p:nvPr/>
        </p:nvGrpSpPr>
        <p:grpSpPr>
          <a:xfrm>
            <a:off x="4380527" y="515194"/>
            <a:ext cx="382958" cy="607111"/>
            <a:chOff x="6718575" y="2318625"/>
            <a:chExt cx="256950" cy="407375"/>
          </a:xfrm>
        </p:grpSpPr>
        <p:sp>
          <p:nvSpPr>
            <p:cNvPr id="369" name="Google Shape;369;p1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0" name="Google Shape;370;p1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1" name="Google Shape;371;p1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2" name="Google Shape;372;p1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3" name="Google Shape;373;p1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4" name="Google Shape;374;p1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5" name="Google Shape;375;p1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6" name="Google Shape;376;p1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77" name="Google Shape;377;p14"/>
          <p:cNvGrpSpPr/>
          <p:nvPr/>
        </p:nvGrpSpPr>
        <p:grpSpPr>
          <a:xfrm>
            <a:off x="3199461" y="902961"/>
            <a:ext cx="395018" cy="403297"/>
            <a:chOff x="3951850" y="2985350"/>
            <a:chExt cx="407950" cy="416500"/>
          </a:xfrm>
        </p:grpSpPr>
        <p:sp>
          <p:nvSpPr>
            <p:cNvPr id="378" name="Google Shape;378;p14"/>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9" name="Google Shape;379;p14"/>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0" name="Google Shape;380;p14"/>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1" name="Google Shape;381;p14"/>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82" name="Google Shape;382;p14"/>
          <p:cNvSpPr/>
          <p:nvPr/>
        </p:nvSpPr>
        <p:spPr>
          <a:xfrm flipH="1" rot="10800000">
            <a:off x="5010533" y="4576648"/>
            <a:ext cx="1032900" cy="894600"/>
          </a:xfrm>
          <a:prstGeom prst="hexagon">
            <a:avLst>
              <a:gd fmla="val 28678" name="adj"/>
              <a:gd fmla="val 115470" name="vf"/>
            </a:avLst>
          </a:prstGeom>
          <a:noFill/>
          <a:ln cap="flat"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3" name="Google Shape;383;p14"/>
          <p:cNvSpPr/>
          <p:nvPr/>
        </p:nvSpPr>
        <p:spPr>
          <a:xfrm flipH="1" rot="10800000">
            <a:off x="5133679" y="4056450"/>
            <a:ext cx="540000" cy="4674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4" name="Google Shape;384;p14"/>
          <p:cNvSpPr/>
          <p:nvPr/>
        </p:nvSpPr>
        <p:spPr>
          <a:xfrm flipH="1" rot="10800000">
            <a:off x="3101709" y="3629719"/>
            <a:ext cx="1032900" cy="8940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5" name="Google Shape;385;p14"/>
          <p:cNvSpPr/>
          <p:nvPr/>
        </p:nvSpPr>
        <p:spPr>
          <a:xfrm flipH="1" rot="10800000">
            <a:off x="3530384" y="4576662"/>
            <a:ext cx="452100" cy="3912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6" name="Google Shape;386;p14"/>
          <p:cNvSpPr/>
          <p:nvPr/>
        </p:nvSpPr>
        <p:spPr>
          <a:xfrm>
            <a:off x="5370705" y="4867761"/>
            <a:ext cx="312503" cy="312484"/>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87" name="Google Shape;387;p14"/>
          <p:cNvGrpSpPr/>
          <p:nvPr/>
        </p:nvGrpSpPr>
        <p:grpSpPr>
          <a:xfrm>
            <a:off x="5772010" y="4056439"/>
            <a:ext cx="573943" cy="550550"/>
            <a:chOff x="5241175" y="4959100"/>
            <a:chExt cx="539775" cy="517775"/>
          </a:xfrm>
        </p:grpSpPr>
        <p:sp>
          <p:nvSpPr>
            <p:cNvPr id="388" name="Google Shape;388;p14"/>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9" name="Google Shape;389;p14"/>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0" name="Google Shape;390;p14"/>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1" name="Google Shape;391;p14"/>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2" name="Google Shape;392;p14"/>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3" name="Google Shape;393;p14"/>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94" name="Google Shape;394;p14"/>
          <p:cNvSpPr/>
          <p:nvPr/>
        </p:nvSpPr>
        <p:spPr>
          <a:xfrm>
            <a:off x="3429209" y="3904792"/>
            <a:ext cx="377839" cy="34368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95" name="Shape 395"/>
        <p:cNvGrpSpPr/>
        <p:nvPr/>
      </p:nvGrpSpPr>
      <p:grpSpPr>
        <a:xfrm>
          <a:off x="0" y="0"/>
          <a:ext cx="0" cy="0"/>
          <a:chOff x="0" y="0"/>
          <a:chExt cx="0" cy="0"/>
        </a:xfrm>
      </p:grpSpPr>
      <p:sp>
        <p:nvSpPr>
          <p:cNvPr id="396" name="Google Shape;396;p15"/>
          <p:cNvSpPr/>
          <p:nvPr/>
        </p:nvSpPr>
        <p:spPr>
          <a:xfrm flipH="1" rot="10800000">
            <a:off x="-94969" y="303826"/>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97" name="Google Shape;397;p15"/>
          <p:cNvSpPr/>
          <p:nvPr/>
        </p:nvSpPr>
        <p:spPr>
          <a:xfrm rot="5400000">
            <a:off x="559400" y="1538825"/>
            <a:ext cx="1788000" cy="2064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98" name="Google Shape;398;p15"/>
          <p:cNvSpPr txBox="1"/>
          <p:nvPr>
            <p:ph type="ctrTitle"/>
          </p:nvPr>
        </p:nvSpPr>
        <p:spPr>
          <a:xfrm>
            <a:off x="2743200" y="1735750"/>
            <a:ext cx="5638800" cy="11598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2700"/>
              <a:buNone/>
              <a:defRPr sz="3600"/>
            </a:lvl1pPr>
            <a:lvl2pPr lvl="1" algn="l">
              <a:lnSpc>
                <a:spcPct val="100000"/>
              </a:lnSpc>
              <a:spcBef>
                <a:spcPts val="0"/>
              </a:spcBef>
              <a:spcAft>
                <a:spcPts val="0"/>
              </a:spcAft>
              <a:buSzPts val="2700"/>
              <a:buNone/>
              <a:defRPr sz="3600"/>
            </a:lvl2pPr>
            <a:lvl3pPr lvl="2" algn="l">
              <a:lnSpc>
                <a:spcPct val="100000"/>
              </a:lnSpc>
              <a:spcBef>
                <a:spcPts val="0"/>
              </a:spcBef>
              <a:spcAft>
                <a:spcPts val="0"/>
              </a:spcAft>
              <a:buSzPts val="2700"/>
              <a:buNone/>
              <a:defRPr sz="3600"/>
            </a:lvl3pPr>
            <a:lvl4pPr lvl="3" algn="l">
              <a:lnSpc>
                <a:spcPct val="100000"/>
              </a:lnSpc>
              <a:spcBef>
                <a:spcPts val="0"/>
              </a:spcBef>
              <a:spcAft>
                <a:spcPts val="0"/>
              </a:spcAft>
              <a:buSzPts val="2700"/>
              <a:buNone/>
              <a:defRPr sz="3600"/>
            </a:lvl4pPr>
            <a:lvl5pPr lvl="4" algn="l">
              <a:lnSpc>
                <a:spcPct val="100000"/>
              </a:lnSpc>
              <a:spcBef>
                <a:spcPts val="0"/>
              </a:spcBef>
              <a:spcAft>
                <a:spcPts val="0"/>
              </a:spcAft>
              <a:buSzPts val="2700"/>
              <a:buNone/>
              <a:defRPr sz="3600"/>
            </a:lvl5pPr>
            <a:lvl6pPr lvl="5" algn="l">
              <a:lnSpc>
                <a:spcPct val="100000"/>
              </a:lnSpc>
              <a:spcBef>
                <a:spcPts val="0"/>
              </a:spcBef>
              <a:spcAft>
                <a:spcPts val="0"/>
              </a:spcAft>
              <a:buSzPts val="2700"/>
              <a:buNone/>
              <a:defRPr sz="3600"/>
            </a:lvl6pPr>
            <a:lvl7pPr lvl="6" algn="l">
              <a:lnSpc>
                <a:spcPct val="100000"/>
              </a:lnSpc>
              <a:spcBef>
                <a:spcPts val="0"/>
              </a:spcBef>
              <a:spcAft>
                <a:spcPts val="0"/>
              </a:spcAft>
              <a:buSzPts val="2700"/>
              <a:buNone/>
              <a:defRPr sz="3600"/>
            </a:lvl7pPr>
            <a:lvl8pPr lvl="7" algn="l">
              <a:lnSpc>
                <a:spcPct val="100000"/>
              </a:lnSpc>
              <a:spcBef>
                <a:spcPts val="0"/>
              </a:spcBef>
              <a:spcAft>
                <a:spcPts val="0"/>
              </a:spcAft>
              <a:buSzPts val="2700"/>
              <a:buNone/>
              <a:defRPr sz="3600"/>
            </a:lvl8pPr>
            <a:lvl9pPr lvl="8" algn="l">
              <a:lnSpc>
                <a:spcPct val="100000"/>
              </a:lnSpc>
              <a:spcBef>
                <a:spcPts val="0"/>
              </a:spcBef>
              <a:spcAft>
                <a:spcPts val="0"/>
              </a:spcAft>
              <a:buSzPts val="2700"/>
              <a:buNone/>
              <a:defRPr sz="3600"/>
            </a:lvl9pPr>
          </a:lstStyle>
          <a:p/>
        </p:txBody>
      </p:sp>
      <p:sp>
        <p:nvSpPr>
          <p:cNvPr id="399" name="Google Shape;399;p15"/>
          <p:cNvSpPr txBox="1"/>
          <p:nvPr>
            <p:ph idx="1" type="subTitle"/>
          </p:nvPr>
        </p:nvSpPr>
        <p:spPr>
          <a:xfrm>
            <a:off x="2743200" y="2821004"/>
            <a:ext cx="5696100" cy="7848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0" name="Google Shape;400;p15"/>
          <p:cNvSpPr/>
          <p:nvPr/>
        </p:nvSpPr>
        <p:spPr>
          <a:xfrm flipH="1" rot="10800000">
            <a:off x="66674" y="313542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1" name="Google Shape;401;p15"/>
          <p:cNvSpPr/>
          <p:nvPr/>
        </p:nvSpPr>
        <p:spPr>
          <a:xfrm flipH="1" rot="10800000">
            <a:off x="828675" y="351655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2" name="Google Shape;402;p15"/>
          <p:cNvSpPr/>
          <p:nvPr/>
        </p:nvSpPr>
        <p:spPr>
          <a:xfrm flipH="1" rot="10800000">
            <a:off x="761999" y="8779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3" name="Google Shape;403;p15"/>
          <p:cNvSpPr/>
          <p:nvPr/>
        </p:nvSpPr>
        <p:spPr>
          <a:xfrm flipH="1" rot="10800000">
            <a:off x="793851" y="4692801"/>
            <a:ext cx="517500" cy="4479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04" name="Google Shape;404;p15"/>
          <p:cNvGrpSpPr/>
          <p:nvPr/>
        </p:nvGrpSpPr>
        <p:grpSpPr>
          <a:xfrm>
            <a:off x="996353" y="1070668"/>
            <a:ext cx="351204" cy="324661"/>
            <a:chOff x="5975075" y="2327500"/>
            <a:chExt cx="420100" cy="388350"/>
          </a:xfrm>
        </p:grpSpPr>
        <p:sp>
          <p:nvSpPr>
            <p:cNvPr id="405" name="Google Shape;405;p15"/>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6" name="Google Shape;406;p15"/>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07" name="Google Shape;407;p15"/>
          <p:cNvSpPr/>
          <p:nvPr/>
        </p:nvSpPr>
        <p:spPr>
          <a:xfrm>
            <a:off x="393601" y="334662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08" name="Google Shape;408;p15"/>
          <p:cNvGrpSpPr/>
          <p:nvPr/>
        </p:nvGrpSpPr>
        <p:grpSpPr>
          <a:xfrm>
            <a:off x="305235" y="553858"/>
            <a:ext cx="247469" cy="392302"/>
            <a:chOff x="6718575" y="2318625"/>
            <a:chExt cx="256950" cy="407375"/>
          </a:xfrm>
        </p:grpSpPr>
        <p:sp>
          <p:nvSpPr>
            <p:cNvPr id="409" name="Google Shape;409;p1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0" name="Google Shape;410;p1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1" name="Google Shape;411;p1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2" name="Google Shape;412;p1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3" name="Google Shape;413;p1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4" name="Google Shape;414;p1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5" name="Google Shape;415;p1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6" name="Google Shape;416;p1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17" name="Google Shape;417;p15"/>
          <p:cNvGrpSpPr/>
          <p:nvPr/>
        </p:nvGrpSpPr>
        <p:grpSpPr>
          <a:xfrm>
            <a:off x="1419984" y="3634335"/>
            <a:ext cx="342882" cy="350068"/>
            <a:chOff x="3951850" y="2985350"/>
            <a:chExt cx="407950" cy="416500"/>
          </a:xfrm>
        </p:grpSpPr>
        <p:sp>
          <p:nvSpPr>
            <p:cNvPr id="418" name="Google Shape;418;p15"/>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9" name="Google Shape;419;p15"/>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0" name="Google Shape;420;p15"/>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1" name="Google Shape;421;p15"/>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22" name="Google Shape;422;p15"/>
          <p:cNvSpPr/>
          <p:nvPr/>
        </p:nvSpPr>
        <p:spPr>
          <a:xfrm flipH="1" rot="10800000">
            <a:off x="733424" y="393602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3" name="Google Shape;423;p15"/>
          <p:cNvSpPr/>
          <p:nvPr/>
        </p:nvSpPr>
        <p:spPr>
          <a:xfrm flipH="1" rot="10800000">
            <a:off x="738525" y="10085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4" name="Google Shape;424;p15"/>
          <p:cNvSpPr/>
          <p:nvPr/>
        </p:nvSpPr>
        <p:spPr>
          <a:xfrm flipH="1" rot="10800000">
            <a:off x="-291325" y="4148475"/>
            <a:ext cx="1182300" cy="10236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5" name="Google Shape;425;p15"/>
          <p:cNvSpPr/>
          <p:nvPr/>
        </p:nvSpPr>
        <p:spPr>
          <a:xfrm flipH="1" rot="10800000">
            <a:off x="420725" y="-652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6" name="Google Shape;426;p15"/>
          <p:cNvSpPr/>
          <p:nvPr/>
        </p:nvSpPr>
        <p:spPr>
          <a:xfrm>
            <a:off x="1019338" y="416705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27" name="Google Shape;427;p15"/>
          <p:cNvGrpSpPr/>
          <p:nvPr/>
        </p:nvGrpSpPr>
        <p:grpSpPr>
          <a:xfrm>
            <a:off x="-50288" y="1452798"/>
            <a:ext cx="624844" cy="599376"/>
            <a:chOff x="5241175" y="4959100"/>
            <a:chExt cx="539775" cy="517775"/>
          </a:xfrm>
        </p:grpSpPr>
        <p:sp>
          <p:nvSpPr>
            <p:cNvPr id="428" name="Google Shape;428;p15"/>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9" name="Google Shape;429;p15"/>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0" name="Google Shape;430;p15"/>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1" name="Google Shape;431;p15"/>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2" name="Google Shape;432;p15"/>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3" name="Google Shape;433;p15"/>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34" name="Google Shape;434;p15"/>
          <p:cNvSpPr/>
          <p:nvPr/>
        </p:nvSpPr>
        <p:spPr>
          <a:xfrm>
            <a:off x="47200" y="4430471"/>
            <a:ext cx="505231" cy="459562"/>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35" name="Shape 435"/>
        <p:cNvGrpSpPr/>
        <p:nvPr/>
      </p:nvGrpSpPr>
      <p:grpSpPr>
        <a:xfrm>
          <a:off x="0" y="0"/>
          <a:ext cx="0" cy="0"/>
          <a:chOff x="0" y="0"/>
          <a:chExt cx="0" cy="0"/>
        </a:xfrm>
      </p:grpSpPr>
      <p:sp>
        <p:nvSpPr>
          <p:cNvPr id="436" name="Google Shape;436;p16"/>
          <p:cNvSpPr/>
          <p:nvPr/>
        </p:nvSpPr>
        <p:spPr>
          <a:xfrm flipH="1" rot="10800000">
            <a:off x="-94969" y="619169"/>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37" name="Google Shape;437;p16"/>
          <p:cNvSpPr/>
          <p:nvPr/>
        </p:nvSpPr>
        <p:spPr>
          <a:xfrm rot="5400000">
            <a:off x="499599" y="1905237"/>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38" name="Google Shape;438;p16"/>
          <p:cNvSpPr txBox="1"/>
          <p:nvPr>
            <p:ph idx="1" type="body"/>
          </p:nvPr>
        </p:nvSpPr>
        <p:spPr>
          <a:xfrm>
            <a:off x="2051200" y="2085600"/>
            <a:ext cx="6282300" cy="819900"/>
          </a:xfrm>
          <a:prstGeom prst="rect">
            <a:avLst/>
          </a:prstGeom>
          <a:noFill/>
          <a:ln>
            <a:noFill/>
          </a:ln>
        </p:spPr>
        <p:txBody>
          <a:bodyPr anchorCtr="0" anchor="ctr" bIns="68575" lIns="68575" spcFirstLastPara="1" rIns="68575" wrap="square" tIns="68575">
            <a:noAutofit/>
          </a:bodyPr>
          <a:lstStyle>
            <a:lvl1pPr indent="-342900" lvl="0" marL="457200" algn="l">
              <a:lnSpc>
                <a:spcPct val="100000"/>
              </a:lnSpc>
              <a:spcBef>
                <a:spcPts val="600"/>
              </a:spcBef>
              <a:spcAft>
                <a:spcPts val="0"/>
              </a:spcAft>
              <a:buSzPts val="1800"/>
              <a:buFont typeface="Nixie One"/>
              <a:buChar char="◇"/>
              <a:defRPr sz="2400">
                <a:latin typeface="Nixie One"/>
                <a:ea typeface="Nixie One"/>
                <a:cs typeface="Nixie One"/>
                <a:sym typeface="Nixie One"/>
              </a:defRPr>
            </a:lvl1pPr>
            <a:lvl2pPr indent="-342900" lvl="1" marL="914400" algn="l">
              <a:lnSpc>
                <a:spcPct val="100000"/>
              </a:lnSpc>
              <a:spcBef>
                <a:spcPts val="0"/>
              </a:spcBef>
              <a:spcAft>
                <a:spcPts val="0"/>
              </a:spcAft>
              <a:buSzPts val="1800"/>
              <a:buFont typeface="Nixie One"/>
              <a:buChar char="￭"/>
              <a:defRPr sz="2400">
                <a:latin typeface="Nixie One"/>
                <a:ea typeface="Nixie One"/>
                <a:cs typeface="Nixie One"/>
                <a:sym typeface="Nixie One"/>
              </a:defRPr>
            </a:lvl2pPr>
            <a:lvl3pPr indent="-342900" lvl="2" marL="1371600" algn="l">
              <a:lnSpc>
                <a:spcPct val="100000"/>
              </a:lnSpc>
              <a:spcBef>
                <a:spcPts val="0"/>
              </a:spcBef>
              <a:spcAft>
                <a:spcPts val="0"/>
              </a:spcAft>
              <a:buSzPts val="1800"/>
              <a:buFont typeface="Nixie One"/>
              <a:buChar char="￮"/>
              <a:defRPr sz="2400">
                <a:latin typeface="Nixie One"/>
                <a:ea typeface="Nixie One"/>
                <a:cs typeface="Nixie One"/>
                <a:sym typeface="Nixie One"/>
              </a:defRPr>
            </a:lvl3pPr>
            <a:lvl4pPr indent="-342900" lvl="3" marL="1828800" algn="l">
              <a:lnSpc>
                <a:spcPct val="100000"/>
              </a:lnSpc>
              <a:spcBef>
                <a:spcPts val="0"/>
              </a:spcBef>
              <a:spcAft>
                <a:spcPts val="0"/>
              </a:spcAft>
              <a:buSzPts val="1800"/>
              <a:buFont typeface="Nixie One"/>
              <a:buChar char="●"/>
              <a:defRPr sz="2400">
                <a:latin typeface="Nixie One"/>
                <a:ea typeface="Nixie One"/>
                <a:cs typeface="Nixie One"/>
                <a:sym typeface="Nixie One"/>
              </a:defRPr>
            </a:lvl4pPr>
            <a:lvl5pPr indent="-342900" lvl="4" marL="2286000" algn="l">
              <a:lnSpc>
                <a:spcPct val="100000"/>
              </a:lnSpc>
              <a:spcBef>
                <a:spcPts val="0"/>
              </a:spcBef>
              <a:spcAft>
                <a:spcPts val="0"/>
              </a:spcAft>
              <a:buSzPts val="1800"/>
              <a:buFont typeface="Nixie One"/>
              <a:buChar char="○"/>
              <a:defRPr sz="2400">
                <a:latin typeface="Nixie One"/>
                <a:ea typeface="Nixie One"/>
                <a:cs typeface="Nixie One"/>
                <a:sym typeface="Nixie One"/>
              </a:defRPr>
            </a:lvl5pPr>
            <a:lvl6pPr indent="-342900" lvl="5" marL="2743200" algn="l">
              <a:lnSpc>
                <a:spcPct val="100000"/>
              </a:lnSpc>
              <a:spcBef>
                <a:spcPts val="0"/>
              </a:spcBef>
              <a:spcAft>
                <a:spcPts val="0"/>
              </a:spcAft>
              <a:buSzPts val="1800"/>
              <a:buFont typeface="Nixie One"/>
              <a:buChar char="■"/>
              <a:defRPr sz="2400">
                <a:latin typeface="Nixie One"/>
                <a:ea typeface="Nixie One"/>
                <a:cs typeface="Nixie One"/>
                <a:sym typeface="Nixie One"/>
              </a:defRPr>
            </a:lvl6pPr>
            <a:lvl7pPr indent="-342900" lvl="6" marL="3200400" algn="l">
              <a:lnSpc>
                <a:spcPct val="100000"/>
              </a:lnSpc>
              <a:spcBef>
                <a:spcPts val="0"/>
              </a:spcBef>
              <a:spcAft>
                <a:spcPts val="0"/>
              </a:spcAft>
              <a:buSzPts val="1800"/>
              <a:buFont typeface="Nixie One"/>
              <a:buChar char="●"/>
              <a:defRPr sz="2400">
                <a:latin typeface="Nixie One"/>
                <a:ea typeface="Nixie One"/>
                <a:cs typeface="Nixie One"/>
                <a:sym typeface="Nixie One"/>
              </a:defRPr>
            </a:lvl7pPr>
            <a:lvl8pPr indent="-342900" lvl="7" marL="3657600" algn="l">
              <a:lnSpc>
                <a:spcPct val="100000"/>
              </a:lnSpc>
              <a:spcBef>
                <a:spcPts val="0"/>
              </a:spcBef>
              <a:spcAft>
                <a:spcPts val="0"/>
              </a:spcAft>
              <a:buSzPts val="1800"/>
              <a:buFont typeface="Nixie One"/>
              <a:buChar char="○"/>
              <a:defRPr sz="2400">
                <a:latin typeface="Nixie One"/>
                <a:ea typeface="Nixie One"/>
                <a:cs typeface="Nixie One"/>
                <a:sym typeface="Nixie One"/>
              </a:defRPr>
            </a:lvl8pPr>
            <a:lvl9pPr indent="-342900" lvl="8" marL="4114800" algn="l">
              <a:lnSpc>
                <a:spcPct val="100000"/>
              </a:lnSpc>
              <a:spcBef>
                <a:spcPts val="0"/>
              </a:spcBef>
              <a:spcAft>
                <a:spcPts val="0"/>
              </a:spcAft>
              <a:buSzPts val="1800"/>
              <a:buFont typeface="Nixie One"/>
              <a:buChar char="■"/>
              <a:defRPr sz="2400">
                <a:latin typeface="Nixie One"/>
                <a:ea typeface="Nixie One"/>
                <a:cs typeface="Nixie One"/>
                <a:sym typeface="Nixie One"/>
              </a:defRPr>
            </a:lvl9pPr>
          </a:lstStyle>
          <a:p/>
        </p:txBody>
      </p:sp>
      <p:sp>
        <p:nvSpPr>
          <p:cNvPr id="439" name="Google Shape;439;p16"/>
          <p:cNvSpPr/>
          <p:nvPr/>
        </p:nvSpPr>
        <p:spPr>
          <a:xfrm flipH="1" rot="10800000">
            <a:off x="-123826" y="28115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0" name="Google Shape;440;p16"/>
          <p:cNvSpPr/>
          <p:nvPr/>
        </p:nvSpPr>
        <p:spPr>
          <a:xfrm flipH="1" rot="10800000">
            <a:off x="638175" y="31927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1" name="Google Shape;441;p16"/>
          <p:cNvSpPr/>
          <p:nvPr/>
        </p:nvSpPr>
        <p:spPr>
          <a:xfrm flipH="1" rot="10800000">
            <a:off x="752474" y="120180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2" name="Google Shape;442;p16"/>
          <p:cNvSpPr/>
          <p:nvPr/>
        </p:nvSpPr>
        <p:spPr>
          <a:xfrm flipH="1" rot="10800000">
            <a:off x="657225" y="438017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43" name="Google Shape;443;p16"/>
          <p:cNvGrpSpPr/>
          <p:nvPr/>
        </p:nvGrpSpPr>
        <p:grpSpPr>
          <a:xfrm>
            <a:off x="986828" y="1394518"/>
            <a:ext cx="351204" cy="324661"/>
            <a:chOff x="5975075" y="2327500"/>
            <a:chExt cx="420100" cy="388350"/>
          </a:xfrm>
        </p:grpSpPr>
        <p:sp>
          <p:nvSpPr>
            <p:cNvPr id="444" name="Google Shape;444;p16"/>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5" name="Google Shape;445;p16"/>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46" name="Google Shape;446;p16"/>
          <p:cNvSpPr/>
          <p:nvPr/>
        </p:nvSpPr>
        <p:spPr>
          <a:xfrm>
            <a:off x="203101" y="30227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47" name="Google Shape;447;p16"/>
          <p:cNvGrpSpPr/>
          <p:nvPr/>
        </p:nvGrpSpPr>
        <p:grpSpPr>
          <a:xfrm>
            <a:off x="295710" y="877708"/>
            <a:ext cx="247469" cy="392302"/>
            <a:chOff x="6718575" y="2318625"/>
            <a:chExt cx="256950" cy="407375"/>
          </a:xfrm>
        </p:grpSpPr>
        <p:sp>
          <p:nvSpPr>
            <p:cNvPr id="448" name="Google Shape;448;p1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9" name="Google Shape;449;p1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0" name="Google Shape;450;p1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1" name="Google Shape;451;p1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2" name="Google Shape;452;p1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3" name="Google Shape;453;p1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4" name="Google Shape;454;p1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5" name="Google Shape;455;p1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56" name="Google Shape;456;p16"/>
          <p:cNvGrpSpPr/>
          <p:nvPr/>
        </p:nvGrpSpPr>
        <p:grpSpPr>
          <a:xfrm>
            <a:off x="1229484" y="3310485"/>
            <a:ext cx="342882" cy="350068"/>
            <a:chOff x="3951850" y="2985350"/>
            <a:chExt cx="407950" cy="416500"/>
          </a:xfrm>
        </p:grpSpPr>
        <p:sp>
          <p:nvSpPr>
            <p:cNvPr id="457" name="Google Shape;457;p16"/>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8" name="Google Shape;458;p16"/>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9" name="Google Shape;459;p16"/>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0" name="Google Shape;460;p16"/>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61" name="Google Shape;461;p16"/>
          <p:cNvSpPr/>
          <p:nvPr/>
        </p:nvSpPr>
        <p:spPr>
          <a:xfrm flipH="1" rot="10800000">
            <a:off x="542924" y="36121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2" name="Google Shape;462;p16"/>
          <p:cNvSpPr/>
          <p:nvPr/>
        </p:nvSpPr>
        <p:spPr>
          <a:xfrm flipH="1" rot="10800000">
            <a:off x="729000" y="424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3" name="Google Shape;463;p16"/>
          <p:cNvSpPr/>
          <p:nvPr/>
        </p:nvSpPr>
        <p:spPr>
          <a:xfrm flipH="1" rot="10800000">
            <a:off x="-115052" y="3996025"/>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4" name="Google Shape;464;p16"/>
          <p:cNvSpPr/>
          <p:nvPr/>
        </p:nvSpPr>
        <p:spPr>
          <a:xfrm flipH="1" rot="10800000">
            <a:off x="411200" y="2586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5" name="Google Shape;465;p16"/>
          <p:cNvSpPr/>
          <p:nvPr/>
        </p:nvSpPr>
        <p:spPr>
          <a:xfrm>
            <a:off x="828838" y="38432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66" name="Google Shape;466;p16"/>
          <p:cNvGrpSpPr/>
          <p:nvPr/>
        </p:nvGrpSpPr>
        <p:grpSpPr>
          <a:xfrm>
            <a:off x="67090" y="1681686"/>
            <a:ext cx="455624" cy="437054"/>
            <a:chOff x="5241175" y="4959100"/>
            <a:chExt cx="539775" cy="517775"/>
          </a:xfrm>
        </p:grpSpPr>
        <p:sp>
          <p:nvSpPr>
            <p:cNvPr id="467" name="Google Shape;467;p16"/>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8" name="Google Shape;468;p16"/>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9" name="Google Shape;469;p16"/>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0" name="Google Shape;470;p16"/>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1" name="Google Shape;471;p16"/>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2" name="Google Shape;472;p16"/>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73" name="Google Shape;473;p16"/>
          <p:cNvSpPr/>
          <p:nvPr/>
        </p:nvSpPr>
        <p:spPr>
          <a:xfrm>
            <a:off x="144926" y="4214500"/>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4" name="Google Shape;474;p16"/>
          <p:cNvSpPr txBox="1"/>
          <p:nvPr/>
        </p:nvSpPr>
        <p:spPr>
          <a:xfrm>
            <a:off x="94000" y="1929581"/>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2000"/>
              <a:buFont typeface="Nixie One"/>
              <a:buNone/>
            </a:pPr>
            <a:r>
              <a:rPr b="0" i="0" lang="en-CA" sz="12000" u="none" cap="none" strike="noStrike">
                <a:solidFill>
                  <a:srgbClr val="FFFFFF"/>
                </a:solidFill>
                <a:latin typeface="Nixie One"/>
                <a:ea typeface="Nixie One"/>
                <a:cs typeface="Nixie One"/>
                <a:sym typeface="Nixie One"/>
              </a:rPr>
              <a:t>“</a:t>
            </a:r>
            <a:endParaRPr b="0" i="0" sz="12000" u="none" cap="none" strike="noStrike">
              <a:solidFill>
                <a:srgbClr val="FFFFFF"/>
              </a:solidFill>
              <a:latin typeface="Nixie One"/>
              <a:ea typeface="Nixie One"/>
              <a:cs typeface="Nixie One"/>
              <a:sym typeface="Nixie One"/>
            </a:endParaRPr>
          </a:p>
        </p:txBody>
      </p:sp>
      <p:sp>
        <p:nvSpPr>
          <p:cNvPr id="475" name="Google Shape;475;p16"/>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76" name="Shape 476"/>
        <p:cNvGrpSpPr/>
        <p:nvPr/>
      </p:nvGrpSpPr>
      <p:grpSpPr>
        <a:xfrm>
          <a:off x="0" y="0"/>
          <a:ext cx="0" cy="0"/>
          <a:chOff x="0" y="0"/>
          <a:chExt cx="0" cy="0"/>
        </a:xfrm>
      </p:grpSpPr>
      <p:sp>
        <p:nvSpPr>
          <p:cNvPr id="477" name="Google Shape;477;p17"/>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78" name="Google Shape;478;p17"/>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79" name="Google Shape;479;p17"/>
          <p:cNvSpPr txBox="1"/>
          <p:nvPr>
            <p:ph type="title"/>
          </p:nvPr>
        </p:nvSpPr>
        <p:spPr>
          <a:xfrm>
            <a:off x="1732700" y="1735600"/>
            <a:ext cx="4944300" cy="6453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80" name="Google Shape;480;p17"/>
          <p:cNvSpPr txBox="1"/>
          <p:nvPr>
            <p:ph idx="1" type="body"/>
          </p:nvPr>
        </p:nvSpPr>
        <p:spPr>
          <a:xfrm>
            <a:off x="1732700" y="2255125"/>
            <a:ext cx="4944300" cy="16599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600"/>
              </a:spcBef>
              <a:spcAft>
                <a:spcPts val="0"/>
              </a:spcAft>
              <a:buSzPts val="1100"/>
              <a:buFont typeface="Arial"/>
              <a:buChar char="◇"/>
              <a:defRPr>
                <a:latin typeface="Arial"/>
                <a:ea typeface="Arial"/>
                <a:cs typeface="Arial"/>
                <a:sym typeface="Arial"/>
              </a:defRPr>
            </a:lvl1pPr>
            <a:lvl2pPr indent="-298450" lvl="1" marL="914400" algn="l">
              <a:lnSpc>
                <a:spcPct val="100000"/>
              </a:lnSpc>
              <a:spcBef>
                <a:spcPts val="0"/>
              </a:spcBef>
              <a:spcAft>
                <a:spcPts val="0"/>
              </a:spcAft>
              <a:buSzPts val="1100"/>
              <a:buFont typeface="Arial"/>
              <a:buChar char="￭"/>
              <a:defRPr>
                <a:latin typeface="Arial"/>
                <a:ea typeface="Arial"/>
                <a:cs typeface="Arial"/>
                <a:sym typeface="Arial"/>
              </a:defRPr>
            </a:lvl2pPr>
            <a:lvl3pPr indent="-298450" lvl="2" marL="1371600" algn="l">
              <a:lnSpc>
                <a:spcPct val="100000"/>
              </a:lnSpc>
              <a:spcBef>
                <a:spcPts val="0"/>
              </a:spcBef>
              <a:spcAft>
                <a:spcPts val="0"/>
              </a:spcAft>
              <a:buSzPts val="1100"/>
              <a:buFont typeface="Arial"/>
              <a:buChar char="￮"/>
              <a:defRPr>
                <a:latin typeface="Arial"/>
                <a:ea typeface="Arial"/>
                <a:cs typeface="Arial"/>
                <a:sym typeface="Arial"/>
              </a:defRPr>
            </a:lvl3pPr>
            <a:lvl4pPr indent="-298450" lvl="3" marL="1828800" algn="l">
              <a:lnSpc>
                <a:spcPct val="100000"/>
              </a:lnSpc>
              <a:spcBef>
                <a:spcPts val="0"/>
              </a:spcBef>
              <a:spcAft>
                <a:spcPts val="0"/>
              </a:spcAft>
              <a:buSzPts val="1100"/>
              <a:buFont typeface="Arial"/>
              <a:buChar char="●"/>
              <a:defRPr>
                <a:latin typeface="Arial"/>
                <a:ea typeface="Arial"/>
                <a:cs typeface="Arial"/>
                <a:sym typeface="Arial"/>
              </a:defRPr>
            </a:lvl4pPr>
            <a:lvl5pPr indent="-298450" lvl="4" marL="2286000" algn="l">
              <a:lnSpc>
                <a:spcPct val="100000"/>
              </a:lnSpc>
              <a:spcBef>
                <a:spcPts val="0"/>
              </a:spcBef>
              <a:spcAft>
                <a:spcPts val="0"/>
              </a:spcAft>
              <a:buSzPts val="1100"/>
              <a:buFont typeface="Arial"/>
              <a:buChar char="○"/>
              <a:defRPr>
                <a:latin typeface="Arial"/>
                <a:ea typeface="Arial"/>
                <a:cs typeface="Arial"/>
                <a:sym typeface="Arial"/>
              </a:defRPr>
            </a:lvl5pPr>
            <a:lvl6pPr indent="-298450" lvl="5" marL="2743200" algn="l">
              <a:lnSpc>
                <a:spcPct val="100000"/>
              </a:lnSpc>
              <a:spcBef>
                <a:spcPts val="0"/>
              </a:spcBef>
              <a:spcAft>
                <a:spcPts val="0"/>
              </a:spcAft>
              <a:buSzPts val="1100"/>
              <a:buFont typeface="Arial"/>
              <a:buChar char="■"/>
              <a:defRPr>
                <a:latin typeface="Arial"/>
                <a:ea typeface="Arial"/>
                <a:cs typeface="Arial"/>
                <a:sym typeface="Arial"/>
              </a:defRPr>
            </a:lvl6pPr>
            <a:lvl7pPr indent="-298450" lvl="6" marL="3200400" algn="l">
              <a:lnSpc>
                <a:spcPct val="100000"/>
              </a:lnSpc>
              <a:spcBef>
                <a:spcPts val="0"/>
              </a:spcBef>
              <a:spcAft>
                <a:spcPts val="0"/>
              </a:spcAft>
              <a:buSzPts val="1100"/>
              <a:buFont typeface="Arial"/>
              <a:buChar char="●"/>
              <a:defRPr>
                <a:latin typeface="Arial"/>
                <a:ea typeface="Arial"/>
                <a:cs typeface="Arial"/>
                <a:sym typeface="Arial"/>
              </a:defRPr>
            </a:lvl7pPr>
            <a:lvl8pPr indent="-298450" lvl="7" marL="3657600" algn="l">
              <a:lnSpc>
                <a:spcPct val="100000"/>
              </a:lnSpc>
              <a:spcBef>
                <a:spcPts val="0"/>
              </a:spcBef>
              <a:spcAft>
                <a:spcPts val="0"/>
              </a:spcAft>
              <a:buSzPts val="1100"/>
              <a:buFont typeface="Arial"/>
              <a:buChar char="○"/>
              <a:defRPr>
                <a:latin typeface="Arial"/>
                <a:ea typeface="Arial"/>
                <a:cs typeface="Arial"/>
                <a:sym typeface="Arial"/>
              </a:defRPr>
            </a:lvl8pPr>
            <a:lvl9pPr indent="-298450" lvl="8" marL="4114800" algn="l">
              <a:lnSpc>
                <a:spcPct val="100000"/>
              </a:lnSpc>
              <a:spcBef>
                <a:spcPts val="0"/>
              </a:spcBef>
              <a:spcAft>
                <a:spcPts val="0"/>
              </a:spcAft>
              <a:buSzPts val="1100"/>
              <a:buFont typeface="Arial"/>
              <a:buChar char="■"/>
              <a:defRPr>
                <a:latin typeface="Arial"/>
                <a:ea typeface="Arial"/>
                <a:cs typeface="Arial"/>
                <a:sym typeface="Arial"/>
              </a:defRPr>
            </a:lvl9pPr>
          </a:lstStyle>
          <a:p/>
        </p:txBody>
      </p:sp>
      <p:sp>
        <p:nvSpPr>
          <p:cNvPr id="481" name="Google Shape;481;p17"/>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2" name="Google Shape;482;p17"/>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3" name="Google Shape;483;p17"/>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4" name="Google Shape;484;p17"/>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5" name="Google Shape;485;p17"/>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6" name="Google Shape;486;p17"/>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7" name="Google Shape;487;p17"/>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8" name="Google Shape;488;p17"/>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89" name="Google Shape;489;p17"/>
          <p:cNvGrpSpPr/>
          <p:nvPr/>
        </p:nvGrpSpPr>
        <p:grpSpPr>
          <a:xfrm>
            <a:off x="1729778" y="61068"/>
            <a:ext cx="351204" cy="324661"/>
            <a:chOff x="5975075" y="2327500"/>
            <a:chExt cx="420100" cy="388350"/>
          </a:xfrm>
        </p:grpSpPr>
        <p:sp>
          <p:nvSpPr>
            <p:cNvPr id="490" name="Google Shape;490;p17"/>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1" name="Google Shape;491;p17"/>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92" name="Google Shape;492;p17"/>
          <p:cNvSpPr/>
          <p:nvPr/>
        </p:nvSpPr>
        <p:spPr>
          <a:xfrm>
            <a:off x="203101"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3" name="Google Shape;493;p17"/>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94" name="Google Shape;494;p17"/>
          <p:cNvGrpSpPr/>
          <p:nvPr/>
        </p:nvGrpSpPr>
        <p:grpSpPr>
          <a:xfrm>
            <a:off x="7354066" y="3426711"/>
            <a:ext cx="455624" cy="437054"/>
            <a:chOff x="5241175" y="4959100"/>
            <a:chExt cx="539775" cy="517775"/>
          </a:xfrm>
        </p:grpSpPr>
        <p:sp>
          <p:nvSpPr>
            <p:cNvPr id="495" name="Google Shape;495;p17"/>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6" name="Google Shape;496;p17"/>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7" name="Google Shape;497;p17"/>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8" name="Google Shape;498;p17"/>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9" name="Google Shape;499;p17"/>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0" name="Google Shape;500;p17"/>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01" name="Google Shape;501;p17"/>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02" name="Google Shape;502;p17"/>
          <p:cNvGrpSpPr/>
          <p:nvPr/>
        </p:nvGrpSpPr>
        <p:grpSpPr>
          <a:xfrm>
            <a:off x="904277" y="515194"/>
            <a:ext cx="382958" cy="607111"/>
            <a:chOff x="6718575" y="2318625"/>
            <a:chExt cx="256950" cy="407375"/>
          </a:xfrm>
        </p:grpSpPr>
        <p:sp>
          <p:nvSpPr>
            <p:cNvPr id="503" name="Google Shape;503;p1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4" name="Google Shape;504;p1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5" name="Google Shape;505;p1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6" name="Google Shape;506;p1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7" name="Google Shape;507;p1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8" name="Google Shape;508;p1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9" name="Google Shape;509;p1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0" name="Google Shape;510;p1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11" name="Google Shape;511;p17"/>
          <p:cNvGrpSpPr/>
          <p:nvPr/>
        </p:nvGrpSpPr>
        <p:grpSpPr>
          <a:xfrm>
            <a:off x="335759" y="1840535"/>
            <a:ext cx="342882" cy="350068"/>
            <a:chOff x="3951850" y="2985350"/>
            <a:chExt cx="407950" cy="416500"/>
          </a:xfrm>
        </p:grpSpPr>
        <p:sp>
          <p:nvSpPr>
            <p:cNvPr id="512" name="Google Shape;512;p17"/>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3" name="Google Shape;513;p17"/>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4" name="Google Shape;514;p17"/>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5" name="Google Shape;515;p17"/>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16" name="Google Shape;516;p17"/>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17" name="Shape 517"/>
        <p:cNvGrpSpPr/>
        <p:nvPr/>
      </p:nvGrpSpPr>
      <p:grpSpPr>
        <a:xfrm>
          <a:off x="0" y="0"/>
          <a:ext cx="0" cy="0"/>
          <a:chOff x="0" y="0"/>
          <a:chExt cx="0" cy="0"/>
        </a:xfrm>
      </p:grpSpPr>
      <p:sp>
        <p:nvSpPr>
          <p:cNvPr id="518" name="Google Shape;518;p18"/>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19" name="Google Shape;519;p18"/>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20" name="Google Shape;520;p18"/>
          <p:cNvSpPr txBox="1"/>
          <p:nvPr>
            <p:ph type="title"/>
          </p:nvPr>
        </p:nvSpPr>
        <p:spPr>
          <a:xfrm>
            <a:off x="1732700" y="1735600"/>
            <a:ext cx="4944300" cy="6453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21" name="Google Shape;521;p18"/>
          <p:cNvSpPr txBox="1"/>
          <p:nvPr>
            <p:ph idx="1" type="body"/>
          </p:nvPr>
        </p:nvSpPr>
        <p:spPr>
          <a:xfrm>
            <a:off x="1734000" y="2414450"/>
            <a:ext cx="2667300" cy="26637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600"/>
              </a:spcBef>
              <a:spcAft>
                <a:spcPts val="0"/>
              </a:spcAft>
              <a:buSzPts val="11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522" name="Google Shape;522;p18"/>
          <p:cNvSpPr txBox="1"/>
          <p:nvPr>
            <p:ph idx="2" type="body"/>
          </p:nvPr>
        </p:nvSpPr>
        <p:spPr>
          <a:xfrm>
            <a:off x="4562088" y="2414450"/>
            <a:ext cx="2667300" cy="26637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600"/>
              </a:spcBef>
              <a:spcAft>
                <a:spcPts val="0"/>
              </a:spcAft>
              <a:buSzPts val="11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523" name="Google Shape;523;p18"/>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4" name="Google Shape;524;p18"/>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5" name="Google Shape;525;p18"/>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6" name="Google Shape;526;p18"/>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27" name="Google Shape;527;p18"/>
          <p:cNvGrpSpPr/>
          <p:nvPr/>
        </p:nvGrpSpPr>
        <p:grpSpPr>
          <a:xfrm>
            <a:off x="1729778" y="61068"/>
            <a:ext cx="351204" cy="324661"/>
            <a:chOff x="5975075" y="2327500"/>
            <a:chExt cx="420100" cy="388350"/>
          </a:xfrm>
        </p:grpSpPr>
        <p:sp>
          <p:nvSpPr>
            <p:cNvPr id="528" name="Google Shape;528;p18"/>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9" name="Google Shape;529;p18"/>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30" name="Google Shape;530;p18"/>
          <p:cNvSpPr/>
          <p:nvPr/>
        </p:nvSpPr>
        <p:spPr>
          <a:xfrm>
            <a:off x="203101"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31" name="Google Shape;531;p18"/>
          <p:cNvGrpSpPr/>
          <p:nvPr/>
        </p:nvGrpSpPr>
        <p:grpSpPr>
          <a:xfrm>
            <a:off x="904277" y="515194"/>
            <a:ext cx="382958" cy="607111"/>
            <a:chOff x="6718575" y="2318625"/>
            <a:chExt cx="256950" cy="407375"/>
          </a:xfrm>
        </p:grpSpPr>
        <p:sp>
          <p:nvSpPr>
            <p:cNvPr id="532" name="Google Shape;532;p1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3" name="Google Shape;533;p1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4" name="Google Shape;534;p1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5" name="Google Shape;535;p1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6" name="Google Shape;536;p1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7" name="Google Shape;537;p1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8" name="Google Shape;538;p1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9" name="Google Shape;539;p1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40" name="Google Shape;540;p18"/>
          <p:cNvGrpSpPr/>
          <p:nvPr/>
        </p:nvGrpSpPr>
        <p:grpSpPr>
          <a:xfrm>
            <a:off x="335759" y="1840535"/>
            <a:ext cx="342882" cy="350068"/>
            <a:chOff x="3951850" y="2985350"/>
            <a:chExt cx="407950" cy="416500"/>
          </a:xfrm>
        </p:grpSpPr>
        <p:sp>
          <p:nvSpPr>
            <p:cNvPr id="541" name="Google Shape;541;p18"/>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2" name="Google Shape;542;p18"/>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3" name="Google Shape;543;p18"/>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4" name="Google Shape;544;p18"/>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45" name="Google Shape;545;p18"/>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6" name="Google Shape;546;p18"/>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7" name="Google Shape;547;p18"/>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8" name="Google Shape;548;p18"/>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9" name="Google Shape;549;p18"/>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50" name="Google Shape;550;p18"/>
          <p:cNvGrpSpPr/>
          <p:nvPr/>
        </p:nvGrpSpPr>
        <p:grpSpPr>
          <a:xfrm>
            <a:off x="7354066" y="3426711"/>
            <a:ext cx="455624" cy="437054"/>
            <a:chOff x="5241175" y="4959100"/>
            <a:chExt cx="539775" cy="517775"/>
          </a:xfrm>
        </p:grpSpPr>
        <p:sp>
          <p:nvSpPr>
            <p:cNvPr id="551" name="Google Shape;551;p18"/>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2" name="Google Shape;552;p18"/>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3" name="Google Shape;553;p18"/>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4" name="Google Shape;554;p18"/>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5" name="Google Shape;555;p18"/>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6" name="Google Shape;556;p18"/>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57" name="Google Shape;557;p18"/>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18"/>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559" name="Shape 559"/>
        <p:cNvGrpSpPr/>
        <p:nvPr/>
      </p:nvGrpSpPr>
      <p:grpSpPr>
        <a:xfrm>
          <a:off x="0" y="0"/>
          <a:ext cx="0" cy="0"/>
          <a:chOff x="0" y="0"/>
          <a:chExt cx="0" cy="0"/>
        </a:xfrm>
      </p:grpSpPr>
      <p:sp>
        <p:nvSpPr>
          <p:cNvPr id="560" name="Google Shape;560;p19"/>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61" name="Google Shape;561;p19"/>
          <p:cNvSpPr txBox="1"/>
          <p:nvPr>
            <p:ph type="title"/>
          </p:nvPr>
        </p:nvSpPr>
        <p:spPr>
          <a:xfrm>
            <a:off x="1732700" y="1735600"/>
            <a:ext cx="4944300" cy="6453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62" name="Google Shape;562;p19"/>
          <p:cNvSpPr txBox="1"/>
          <p:nvPr>
            <p:ph idx="1" type="body"/>
          </p:nvPr>
        </p:nvSpPr>
        <p:spPr>
          <a:xfrm>
            <a:off x="1732700" y="2380900"/>
            <a:ext cx="2176800" cy="25449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600"/>
              </a:spcBef>
              <a:spcAft>
                <a:spcPts val="0"/>
              </a:spcAft>
              <a:buSzPts val="11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563" name="Google Shape;563;p19"/>
          <p:cNvSpPr txBox="1"/>
          <p:nvPr>
            <p:ph idx="2" type="body"/>
          </p:nvPr>
        </p:nvSpPr>
        <p:spPr>
          <a:xfrm>
            <a:off x="4020972" y="2380900"/>
            <a:ext cx="2176800" cy="25449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600"/>
              </a:spcBef>
              <a:spcAft>
                <a:spcPts val="0"/>
              </a:spcAft>
              <a:buSzPts val="11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564" name="Google Shape;564;p19"/>
          <p:cNvSpPr txBox="1"/>
          <p:nvPr>
            <p:ph idx="3" type="body"/>
          </p:nvPr>
        </p:nvSpPr>
        <p:spPr>
          <a:xfrm>
            <a:off x="6309246" y="2380900"/>
            <a:ext cx="2176800" cy="25449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600"/>
              </a:spcBef>
              <a:spcAft>
                <a:spcPts val="0"/>
              </a:spcAft>
              <a:buSzPts val="11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565" name="Google Shape;565;p19"/>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6" name="Google Shape;566;p19"/>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7" name="Google Shape;567;p19"/>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19"/>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69" name="Google Shape;569;p19"/>
          <p:cNvGrpSpPr/>
          <p:nvPr/>
        </p:nvGrpSpPr>
        <p:grpSpPr>
          <a:xfrm>
            <a:off x="1729778" y="61068"/>
            <a:ext cx="351204" cy="324661"/>
            <a:chOff x="5975075" y="2327500"/>
            <a:chExt cx="420100" cy="388350"/>
          </a:xfrm>
        </p:grpSpPr>
        <p:sp>
          <p:nvSpPr>
            <p:cNvPr id="570" name="Google Shape;570;p19"/>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1" name="Google Shape;571;p19"/>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72" name="Google Shape;572;p19"/>
          <p:cNvSpPr/>
          <p:nvPr/>
        </p:nvSpPr>
        <p:spPr>
          <a:xfrm>
            <a:off x="203101"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73" name="Google Shape;573;p19"/>
          <p:cNvGrpSpPr/>
          <p:nvPr/>
        </p:nvGrpSpPr>
        <p:grpSpPr>
          <a:xfrm>
            <a:off x="904277" y="515194"/>
            <a:ext cx="382958" cy="607111"/>
            <a:chOff x="6718575" y="2318625"/>
            <a:chExt cx="256950" cy="407375"/>
          </a:xfrm>
        </p:grpSpPr>
        <p:sp>
          <p:nvSpPr>
            <p:cNvPr id="574" name="Google Shape;574;p1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5" name="Google Shape;575;p1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6" name="Google Shape;576;p1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1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8" name="Google Shape;578;p1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9" name="Google Shape;579;p1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0" name="Google Shape;580;p1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1" name="Google Shape;581;p1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82" name="Google Shape;582;p19"/>
          <p:cNvGrpSpPr/>
          <p:nvPr/>
        </p:nvGrpSpPr>
        <p:grpSpPr>
          <a:xfrm>
            <a:off x="335759" y="1840535"/>
            <a:ext cx="342882" cy="350068"/>
            <a:chOff x="3951850" y="2985350"/>
            <a:chExt cx="407950" cy="416500"/>
          </a:xfrm>
        </p:grpSpPr>
        <p:sp>
          <p:nvSpPr>
            <p:cNvPr id="583" name="Google Shape;583;p19"/>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4" name="Google Shape;584;p19"/>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5" name="Google Shape;585;p19"/>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6" name="Google Shape;586;p19"/>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87" name="Google Shape;587;p19"/>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8" name="Shape 588"/>
        <p:cNvGrpSpPr/>
        <p:nvPr/>
      </p:nvGrpSpPr>
      <p:grpSpPr>
        <a:xfrm>
          <a:off x="0" y="0"/>
          <a:ext cx="0" cy="0"/>
          <a:chOff x="0" y="0"/>
          <a:chExt cx="0" cy="0"/>
        </a:xfrm>
      </p:grpSpPr>
      <p:sp>
        <p:nvSpPr>
          <p:cNvPr id="589" name="Google Shape;589;p20"/>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90" name="Google Shape;590;p20"/>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91" name="Google Shape;591;p20"/>
          <p:cNvSpPr txBox="1"/>
          <p:nvPr>
            <p:ph type="title"/>
          </p:nvPr>
        </p:nvSpPr>
        <p:spPr>
          <a:xfrm>
            <a:off x="1732700" y="821200"/>
            <a:ext cx="4944300" cy="6453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92" name="Google Shape;592;p20"/>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3" name="Google Shape;593;p20"/>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4" name="Google Shape;594;p20"/>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5" name="Google Shape;595;p20"/>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96" name="Google Shape;596;p20"/>
          <p:cNvGrpSpPr/>
          <p:nvPr/>
        </p:nvGrpSpPr>
        <p:grpSpPr>
          <a:xfrm>
            <a:off x="1729778" y="61068"/>
            <a:ext cx="351204" cy="324661"/>
            <a:chOff x="5975075" y="2327500"/>
            <a:chExt cx="420100" cy="388350"/>
          </a:xfrm>
        </p:grpSpPr>
        <p:sp>
          <p:nvSpPr>
            <p:cNvPr id="597" name="Google Shape;597;p20"/>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8" name="Google Shape;598;p20"/>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99" name="Google Shape;599;p20"/>
          <p:cNvSpPr/>
          <p:nvPr/>
        </p:nvSpPr>
        <p:spPr>
          <a:xfrm>
            <a:off x="203101"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00" name="Google Shape;600;p20"/>
          <p:cNvGrpSpPr/>
          <p:nvPr/>
        </p:nvGrpSpPr>
        <p:grpSpPr>
          <a:xfrm>
            <a:off x="904277" y="515194"/>
            <a:ext cx="382958" cy="607111"/>
            <a:chOff x="6718575" y="2318625"/>
            <a:chExt cx="256950" cy="407375"/>
          </a:xfrm>
        </p:grpSpPr>
        <p:sp>
          <p:nvSpPr>
            <p:cNvPr id="601" name="Google Shape;601;p2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2" name="Google Shape;602;p2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3" name="Google Shape;603;p2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4" name="Google Shape;604;p2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5" name="Google Shape;605;p2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6" name="Google Shape;606;p2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7" name="Google Shape;607;p2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8" name="Google Shape;608;p2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09" name="Google Shape;609;p20"/>
          <p:cNvGrpSpPr/>
          <p:nvPr/>
        </p:nvGrpSpPr>
        <p:grpSpPr>
          <a:xfrm>
            <a:off x="335759" y="1840535"/>
            <a:ext cx="342882" cy="350068"/>
            <a:chOff x="3951850" y="2985350"/>
            <a:chExt cx="407950" cy="416500"/>
          </a:xfrm>
        </p:grpSpPr>
        <p:sp>
          <p:nvSpPr>
            <p:cNvPr id="610" name="Google Shape;610;p20"/>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1" name="Google Shape;611;p20"/>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2" name="Google Shape;612;p20"/>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3" name="Google Shape;613;p20"/>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14" name="Google Shape;614;p20"/>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5" name="Google Shape;615;p20"/>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6" name="Google Shape;616;p20"/>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7" name="Google Shape;617;p20"/>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8" name="Google Shape;618;p20"/>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19" name="Google Shape;619;p20"/>
          <p:cNvGrpSpPr/>
          <p:nvPr/>
        </p:nvGrpSpPr>
        <p:grpSpPr>
          <a:xfrm>
            <a:off x="7354066" y="3426711"/>
            <a:ext cx="455624" cy="437054"/>
            <a:chOff x="5241175" y="4959100"/>
            <a:chExt cx="539775" cy="517775"/>
          </a:xfrm>
        </p:grpSpPr>
        <p:sp>
          <p:nvSpPr>
            <p:cNvPr id="620" name="Google Shape;620;p20"/>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1" name="Google Shape;621;p20"/>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2" name="Google Shape;622;p20"/>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3" name="Google Shape;623;p20"/>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4" name="Google Shape;624;p20"/>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5" name="Google Shape;625;p20"/>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26" name="Google Shape;626;p20"/>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7" name="Google Shape;627;p20"/>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628" name="Shape 628"/>
        <p:cNvGrpSpPr/>
        <p:nvPr/>
      </p:nvGrpSpPr>
      <p:grpSpPr>
        <a:xfrm>
          <a:off x="0" y="0"/>
          <a:ext cx="0" cy="0"/>
          <a:chOff x="0" y="0"/>
          <a:chExt cx="0" cy="0"/>
        </a:xfrm>
      </p:grpSpPr>
      <p:sp>
        <p:nvSpPr>
          <p:cNvPr id="629" name="Google Shape;629;p21"/>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30" name="Google Shape;630;p21"/>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31" name="Google Shape;631;p21"/>
          <p:cNvSpPr txBox="1"/>
          <p:nvPr>
            <p:ph idx="1" type="body"/>
          </p:nvPr>
        </p:nvSpPr>
        <p:spPr>
          <a:xfrm>
            <a:off x="457200" y="4406309"/>
            <a:ext cx="8229600" cy="519600"/>
          </a:xfrm>
          <a:prstGeom prst="rect">
            <a:avLst/>
          </a:prstGeom>
          <a:noFill/>
          <a:ln>
            <a:noFill/>
          </a:ln>
        </p:spPr>
        <p:txBody>
          <a:bodyPr anchorCtr="0" anchor="t" bIns="68575" lIns="68575" spcFirstLastPara="1" rIns="68575" wrap="square" tIns="68575">
            <a:noAutofit/>
          </a:bodyPr>
          <a:lstStyle>
            <a:lvl1pPr indent="-228600" lvl="0" marL="457200" algn="ctr">
              <a:lnSpc>
                <a:spcPct val="100000"/>
              </a:lnSpc>
              <a:spcBef>
                <a:spcPts val="400"/>
              </a:spcBef>
              <a:spcAft>
                <a:spcPts val="0"/>
              </a:spcAft>
              <a:buSzPts val="1100"/>
              <a:buNone/>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632" name="Google Shape;632;p21"/>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3" name="Google Shape;633;p21"/>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4" name="Google Shape;634;p21"/>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21"/>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36" name="Google Shape;636;p21"/>
          <p:cNvGrpSpPr/>
          <p:nvPr/>
        </p:nvGrpSpPr>
        <p:grpSpPr>
          <a:xfrm>
            <a:off x="1729778" y="61068"/>
            <a:ext cx="351204" cy="324661"/>
            <a:chOff x="5975075" y="2327500"/>
            <a:chExt cx="420100" cy="388350"/>
          </a:xfrm>
        </p:grpSpPr>
        <p:sp>
          <p:nvSpPr>
            <p:cNvPr id="637" name="Google Shape;637;p21"/>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8" name="Google Shape;638;p21"/>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39" name="Google Shape;639;p21"/>
          <p:cNvSpPr/>
          <p:nvPr/>
        </p:nvSpPr>
        <p:spPr>
          <a:xfrm>
            <a:off x="203101"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40" name="Google Shape;640;p21"/>
          <p:cNvGrpSpPr/>
          <p:nvPr/>
        </p:nvGrpSpPr>
        <p:grpSpPr>
          <a:xfrm>
            <a:off x="904277" y="515194"/>
            <a:ext cx="382958" cy="607111"/>
            <a:chOff x="6718575" y="2318625"/>
            <a:chExt cx="256950" cy="407375"/>
          </a:xfrm>
        </p:grpSpPr>
        <p:sp>
          <p:nvSpPr>
            <p:cNvPr id="641" name="Google Shape;641;p2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2" name="Google Shape;642;p2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3" name="Google Shape;643;p2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4" name="Google Shape;644;p2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5" name="Google Shape;645;p2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6" name="Google Shape;646;p2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7" name="Google Shape;647;p2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8" name="Google Shape;648;p21"/>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49" name="Google Shape;649;p21"/>
          <p:cNvGrpSpPr/>
          <p:nvPr/>
        </p:nvGrpSpPr>
        <p:grpSpPr>
          <a:xfrm>
            <a:off x="335759" y="1840535"/>
            <a:ext cx="342882" cy="350068"/>
            <a:chOff x="3951850" y="2985350"/>
            <a:chExt cx="407950" cy="416500"/>
          </a:xfrm>
        </p:grpSpPr>
        <p:sp>
          <p:nvSpPr>
            <p:cNvPr id="650" name="Google Shape;650;p21"/>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1" name="Google Shape;651;p21"/>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2" name="Google Shape;652;p21"/>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3" name="Google Shape;653;p21"/>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54" name="Google Shape;654;p21"/>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5" name="Google Shape;655;p21"/>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6" name="Google Shape;656;p21"/>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7" name="Google Shape;657;p21"/>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8" name="Google Shape;658;p21"/>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59" name="Google Shape;659;p21"/>
          <p:cNvGrpSpPr/>
          <p:nvPr/>
        </p:nvGrpSpPr>
        <p:grpSpPr>
          <a:xfrm>
            <a:off x="7354066" y="3426711"/>
            <a:ext cx="455624" cy="437054"/>
            <a:chOff x="5241175" y="4959100"/>
            <a:chExt cx="539775" cy="517775"/>
          </a:xfrm>
        </p:grpSpPr>
        <p:sp>
          <p:nvSpPr>
            <p:cNvPr id="660" name="Google Shape;660;p21"/>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1" name="Google Shape;661;p21"/>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2" name="Google Shape;662;p21"/>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3" name="Google Shape;663;p21"/>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4" name="Google Shape;664;p21"/>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5" name="Google Shape;665;p21"/>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66" name="Google Shape;666;p21"/>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7" name="Google Shape;667;p21"/>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 name="Shape 16"/>
        <p:cNvGrpSpPr/>
        <p:nvPr/>
      </p:nvGrpSpPr>
      <p:grpSpPr>
        <a:xfrm>
          <a:off x="0" y="0"/>
          <a:ext cx="0" cy="0"/>
          <a:chOff x="0" y="0"/>
          <a:chExt cx="0" cy="0"/>
        </a:xfrm>
      </p:grpSpPr>
      <p:sp>
        <p:nvSpPr>
          <p:cNvPr id="17" name="Google Shape;17;p3"/>
          <p:cNvSpPr/>
          <p:nvPr/>
        </p:nvSpPr>
        <p:spPr>
          <a:xfrm flipH="1" rot="10800000">
            <a:off x="3919993" y="3977033"/>
            <a:ext cx="1303500" cy="11283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8" name="Google Shape;18;p3"/>
          <p:cNvSpPr/>
          <p:nvPr/>
        </p:nvSpPr>
        <p:spPr>
          <a:xfrm rot="5400000">
            <a:off x="3809057" y="-81000"/>
            <a:ext cx="1525500" cy="1761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9" name="Google Shape;19;p3"/>
          <p:cNvSpPr txBox="1"/>
          <p:nvPr>
            <p:ph type="ctrTitle"/>
          </p:nvPr>
        </p:nvSpPr>
        <p:spPr>
          <a:xfrm>
            <a:off x="1400175" y="1991825"/>
            <a:ext cx="6343500" cy="115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0" name="Google Shape;20;p3"/>
          <p:cNvSpPr/>
          <p:nvPr/>
        </p:nvSpPr>
        <p:spPr>
          <a:xfrm flipH="1" rot="10800000">
            <a:off x="2809875" y="-172875"/>
            <a:ext cx="1111500" cy="962400"/>
          </a:xfrm>
          <a:prstGeom prst="hexagon">
            <a:avLst>
              <a:gd fmla="val 28678" name="adj"/>
              <a:gd fmla="val 115470" name="vf"/>
            </a:avLst>
          </a:prstGeom>
          <a:no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flipH="1" rot="10800000">
            <a:off x="3602723" y="1360109"/>
            <a:ext cx="493800" cy="4275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flipH="1" rot="10800000">
            <a:off x="5278915" y="855279"/>
            <a:ext cx="944700" cy="818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flipH="1" rot="10800000">
            <a:off x="5365799" y="352324"/>
            <a:ext cx="493800" cy="4272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 name="Google Shape;24;p3"/>
          <p:cNvGrpSpPr/>
          <p:nvPr/>
        </p:nvGrpSpPr>
        <p:grpSpPr>
          <a:xfrm>
            <a:off x="5549153" y="1029780"/>
            <a:ext cx="404640" cy="374059"/>
            <a:chOff x="5975075" y="2327500"/>
            <a:chExt cx="420100" cy="388350"/>
          </a:xfrm>
        </p:grpSpPr>
        <p:sp>
          <p:nvSpPr>
            <p:cNvPr id="25" name="Google Shape;25;p3"/>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 name="Google Shape;27;p3"/>
          <p:cNvSpPr/>
          <p:nvPr/>
        </p:nvSpPr>
        <p:spPr>
          <a:xfrm>
            <a:off x="3253021" y="113273"/>
            <a:ext cx="225085" cy="38996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 name="Google Shape;28;p3"/>
          <p:cNvGrpSpPr/>
          <p:nvPr/>
        </p:nvGrpSpPr>
        <p:grpSpPr>
          <a:xfrm>
            <a:off x="4380526" y="515192"/>
            <a:ext cx="382958" cy="607111"/>
            <a:chOff x="6718575" y="2318625"/>
            <a:chExt cx="256950" cy="407375"/>
          </a:xfrm>
        </p:grpSpPr>
        <p:sp>
          <p:nvSpPr>
            <p:cNvPr id="29" name="Google Shape;29;p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 name="Google Shape;37;p3"/>
          <p:cNvGrpSpPr/>
          <p:nvPr/>
        </p:nvGrpSpPr>
        <p:grpSpPr>
          <a:xfrm>
            <a:off x="3199464" y="902959"/>
            <a:ext cx="395018" cy="403297"/>
            <a:chOff x="3951850" y="2985350"/>
            <a:chExt cx="407950" cy="416500"/>
          </a:xfrm>
        </p:grpSpPr>
        <p:sp>
          <p:nvSpPr>
            <p:cNvPr id="38" name="Google Shape;38;p3"/>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 name="Google Shape;42;p3"/>
          <p:cNvSpPr/>
          <p:nvPr/>
        </p:nvSpPr>
        <p:spPr>
          <a:xfrm flipH="1" rot="10800000">
            <a:off x="5010533" y="4576648"/>
            <a:ext cx="1032900" cy="894600"/>
          </a:xfrm>
          <a:prstGeom prst="hexagon">
            <a:avLst>
              <a:gd fmla="val 28678" name="adj"/>
              <a:gd fmla="val 115470" name="vf"/>
            </a:avLst>
          </a:prstGeom>
          <a:noFill/>
          <a:ln cap="flat"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flipH="1" rot="10800000">
            <a:off x="5133679" y="4056450"/>
            <a:ext cx="540000" cy="4674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flipH="1" rot="10800000">
            <a:off x="3101709" y="3629719"/>
            <a:ext cx="1032900" cy="8940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flipH="1" rot="10800000">
            <a:off x="3530384" y="4576662"/>
            <a:ext cx="452100" cy="3912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
          <p:cNvSpPr/>
          <p:nvPr/>
        </p:nvSpPr>
        <p:spPr>
          <a:xfrm>
            <a:off x="5370705" y="4867761"/>
            <a:ext cx="312503" cy="312484"/>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 name="Google Shape;47;p3"/>
          <p:cNvGrpSpPr/>
          <p:nvPr/>
        </p:nvGrpSpPr>
        <p:grpSpPr>
          <a:xfrm>
            <a:off x="5772009" y="4056440"/>
            <a:ext cx="573943" cy="550550"/>
            <a:chOff x="5241175" y="4959100"/>
            <a:chExt cx="539775" cy="517775"/>
          </a:xfrm>
        </p:grpSpPr>
        <p:sp>
          <p:nvSpPr>
            <p:cNvPr id="48" name="Google Shape;48;p3"/>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3"/>
          <p:cNvSpPr/>
          <p:nvPr/>
        </p:nvSpPr>
        <p:spPr>
          <a:xfrm>
            <a:off x="3429208" y="3904791"/>
            <a:ext cx="377839" cy="34368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8" name="Shape 668"/>
        <p:cNvGrpSpPr/>
        <p:nvPr/>
      </p:nvGrpSpPr>
      <p:grpSpPr>
        <a:xfrm>
          <a:off x="0" y="0"/>
          <a:ext cx="0" cy="0"/>
          <a:chOff x="0" y="0"/>
          <a:chExt cx="0" cy="0"/>
        </a:xfrm>
      </p:grpSpPr>
      <p:pic>
        <p:nvPicPr>
          <p:cNvPr descr="Celestia-R1---OverlayContentHD.png" id="669" name="Google Shape;669;p22"/>
          <p:cNvPicPr preferRelativeResize="0"/>
          <p:nvPr/>
        </p:nvPicPr>
        <p:blipFill rotWithShape="1">
          <a:blip r:embed="rId2">
            <a:alphaModFix/>
          </a:blip>
          <a:srcRect b="0" l="0" r="0" t="0"/>
          <a:stretch/>
        </p:blipFill>
        <p:spPr>
          <a:xfrm>
            <a:off x="1" y="1"/>
            <a:ext cx="9141619" cy="5142161"/>
          </a:xfrm>
          <a:prstGeom prst="rect">
            <a:avLst/>
          </a:prstGeom>
          <a:noFill/>
          <a:ln>
            <a:noFill/>
          </a:ln>
        </p:spPr>
      </p:pic>
      <p:sp>
        <p:nvSpPr>
          <p:cNvPr id="670" name="Google Shape;670;p22"/>
          <p:cNvSpPr txBox="1"/>
          <p:nvPr>
            <p:ph type="title"/>
          </p:nvPr>
        </p:nvSpPr>
        <p:spPr>
          <a:xfrm>
            <a:off x="1732700" y="1735600"/>
            <a:ext cx="4944300" cy="6453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71" name="Google Shape;671;p22"/>
          <p:cNvSpPr txBox="1"/>
          <p:nvPr>
            <p:ph idx="1" type="body"/>
          </p:nvPr>
        </p:nvSpPr>
        <p:spPr>
          <a:xfrm>
            <a:off x="1732700" y="2255125"/>
            <a:ext cx="4944300" cy="1659900"/>
          </a:xfrm>
          <a:prstGeom prst="rect">
            <a:avLst/>
          </a:prstGeom>
          <a:noFill/>
          <a:ln>
            <a:noFill/>
          </a:ln>
        </p:spPr>
        <p:txBody>
          <a:bodyPr anchorCtr="0" anchor="ctr" bIns="68575" lIns="68575" spcFirstLastPara="1" rIns="68575" wrap="square" tIns="68575">
            <a:noAutofit/>
          </a:bodyPr>
          <a:lstStyle>
            <a:lvl1pPr indent="-298450" lvl="0" marL="457200" algn="l">
              <a:lnSpc>
                <a:spcPct val="100000"/>
              </a:lnSpc>
              <a:spcBef>
                <a:spcPts val="500"/>
              </a:spcBef>
              <a:spcAft>
                <a:spcPts val="0"/>
              </a:spcAft>
              <a:buSzPts val="11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672" name="Google Shape;672;p22"/>
          <p:cNvSpPr txBox="1"/>
          <p:nvPr>
            <p:ph idx="10" type="dt"/>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673" name="Google Shape;673;p22"/>
          <p:cNvSpPr txBox="1"/>
          <p:nvPr>
            <p:ph idx="11" type="ftr"/>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674" name="Google Shape;674;p22"/>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7" name="Google Shape;57;p4"/>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8" name="Google Shape;58;p4"/>
          <p:cNvSpPr txBox="1"/>
          <p:nvPr>
            <p:ph type="title"/>
          </p:nvPr>
        </p:nvSpPr>
        <p:spPr>
          <a:xfrm>
            <a:off x="1732700" y="821200"/>
            <a:ext cx="4944300" cy="64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59" name="Google Shape;59;p4"/>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4"/>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4"/>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4"/>
          <p:cNvGrpSpPr/>
          <p:nvPr/>
        </p:nvGrpSpPr>
        <p:grpSpPr>
          <a:xfrm>
            <a:off x="1729784" y="61068"/>
            <a:ext cx="351204" cy="324661"/>
            <a:chOff x="5975075" y="2327500"/>
            <a:chExt cx="420100" cy="388350"/>
          </a:xfrm>
        </p:grpSpPr>
        <p:sp>
          <p:nvSpPr>
            <p:cNvPr id="64" name="Google Shape;64;p4"/>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4"/>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 name="Google Shape;67;p4"/>
          <p:cNvGrpSpPr/>
          <p:nvPr/>
        </p:nvGrpSpPr>
        <p:grpSpPr>
          <a:xfrm>
            <a:off x="904276" y="515192"/>
            <a:ext cx="382958" cy="607111"/>
            <a:chOff x="6718575" y="2318625"/>
            <a:chExt cx="256950" cy="407375"/>
          </a:xfrm>
        </p:grpSpPr>
        <p:sp>
          <p:nvSpPr>
            <p:cNvPr id="68" name="Google Shape;68;p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 name="Google Shape;76;p4"/>
          <p:cNvGrpSpPr/>
          <p:nvPr/>
        </p:nvGrpSpPr>
        <p:grpSpPr>
          <a:xfrm>
            <a:off x="335759" y="1840531"/>
            <a:ext cx="342882" cy="350068"/>
            <a:chOff x="3951850" y="2985350"/>
            <a:chExt cx="407950" cy="416500"/>
          </a:xfrm>
        </p:grpSpPr>
        <p:sp>
          <p:nvSpPr>
            <p:cNvPr id="77" name="Google Shape;77;p4"/>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4"/>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4"/>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 name="Google Shape;81;p4"/>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 name="Google Shape;86;p4"/>
          <p:cNvGrpSpPr/>
          <p:nvPr/>
        </p:nvGrpSpPr>
        <p:grpSpPr>
          <a:xfrm>
            <a:off x="7354067" y="3426715"/>
            <a:ext cx="455624" cy="437054"/>
            <a:chOff x="5241175" y="4959100"/>
            <a:chExt cx="539775" cy="517775"/>
          </a:xfrm>
        </p:grpSpPr>
        <p:sp>
          <p:nvSpPr>
            <p:cNvPr id="87" name="Google Shape;87;p4"/>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4"/>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4"/>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4"/>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95" name="Shape 95"/>
        <p:cNvGrpSpPr/>
        <p:nvPr/>
      </p:nvGrpSpPr>
      <p:grpSpPr>
        <a:xfrm>
          <a:off x="0" y="0"/>
          <a:ext cx="0" cy="0"/>
          <a:chOff x="0" y="0"/>
          <a:chExt cx="0" cy="0"/>
        </a:xfrm>
      </p:grpSpPr>
      <p:sp>
        <p:nvSpPr>
          <p:cNvPr id="96" name="Google Shape;96;p5"/>
          <p:cNvSpPr/>
          <p:nvPr/>
        </p:nvSpPr>
        <p:spPr>
          <a:xfrm flipH="1" rot="10800000">
            <a:off x="-94969" y="619169"/>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7" name="Google Shape;97;p5"/>
          <p:cNvSpPr/>
          <p:nvPr/>
        </p:nvSpPr>
        <p:spPr>
          <a:xfrm rot="5400000">
            <a:off x="499599" y="1905237"/>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8" name="Google Shape;98;p5"/>
          <p:cNvSpPr txBox="1"/>
          <p:nvPr>
            <p:ph idx="1" type="body"/>
          </p:nvPr>
        </p:nvSpPr>
        <p:spPr>
          <a:xfrm>
            <a:off x="2051200" y="2085600"/>
            <a:ext cx="6282300" cy="819900"/>
          </a:xfrm>
          <a:prstGeom prst="rect">
            <a:avLst/>
          </a:prstGeom>
          <a:noFill/>
          <a:ln>
            <a:noFill/>
          </a:ln>
        </p:spPr>
        <p:txBody>
          <a:bodyPr anchorCtr="0" anchor="ctr" bIns="91425" lIns="91425" spcFirstLastPara="1" rIns="91425" wrap="square" tIns="91425">
            <a:noAutofit/>
          </a:bodyPr>
          <a:lstStyle>
            <a:lvl1pPr indent="-381000" lvl="0" marL="457200" algn="l">
              <a:lnSpc>
                <a:spcPct val="100000"/>
              </a:lnSpc>
              <a:spcBef>
                <a:spcPts val="600"/>
              </a:spcBef>
              <a:spcAft>
                <a:spcPts val="0"/>
              </a:spcAft>
              <a:buSzPts val="2400"/>
              <a:buFont typeface="Nixie One"/>
              <a:buChar char="◇"/>
              <a:defRPr sz="2400">
                <a:latin typeface="Nixie One"/>
                <a:ea typeface="Nixie One"/>
                <a:cs typeface="Nixie One"/>
                <a:sym typeface="Nixie One"/>
              </a:defRPr>
            </a:lvl1pPr>
            <a:lvl2pPr indent="-381000" lvl="1" marL="914400" algn="l">
              <a:lnSpc>
                <a:spcPct val="100000"/>
              </a:lnSpc>
              <a:spcBef>
                <a:spcPts val="0"/>
              </a:spcBef>
              <a:spcAft>
                <a:spcPts val="0"/>
              </a:spcAft>
              <a:buSzPts val="2400"/>
              <a:buFont typeface="Nixie One"/>
              <a:buChar char="￭"/>
              <a:defRPr sz="2400">
                <a:latin typeface="Nixie One"/>
                <a:ea typeface="Nixie One"/>
                <a:cs typeface="Nixie One"/>
                <a:sym typeface="Nixie One"/>
              </a:defRPr>
            </a:lvl2pPr>
            <a:lvl3pPr indent="-381000" lvl="2" marL="1371600" algn="l">
              <a:lnSpc>
                <a:spcPct val="100000"/>
              </a:lnSpc>
              <a:spcBef>
                <a:spcPts val="0"/>
              </a:spcBef>
              <a:spcAft>
                <a:spcPts val="0"/>
              </a:spcAft>
              <a:buSzPts val="2400"/>
              <a:buFont typeface="Nixie One"/>
              <a:buChar char="￮"/>
              <a:defRPr sz="2400">
                <a:latin typeface="Nixie One"/>
                <a:ea typeface="Nixie One"/>
                <a:cs typeface="Nixie One"/>
                <a:sym typeface="Nixie One"/>
              </a:defRPr>
            </a:lvl3pPr>
            <a:lvl4pPr indent="-381000" lvl="3" marL="1828800" algn="l">
              <a:lnSpc>
                <a:spcPct val="100000"/>
              </a:lnSpc>
              <a:spcBef>
                <a:spcPts val="0"/>
              </a:spcBef>
              <a:spcAft>
                <a:spcPts val="0"/>
              </a:spcAft>
              <a:buSzPts val="2400"/>
              <a:buFont typeface="Nixie One"/>
              <a:buChar char="●"/>
              <a:defRPr sz="2400">
                <a:latin typeface="Nixie One"/>
                <a:ea typeface="Nixie One"/>
                <a:cs typeface="Nixie One"/>
                <a:sym typeface="Nixie One"/>
              </a:defRPr>
            </a:lvl4pPr>
            <a:lvl5pPr indent="-381000" lvl="4" marL="2286000" algn="l">
              <a:lnSpc>
                <a:spcPct val="100000"/>
              </a:lnSpc>
              <a:spcBef>
                <a:spcPts val="0"/>
              </a:spcBef>
              <a:spcAft>
                <a:spcPts val="0"/>
              </a:spcAft>
              <a:buSzPts val="2400"/>
              <a:buFont typeface="Nixie One"/>
              <a:buChar char="○"/>
              <a:defRPr sz="2400">
                <a:latin typeface="Nixie One"/>
                <a:ea typeface="Nixie One"/>
                <a:cs typeface="Nixie One"/>
                <a:sym typeface="Nixie One"/>
              </a:defRPr>
            </a:lvl5pPr>
            <a:lvl6pPr indent="-381000" lvl="5" marL="2743200" algn="l">
              <a:lnSpc>
                <a:spcPct val="100000"/>
              </a:lnSpc>
              <a:spcBef>
                <a:spcPts val="0"/>
              </a:spcBef>
              <a:spcAft>
                <a:spcPts val="0"/>
              </a:spcAft>
              <a:buSzPts val="2400"/>
              <a:buFont typeface="Nixie One"/>
              <a:buChar char="■"/>
              <a:defRPr sz="2400">
                <a:latin typeface="Nixie One"/>
                <a:ea typeface="Nixie One"/>
                <a:cs typeface="Nixie One"/>
                <a:sym typeface="Nixie One"/>
              </a:defRPr>
            </a:lvl6pPr>
            <a:lvl7pPr indent="-381000" lvl="6" marL="3200400" algn="l">
              <a:lnSpc>
                <a:spcPct val="100000"/>
              </a:lnSpc>
              <a:spcBef>
                <a:spcPts val="0"/>
              </a:spcBef>
              <a:spcAft>
                <a:spcPts val="0"/>
              </a:spcAft>
              <a:buSzPts val="2400"/>
              <a:buFont typeface="Nixie One"/>
              <a:buChar char="●"/>
              <a:defRPr sz="2400">
                <a:latin typeface="Nixie One"/>
                <a:ea typeface="Nixie One"/>
                <a:cs typeface="Nixie One"/>
                <a:sym typeface="Nixie One"/>
              </a:defRPr>
            </a:lvl7pPr>
            <a:lvl8pPr indent="-381000" lvl="7" marL="3657600" algn="l">
              <a:lnSpc>
                <a:spcPct val="100000"/>
              </a:lnSpc>
              <a:spcBef>
                <a:spcPts val="0"/>
              </a:spcBef>
              <a:spcAft>
                <a:spcPts val="0"/>
              </a:spcAft>
              <a:buSzPts val="2400"/>
              <a:buFont typeface="Nixie One"/>
              <a:buChar char="○"/>
              <a:defRPr sz="2400">
                <a:latin typeface="Nixie One"/>
                <a:ea typeface="Nixie One"/>
                <a:cs typeface="Nixie One"/>
                <a:sym typeface="Nixie One"/>
              </a:defRPr>
            </a:lvl8pPr>
            <a:lvl9pPr indent="-381000" lvl="8" marL="4114800" algn="l">
              <a:lnSpc>
                <a:spcPct val="100000"/>
              </a:lnSpc>
              <a:spcBef>
                <a:spcPts val="0"/>
              </a:spcBef>
              <a:spcAft>
                <a:spcPts val="0"/>
              </a:spcAft>
              <a:buSzPts val="2400"/>
              <a:buFont typeface="Nixie One"/>
              <a:buChar char="■"/>
              <a:defRPr sz="2400">
                <a:latin typeface="Nixie One"/>
                <a:ea typeface="Nixie One"/>
                <a:cs typeface="Nixie One"/>
                <a:sym typeface="Nixie One"/>
              </a:defRPr>
            </a:lvl9pPr>
          </a:lstStyle>
          <a:p/>
        </p:txBody>
      </p:sp>
      <p:sp>
        <p:nvSpPr>
          <p:cNvPr id="99" name="Google Shape;99;p5"/>
          <p:cNvSpPr/>
          <p:nvPr/>
        </p:nvSpPr>
        <p:spPr>
          <a:xfrm flipH="1" rot="10800000">
            <a:off x="-123826" y="28115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
          <p:cNvSpPr/>
          <p:nvPr/>
        </p:nvSpPr>
        <p:spPr>
          <a:xfrm flipH="1" rot="10800000">
            <a:off x="638175" y="31927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
          <p:cNvSpPr/>
          <p:nvPr/>
        </p:nvSpPr>
        <p:spPr>
          <a:xfrm flipH="1" rot="10800000">
            <a:off x="752474" y="120180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p:nvPr/>
        </p:nvSpPr>
        <p:spPr>
          <a:xfrm flipH="1" rot="10800000">
            <a:off x="657225" y="438017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 name="Google Shape;103;p5"/>
          <p:cNvGrpSpPr/>
          <p:nvPr/>
        </p:nvGrpSpPr>
        <p:grpSpPr>
          <a:xfrm>
            <a:off x="986834" y="1394518"/>
            <a:ext cx="351204" cy="324661"/>
            <a:chOff x="5975075" y="2327500"/>
            <a:chExt cx="420100" cy="388350"/>
          </a:xfrm>
        </p:grpSpPr>
        <p:sp>
          <p:nvSpPr>
            <p:cNvPr id="104" name="Google Shape;104;p5"/>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 name="Google Shape;106;p5"/>
          <p:cNvSpPr/>
          <p:nvPr/>
        </p:nvSpPr>
        <p:spPr>
          <a:xfrm>
            <a:off x="203100" y="30227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 name="Google Shape;107;p5"/>
          <p:cNvGrpSpPr/>
          <p:nvPr/>
        </p:nvGrpSpPr>
        <p:grpSpPr>
          <a:xfrm>
            <a:off x="295728" y="877706"/>
            <a:ext cx="247469" cy="392302"/>
            <a:chOff x="6718575" y="2318625"/>
            <a:chExt cx="256950" cy="407375"/>
          </a:xfrm>
        </p:grpSpPr>
        <p:sp>
          <p:nvSpPr>
            <p:cNvPr id="108" name="Google Shape;108;p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 name="Google Shape;116;p5"/>
          <p:cNvGrpSpPr/>
          <p:nvPr/>
        </p:nvGrpSpPr>
        <p:grpSpPr>
          <a:xfrm>
            <a:off x="1229484" y="3310481"/>
            <a:ext cx="342882" cy="350068"/>
            <a:chOff x="3951850" y="2985350"/>
            <a:chExt cx="407950" cy="416500"/>
          </a:xfrm>
        </p:grpSpPr>
        <p:sp>
          <p:nvSpPr>
            <p:cNvPr id="117" name="Google Shape;117;p5"/>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 name="Google Shape;121;p5"/>
          <p:cNvSpPr/>
          <p:nvPr/>
        </p:nvSpPr>
        <p:spPr>
          <a:xfrm flipH="1" rot="10800000">
            <a:off x="542924" y="36121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
          <p:cNvSpPr/>
          <p:nvPr/>
        </p:nvSpPr>
        <p:spPr>
          <a:xfrm flipH="1" rot="10800000">
            <a:off x="729000" y="424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
          <p:cNvSpPr/>
          <p:nvPr/>
        </p:nvSpPr>
        <p:spPr>
          <a:xfrm flipH="1" rot="10800000">
            <a:off x="-115052" y="3996025"/>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
          <p:cNvSpPr/>
          <p:nvPr/>
        </p:nvSpPr>
        <p:spPr>
          <a:xfrm flipH="1" rot="10800000">
            <a:off x="411200" y="2586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
          <p:cNvSpPr/>
          <p:nvPr/>
        </p:nvSpPr>
        <p:spPr>
          <a:xfrm>
            <a:off x="828838" y="38432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6" name="Google Shape;126;p5"/>
          <p:cNvGrpSpPr/>
          <p:nvPr/>
        </p:nvGrpSpPr>
        <p:grpSpPr>
          <a:xfrm>
            <a:off x="67092" y="1681690"/>
            <a:ext cx="455624" cy="437054"/>
            <a:chOff x="5241175" y="4959100"/>
            <a:chExt cx="539775" cy="517775"/>
          </a:xfrm>
        </p:grpSpPr>
        <p:sp>
          <p:nvSpPr>
            <p:cNvPr id="127" name="Google Shape;127;p5"/>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5"/>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 name="Google Shape;133;p5"/>
          <p:cNvSpPr/>
          <p:nvPr/>
        </p:nvSpPr>
        <p:spPr>
          <a:xfrm>
            <a:off x="144926" y="4214500"/>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txBox="1"/>
          <p:nvPr/>
        </p:nvSpPr>
        <p:spPr>
          <a:xfrm>
            <a:off x="94000" y="1929581"/>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0" i="0" lang="en-CA" sz="12000" u="none" cap="none" strike="noStrike">
                <a:solidFill>
                  <a:srgbClr val="FFFFFF"/>
                </a:solidFill>
                <a:latin typeface="Nixie One"/>
                <a:ea typeface="Nixie One"/>
                <a:cs typeface="Nixie One"/>
                <a:sym typeface="Nixie One"/>
              </a:rPr>
              <a:t>“</a:t>
            </a:r>
            <a:endParaRPr b="0" i="0" sz="12000" u="none" cap="none" strike="noStrike">
              <a:solidFill>
                <a:srgbClr val="FFFFFF"/>
              </a:solidFill>
              <a:latin typeface="Nixie One"/>
              <a:ea typeface="Nixie One"/>
              <a:cs typeface="Nixie One"/>
              <a:sym typeface="Nixie One"/>
            </a:endParaRPr>
          </a:p>
        </p:txBody>
      </p:sp>
      <p:sp>
        <p:nvSpPr>
          <p:cNvPr id="135" name="Google Shape;135;p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6" name="Shape 136"/>
        <p:cNvGrpSpPr/>
        <p:nvPr/>
      </p:nvGrpSpPr>
      <p:grpSpPr>
        <a:xfrm>
          <a:off x="0" y="0"/>
          <a:ext cx="0" cy="0"/>
          <a:chOff x="0" y="0"/>
          <a:chExt cx="0" cy="0"/>
        </a:xfrm>
      </p:grpSpPr>
      <p:sp>
        <p:nvSpPr>
          <p:cNvPr id="137" name="Google Shape;137;p6"/>
          <p:cNvSpPr/>
          <p:nvPr/>
        </p:nvSpPr>
        <p:spPr>
          <a:xfrm flipH="1" rot="10800000">
            <a:off x="-94969" y="303826"/>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8" name="Google Shape;138;p6"/>
          <p:cNvSpPr/>
          <p:nvPr/>
        </p:nvSpPr>
        <p:spPr>
          <a:xfrm rot="5400000">
            <a:off x="559400" y="1538825"/>
            <a:ext cx="1788000" cy="2064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9" name="Google Shape;139;p6"/>
          <p:cNvSpPr txBox="1"/>
          <p:nvPr>
            <p:ph type="ctrTitle"/>
          </p:nvPr>
        </p:nvSpPr>
        <p:spPr>
          <a:xfrm>
            <a:off x="2743200" y="1735750"/>
            <a:ext cx="56388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40" name="Google Shape;140;p6"/>
          <p:cNvSpPr txBox="1"/>
          <p:nvPr>
            <p:ph idx="1" type="subTitle"/>
          </p:nvPr>
        </p:nvSpPr>
        <p:spPr>
          <a:xfrm>
            <a:off x="2743200" y="2821004"/>
            <a:ext cx="56961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6"/>
          <p:cNvSpPr/>
          <p:nvPr/>
        </p:nvSpPr>
        <p:spPr>
          <a:xfrm flipH="1" rot="10800000">
            <a:off x="66674" y="313542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6"/>
          <p:cNvSpPr/>
          <p:nvPr/>
        </p:nvSpPr>
        <p:spPr>
          <a:xfrm flipH="1" rot="10800000">
            <a:off x="828675" y="351655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6"/>
          <p:cNvSpPr/>
          <p:nvPr/>
        </p:nvSpPr>
        <p:spPr>
          <a:xfrm flipH="1" rot="10800000">
            <a:off x="761999" y="8779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6"/>
          <p:cNvSpPr/>
          <p:nvPr/>
        </p:nvSpPr>
        <p:spPr>
          <a:xfrm flipH="1" rot="10800000">
            <a:off x="793851" y="4692801"/>
            <a:ext cx="517500" cy="4479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5" name="Google Shape;145;p6"/>
          <p:cNvGrpSpPr/>
          <p:nvPr/>
        </p:nvGrpSpPr>
        <p:grpSpPr>
          <a:xfrm>
            <a:off x="996359" y="1070668"/>
            <a:ext cx="351204" cy="324661"/>
            <a:chOff x="5975075" y="2327500"/>
            <a:chExt cx="420100" cy="388350"/>
          </a:xfrm>
        </p:grpSpPr>
        <p:sp>
          <p:nvSpPr>
            <p:cNvPr id="146" name="Google Shape;146;p6"/>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 name="Google Shape;148;p6"/>
          <p:cNvSpPr/>
          <p:nvPr/>
        </p:nvSpPr>
        <p:spPr>
          <a:xfrm>
            <a:off x="393600" y="334662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p6"/>
          <p:cNvGrpSpPr/>
          <p:nvPr/>
        </p:nvGrpSpPr>
        <p:grpSpPr>
          <a:xfrm>
            <a:off x="305253" y="553856"/>
            <a:ext cx="247469" cy="392302"/>
            <a:chOff x="6718575" y="2318625"/>
            <a:chExt cx="256950" cy="407375"/>
          </a:xfrm>
        </p:grpSpPr>
        <p:sp>
          <p:nvSpPr>
            <p:cNvPr id="150" name="Google Shape;150;p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 name="Google Shape;158;p6"/>
          <p:cNvGrpSpPr/>
          <p:nvPr/>
        </p:nvGrpSpPr>
        <p:grpSpPr>
          <a:xfrm>
            <a:off x="1419984" y="3634331"/>
            <a:ext cx="342882" cy="350068"/>
            <a:chOff x="3951850" y="2985350"/>
            <a:chExt cx="407950" cy="416500"/>
          </a:xfrm>
        </p:grpSpPr>
        <p:sp>
          <p:nvSpPr>
            <p:cNvPr id="159" name="Google Shape;159;p6"/>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6"/>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6"/>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6"/>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 name="Google Shape;163;p6"/>
          <p:cNvSpPr/>
          <p:nvPr/>
        </p:nvSpPr>
        <p:spPr>
          <a:xfrm flipH="1" rot="10800000">
            <a:off x="733424" y="393602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6"/>
          <p:cNvSpPr/>
          <p:nvPr/>
        </p:nvSpPr>
        <p:spPr>
          <a:xfrm flipH="1" rot="10800000">
            <a:off x="738525" y="10085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
          <p:cNvSpPr/>
          <p:nvPr/>
        </p:nvSpPr>
        <p:spPr>
          <a:xfrm flipH="1" rot="10800000">
            <a:off x="-291325" y="4148475"/>
            <a:ext cx="1182300" cy="10236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6"/>
          <p:cNvSpPr/>
          <p:nvPr/>
        </p:nvSpPr>
        <p:spPr>
          <a:xfrm flipH="1" rot="10800000">
            <a:off x="420725" y="-652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
          <p:cNvSpPr/>
          <p:nvPr/>
        </p:nvSpPr>
        <p:spPr>
          <a:xfrm>
            <a:off x="1019338" y="416705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8" name="Google Shape;168;p6"/>
          <p:cNvGrpSpPr/>
          <p:nvPr/>
        </p:nvGrpSpPr>
        <p:grpSpPr>
          <a:xfrm>
            <a:off x="-50285" y="1452794"/>
            <a:ext cx="624844" cy="599376"/>
            <a:chOff x="5241175" y="4959100"/>
            <a:chExt cx="539775" cy="517775"/>
          </a:xfrm>
        </p:grpSpPr>
        <p:sp>
          <p:nvSpPr>
            <p:cNvPr id="169" name="Google Shape;169;p6"/>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6"/>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6"/>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6"/>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6"/>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6"/>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5" name="Google Shape;175;p6"/>
          <p:cNvSpPr/>
          <p:nvPr/>
        </p:nvSpPr>
        <p:spPr>
          <a:xfrm>
            <a:off x="47199" y="4430470"/>
            <a:ext cx="505231" cy="459562"/>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76" name="Shape 176"/>
        <p:cNvGrpSpPr/>
        <p:nvPr/>
      </p:nvGrpSpPr>
      <p:grpSpPr>
        <a:xfrm>
          <a:off x="0" y="0"/>
          <a:ext cx="0" cy="0"/>
          <a:chOff x="0" y="0"/>
          <a:chExt cx="0" cy="0"/>
        </a:xfrm>
      </p:grpSpPr>
      <p:sp>
        <p:nvSpPr>
          <p:cNvPr id="177" name="Google Shape;177;p7"/>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8" name="Google Shape;178;p7"/>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9" name="Google Shape;179;p7"/>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80" name="Google Shape;180;p7"/>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Font typeface="Arial"/>
              <a:buChar char="◇"/>
              <a:defRPr>
                <a:latin typeface="Arial"/>
                <a:ea typeface="Arial"/>
                <a:cs typeface="Arial"/>
                <a:sym typeface="Arial"/>
              </a:defRPr>
            </a:lvl1pPr>
            <a:lvl2pPr indent="-317500" lvl="1" marL="914400" algn="l">
              <a:lnSpc>
                <a:spcPct val="100000"/>
              </a:lnSpc>
              <a:spcBef>
                <a:spcPts val="0"/>
              </a:spcBef>
              <a:spcAft>
                <a:spcPts val="0"/>
              </a:spcAft>
              <a:buSzPts val="1400"/>
              <a:buFont typeface="Arial"/>
              <a:buChar char="￭"/>
              <a:defRPr>
                <a:latin typeface="Arial"/>
                <a:ea typeface="Arial"/>
                <a:cs typeface="Arial"/>
                <a:sym typeface="Arial"/>
              </a:defRPr>
            </a:lvl2pPr>
            <a:lvl3pPr indent="-317500" lvl="2" marL="1371600" algn="l">
              <a:lnSpc>
                <a:spcPct val="100000"/>
              </a:lnSpc>
              <a:spcBef>
                <a:spcPts val="0"/>
              </a:spcBef>
              <a:spcAft>
                <a:spcPts val="0"/>
              </a:spcAft>
              <a:buSzPts val="1400"/>
              <a:buFont typeface="Arial"/>
              <a:buChar char="￮"/>
              <a:defRPr>
                <a:latin typeface="Arial"/>
                <a:ea typeface="Arial"/>
                <a:cs typeface="Arial"/>
                <a:sym typeface="Arial"/>
              </a:defRPr>
            </a:lvl3pPr>
            <a:lvl4pPr indent="-317500" lvl="3" marL="1828800" algn="l">
              <a:lnSpc>
                <a:spcPct val="100000"/>
              </a:lnSpc>
              <a:spcBef>
                <a:spcPts val="0"/>
              </a:spcBef>
              <a:spcAft>
                <a:spcPts val="0"/>
              </a:spcAft>
              <a:buSzPts val="1400"/>
              <a:buFont typeface="Arial"/>
              <a:buChar char="●"/>
              <a:defRPr>
                <a:latin typeface="Arial"/>
                <a:ea typeface="Arial"/>
                <a:cs typeface="Arial"/>
                <a:sym typeface="Arial"/>
              </a:defRPr>
            </a:lvl4pPr>
            <a:lvl5pPr indent="-317500" lvl="4" marL="2286000" algn="l">
              <a:lnSpc>
                <a:spcPct val="100000"/>
              </a:lnSpc>
              <a:spcBef>
                <a:spcPts val="0"/>
              </a:spcBef>
              <a:spcAft>
                <a:spcPts val="0"/>
              </a:spcAft>
              <a:buSzPts val="1400"/>
              <a:buFont typeface="Arial"/>
              <a:buChar char="○"/>
              <a:defRPr>
                <a:latin typeface="Arial"/>
                <a:ea typeface="Arial"/>
                <a:cs typeface="Arial"/>
                <a:sym typeface="Arial"/>
              </a:defRPr>
            </a:lvl5pPr>
            <a:lvl6pPr indent="-317500" lvl="5" marL="2743200" algn="l">
              <a:lnSpc>
                <a:spcPct val="100000"/>
              </a:lnSpc>
              <a:spcBef>
                <a:spcPts val="0"/>
              </a:spcBef>
              <a:spcAft>
                <a:spcPts val="0"/>
              </a:spcAft>
              <a:buSzPts val="1400"/>
              <a:buFont typeface="Arial"/>
              <a:buChar char="■"/>
              <a:defRPr>
                <a:latin typeface="Arial"/>
                <a:ea typeface="Arial"/>
                <a:cs typeface="Arial"/>
                <a:sym typeface="Arial"/>
              </a:defRPr>
            </a:lvl6pPr>
            <a:lvl7pPr indent="-317500" lvl="6" marL="3200400" algn="l">
              <a:lnSpc>
                <a:spcPct val="100000"/>
              </a:lnSpc>
              <a:spcBef>
                <a:spcPts val="0"/>
              </a:spcBef>
              <a:spcAft>
                <a:spcPts val="0"/>
              </a:spcAft>
              <a:buSzPts val="1400"/>
              <a:buFont typeface="Arial"/>
              <a:buChar char="●"/>
              <a:defRPr>
                <a:latin typeface="Arial"/>
                <a:ea typeface="Arial"/>
                <a:cs typeface="Arial"/>
                <a:sym typeface="Arial"/>
              </a:defRPr>
            </a:lvl7pPr>
            <a:lvl8pPr indent="-317500" lvl="7" marL="3657600" algn="l">
              <a:lnSpc>
                <a:spcPct val="100000"/>
              </a:lnSpc>
              <a:spcBef>
                <a:spcPts val="0"/>
              </a:spcBef>
              <a:spcAft>
                <a:spcPts val="0"/>
              </a:spcAft>
              <a:buSzPts val="1400"/>
              <a:buFont typeface="Arial"/>
              <a:buChar char="○"/>
              <a:defRPr>
                <a:latin typeface="Arial"/>
                <a:ea typeface="Arial"/>
                <a:cs typeface="Arial"/>
                <a:sym typeface="Arial"/>
              </a:defRPr>
            </a:lvl8pPr>
            <a:lvl9pPr indent="-317500" lvl="8" marL="4114800" algn="l">
              <a:lnSpc>
                <a:spcPct val="100000"/>
              </a:lnSpc>
              <a:spcBef>
                <a:spcPts val="0"/>
              </a:spcBef>
              <a:spcAft>
                <a:spcPts val="0"/>
              </a:spcAft>
              <a:buSzPts val="1400"/>
              <a:buFont typeface="Arial"/>
              <a:buChar char="■"/>
              <a:defRPr>
                <a:latin typeface="Arial"/>
                <a:ea typeface="Arial"/>
                <a:cs typeface="Arial"/>
                <a:sym typeface="Arial"/>
              </a:defRPr>
            </a:lvl9pPr>
          </a:lstStyle>
          <a:p/>
        </p:txBody>
      </p:sp>
      <p:sp>
        <p:nvSpPr>
          <p:cNvPr id="181" name="Google Shape;181;p7"/>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7"/>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7"/>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7"/>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7"/>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7"/>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7"/>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9" name="Google Shape;189;p7"/>
          <p:cNvGrpSpPr/>
          <p:nvPr/>
        </p:nvGrpSpPr>
        <p:grpSpPr>
          <a:xfrm>
            <a:off x="1729784" y="61068"/>
            <a:ext cx="351204" cy="324661"/>
            <a:chOff x="5975075" y="2327500"/>
            <a:chExt cx="420100" cy="388350"/>
          </a:xfrm>
        </p:grpSpPr>
        <p:sp>
          <p:nvSpPr>
            <p:cNvPr id="190" name="Google Shape;190;p7"/>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7"/>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 name="Google Shape;192;p7"/>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7"/>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 name="Google Shape;194;p7"/>
          <p:cNvGrpSpPr/>
          <p:nvPr/>
        </p:nvGrpSpPr>
        <p:grpSpPr>
          <a:xfrm>
            <a:off x="7354067" y="3426715"/>
            <a:ext cx="455624" cy="437054"/>
            <a:chOff x="5241175" y="4959100"/>
            <a:chExt cx="539775" cy="517775"/>
          </a:xfrm>
        </p:grpSpPr>
        <p:sp>
          <p:nvSpPr>
            <p:cNvPr id="195" name="Google Shape;195;p7"/>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7"/>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7"/>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 name="Google Shape;201;p7"/>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2" name="Google Shape;202;p7"/>
          <p:cNvGrpSpPr/>
          <p:nvPr/>
        </p:nvGrpSpPr>
        <p:grpSpPr>
          <a:xfrm>
            <a:off x="904276" y="515192"/>
            <a:ext cx="382958" cy="607111"/>
            <a:chOff x="6718575" y="2318625"/>
            <a:chExt cx="256950" cy="407375"/>
          </a:xfrm>
        </p:grpSpPr>
        <p:sp>
          <p:nvSpPr>
            <p:cNvPr id="203" name="Google Shape;203;p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 name="Google Shape;211;p7"/>
          <p:cNvGrpSpPr/>
          <p:nvPr/>
        </p:nvGrpSpPr>
        <p:grpSpPr>
          <a:xfrm>
            <a:off x="335759" y="1840531"/>
            <a:ext cx="342882" cy="350068"/>
            <a:chOff x="3951850" y="2985350"/>
            <a:chExt cx="407950" cy="416500"/>
          </a:xfrm>
        </p:grpSpPr>
        <p:sp>
          <p:nvSpPr>
            <p:cNvPr id="212" name="Google Shape;212;p7"/>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7"/>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7"/>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7"/>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6" name="Google Shape;216;p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7" name="Shape 217"/>
        <p:cNvGrpSpPr/>
        <p:nvPr/>
      </p:nvGrpSpPr>
      <p:grpSpPr>
        <a:xfrm>
          <a:off x="0" y="0"/>
          <a:ext cx="0" cy="0"/>
          <a:chOff x="0" y="0"/>
          <a:chExt cx="0" cy="0"/>
        </a:xfrm>
      </p:grpSpPr>
      <p:sp>
        <p:nvSpPr>
          <p:cNvPr id="218" name="Google Shape;218;p8"/>
          <p:cNvSpPr/>
          <p:nvPr/>
        </p:nvSpPr>
        <p:spPr>
          <a:xfrm flipH="1" rot="10800000">
            <a:off x="8218352" y="4121459"/>
            <a:ext cx="685200" cy="5934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9" name="Google Shape;219;p8"/>
          <p:cNvSpPr/>
          <p:nvPr/>
        </p:nvSpPr>
        <p:spPr>
          <a:xfrm rot="5400000">
            <a:off x="388487" y="105212"/>
            <a:ext cx="944100" cy="10902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0" name="Google Shape;220;p8"/>
          <p:cNvSpPr/>
          <p:nvPr/>
        </p:nvSpPr>
        <p:spPr>
          <a:xfrm flipH="1" rot="10800000">
            <a:off x="-123825" y="847791"/>
            <a:ext cx="674400" cy="5844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8"/>
          <p:cNvSpPr/>
          <p:nvPr/>
        </p:nvSpPr>
        <p:spPr>
          <a:xfrm flipH="1" rot="10800000">
            <a:off x="503116" y="1161450"/>
            <a:ext cx="352800" cy="3054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8"/>
          <p:cNvSpPr/>
          <p:nvPr/>
        </p:nvSpPr>
        <p:spPr>
          <a:xfrm flipH="1" rot="10800000">
            <a:off x="1208424" y="-131812"/>
            <a:ext cx="674400" cy="5844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8"/>
          <p:cNvSpPr/>
          <p:nvPr/>
        </p:nvSpPr>
        <p:spPr>
          <a:xfrm flipH="1" rot="10800000">
            <a:off x="247753" y="49693"/>
            <a:ext cx="295200" cy="2556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8"/>
          <p:cNvSpPr/>
          <p:nvPr/>
        </p:nvSpPr>
        <p:spPr>
          <a:xfrm flipH="1" rot="10800000">
            <a:off x="8763568" y="4485979"/>
            <a:ext cx="543000" cy="4704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8"/>
          <p:cNvSpPr/>
          <p:nvPr/>
        </p:nvSpPr>
        <p:spPr>
          <a:xfrm flipH="1" rot="10800000">
            <a:off x="8523810" y="4741100"/>
            <a:ext cx="284100" cy="2457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8"/>
          <p:cNvSpPr/>
          <p:nvPr/>
        </p:nvSpPr>
        <p:spPr>
          <a:xfrm flipH="1" rot="10800000">
            <a:off x="8322785" y="3628023"/>
            <a:ext cx="543000" cy="470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8"/>
          <p:cNvSpPr/>
          <p:nvPr/>
        </p:nvSpPr>
        <p:spPr>
          <a:xfrm flipH="1" rot="10800000">
            <a:off x="8763569" y="4009882"/>
            <a:ext cx="237600" cy="2058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9" name="Shape 229"/>
        <p:cNvGrpSpPr/>
        <p:nvPr/>
      </p:nvGrpSpPr>
      <p:grpSpPr>
        <a:xfrm>
          <a:off x="0" y="0"/>
          <a:ext cx="0" cy="0"/>
          <a:chOff x="0" y="0"/>
          <a:chExt cx="0" cy="0"/>
        </a:xfrm>
      </p:grpSpPr>
      <p:sp>
        <p:nvSpPr>
          <p:cNvPr id="230" name="Google Shape;230;p9"/>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1" name="Google Shape;231;p9"/>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2" name="Google Shape;232;p9"/>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SzPts val="1400"/>
              <a:buNone/>
              <a:defRPr/>
            </a:lvl1pPr>
          </a:lstStyle>
          <a:p/>
        </p:txBody>
      </p:sp>
      <p:sp>
        <p:nvSpPr>
          <p:cNvPr id="233" name="Google Shape;233;p9"/>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9"/>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 name="Google Shape;237;p9"/>
          <p:cNvGrpSpPr/>
          <p:nvPr/>
        </p:nvGrpSpPr>
        <p:grpSpPr>
          <a:xfrm>
            <a:off x="1729784" y="61068"/>
            <a:ext cx="351204" cy="324661"/>
            <a:chOff x="5975075" y="2327500"/>
            <a:chExt cx="420100" cy="388350"/>
          </a:xfrm>
        </p:grpSpPr>
        <p:sp>
          <p:nvSpPr>
            <p:cNvPr id="238" name="Google Shape;238;p9"/>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0" name="Google Shape;240;p9"/>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1" name="Google Shape;241;p9"/>
          <p:cNvGrpSpPr/>
          <p:nvPr/>
        </p:nvGrpSpPr>
        <p:grpSpPr>
          <a:xfrm>
            <a:off x="904276" y="515192"/>
            <a:ext cx="382958" cy="607111"/>
            <a:chOff x="6718575" y="2318625"/>
            <a:chExt cx="256950" cy="407375"/>
          </a:xfrm>
        </p:grpSpPr>
        <p:sp>
          <p:nvSpPr>
            <p:cNvPr id="242" name="Google Shape;242;p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0" name="Google Shape;250;p9"/>
          <p:cNvGrpSpPr/>
          <p:nvPr/>
        </p:nvGrpSpPr>
        <p:grpSpPr>
          <a:xfrm>
            <a:off x="335759" y="1840531"/>
            <a:ext cx="342882" cy="350068"/>
            <a:chOff x="3951850" y="2985350"/>
            <a:chExt cx="407950" cy="416500"/>
          </a:xfrm>
        </p:grpSpPr>
        <p:sp>
          <p:nvSpPr>
            <p:cNvPr id="251" name="Google Shape;251;p9"/>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5" name="Google Shape;255;p9"/>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0" name="Google Shape;260;p9"/>
          <p:cNvGrpSpPr/>
          <p:nvPr/>
        </p:nvGrpSpPr>
        <p:grpSpPr>
          <a:xfrm>
            <a:off x="7354067" y="3426715"/>
            <a:ext cx="455624" cy="437054"/>
            <a:chOff x="5241175" y="4959100"/>
            <a:chExt cx="539775" cy="517775"/>
          </a:xfrm>
        </p:grpSpPr>
        <p:sp>
          <p:nvSpPr>
            <p:cNvPr id="261" name="Google Shape;261;p9"/>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9"/>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7" name="Google Shape;267;p9"/>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69" name="Shape 269"/>
        <p:cNvGrpSpPr/>
        <p:nvPr/>
      </p:nvGrpSpPr>
      <p:grpSpPr>
        <a:xfrm>
          <a:off x="0" y="0"/>
          <a:ext cx="0" cy="0"/>
          <a:chOff x="0" y="0"/>
          <a:chExt cx="0" cy="0"/>
        </a:xfrm>
      </p:grpSpPr>
      <p:sp>
        <p:nvSpPr>
          <p:cNvPr id="270" name="Google Shape;270;p10"/>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71" name="Google Shape;271;p10"/>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72" name="Google Shape;272;p10"/>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273" name="Google Shape;273;p10"/>
          <p:cNvSpPr txBox="1"/>
          <p:nvPr>
            <p:ph idx="1" type="body"/>
          </p:nvPr>
        </p:nvSpPr>
        <p:spPr>
          <a:xfrm>
            <a:off x="1734000" y="2414450"/>
            <a:ext cx="2667300" cy="2663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274" name="Google Shape;274;p10"/>
          <p:cNvSpPr txBox="1"/>
          <p:nvPr>
            <p:ph idx="2" type="body"/>
          </p:nvPr>
        </p:nvSpPr>
        <p:spPr>
          <a:xfrm>
            <a:off x="4562088" y="2414450"/>
            <a:ext cx="2667300" cy="2663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275" name="Google Shape;275;p10"/>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0"/>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0"/>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0"/>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9" name="Google Shape;279;p10"/>
          <p:cNvGrpSpPr/>
          <p:nvPr/>
        </p:nvGrpSpPr>
        <p:grpSpPr>
          <a:xfrm>
            <a:off x="1729784" y="61068"/>
            <a:ext cx="351204" cy="324661"/>
            <a:chOff x="5975075" y="2327500"/>
            <a:chExt cx="420100" cy="388350"/>
          </a:xfrm>
        </p:grpSpPr>
        <p:sp>
          <p:nvSpPr>
            <p:cNvPr id="280" name="Google Shape;280;p10"/>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0"/>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2" name="Google Shape;282;p10"/>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3" name="Google Shape;283;p10"/>
          <p:cNvGrpSpPr/>
          <p:nvPr/>
        </p:nvGrpSpPr>
        <p:grpSpPr>
          <a:xfrm>
            <a:off x="904276" y="515192"/>
            <a:ext cx="382958" cy="607111"/>
            <a:chOff x="6718575" y="2318625"/>
            <a:chExt cx="256950" cy="407375"/>
          </a:xfrm>
        </p:grpSpPr>
        <p:sp>
          <p:nvSpPr>
            <p:cNvPr id="284" name="Google Shape;284;p1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2" name="Google Shape;292;p10"/>
          <p:cNvGrpSpPr/>
          <p:nvPr/>
        </p:nvGrpSpPr>
        <p:grpSpPr>
          <a:xfrm>
            <a:off x="335759" y="1840531"/>
            <a:ext cx="342882" cy="350068"/>
            <a:chOff x="3951850" y="2985350"/>
            <a:chExt cx="407950" cy="416500"/>
          </a:xfrm>
        </p:grpSpPr>
        <p:sp>
          <p:nvSpPr>
            <p:cNvPr id="293" name="Google Shape;293;p10"/>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0"/>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0"/>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0"/>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7" name="Google Shape;297;p10"/>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0"/>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0"/>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0"/>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0"/>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2" name="Google Shape;302;p10"/>
          <p:cNvGrpSpPr/>
          <p:nvPr/>
        </p:nvGrpSpPr>
        <p:grpSpPr>
          <a:xfrm>
            <a:off x="7354067" y="3426715"/>
            <a:ext cx="455624" cy="437054"/>
            <a:chOff x="5241175" y="4959100"/>
            <a:chExt cx="539775" cy="517775"/>
          </a:xfrm>
        </p:grpSpPr>
        <p:sp>
          <p:nvSpPr>
            <p:cNvPr id="303" name="Google Shape;303;p10"/>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0"/>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0"/>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0"/>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0"/>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0"/>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9" name="Google Shape;309;p10"/>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2.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0E293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1pPr>
            <a:lvl2pPr lvl="1"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2pPr>
            <a:lvl3pPr lvl="2"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3pPr>
            <a:lvl4pPr lvl="3"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4pPr>
            <a:lvl5pPr lvl="4"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5pPr>
            <a:lvl6pPr lvl="5"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6pPr>
            <a:lvl7pPr lvl="6"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7pPr>
            <a:lvl8pPr lvl="7"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8pPr>
            <a:lvl9pPr lvl="8"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9pPr>
          </a:lstStyle>
          <a:p/>
        </p:txBody>
      </p:sp>
      <p:sp>
        <p:nvSpPr>
          <p:cNvPr id="7" name="Google Shape;7;p1"/>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0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1pPr>
            <a:lvl2pPr indent="-317500" lvl="1" marL="9144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2pPr>
            <a:lvl3pPr indent="-317500" lvl="2" marL="13716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3pPr>
            <a:lvl4pPr indent="-317500" lvl="3" marL="18288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4pPr>
            <a:lvl5pPr indent="-317500" lvl="4" marL="22860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5pPr>
            <a:lvl6pPr indent="-317500" lvl="5" marL="27432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6pPr>
            <a:lvl7pPr indent="-317500" lvl="6" marL="32004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7pPr>
            <a:lvl8pPr indent="-317500" lvl="7" marL="36576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8pPr>
            <a:lvl9pPr indent="-317500" lvl="8" marL="41148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9pPr>
          </a:lstStyle>
          <a:p/>
        </p:txBody>
      </p:sp>
      <p:sp>
        <p:nvSpPr>
          <p:cNvPr id="8" name="Google Shape;8;p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93C"/>
        </a:solidFill>
      </p:bgPr>
    </p:bg>
    <p:spTree>
      <p:nvGrpSpPr>
        <p:cNvPr id="340" name="Shape 340"/>
        <p:cNvGrpSpPr/>
        <p:nvPr/>
      </p:nvGrpSpPr>
      <p:grpSpPr>
        <a:xfrm>
          <a:off x="0" y="0"/>
          <a:ext cx="0" cy="0"/>
          <a:chOff x="0" y="0"/>
          <a:chExt cx="0" cy="0"/>
        </a:xfrm>
      </p:grpSpPr>
      <p:sp>
        <p:nvSpPr>
          <p:cNvPr id="341" name="Google Shape;341;p12"/>
          <p:cNvSpPr txBox="1"/>
          <p:nvPr>
            <p:ph type="title"/>
          </p:nvPr>
        </p:nvSpPr>
        <p:spPr>
          <a:xfrm>
            <a:off x="1732700" y="1735600"/>
            <a:ext cx="4944300" cy="645300"/>
          </a:xfrm>
          <a:prstGeom prst="rect">
            <a:avLst/>
          </a:prstGeom>
          <a:noFill/>
          <a:ln>
            <a:noFill/>
          </a:ln>
        </p:spPr>
        <p:txBody>
          <a:bodyPr anchorCtr="0" anchor="b" bIns="68575" lIns="68575" spcFirstLastPara="1" rIns="68575" wrap="square" tIns="68575">
            <a:noAutofit/>
          </a:bodyPr>
          <a:lstStyle>
            <a:lvl1pPr lvl="0"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1pPr>
            <a:lvl2pPr lvl="1"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2pPr>
            <a:lvl3pPr lvl="2"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3pPr>
            <a:lvl4pPr lvl="3"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4pPr>
            <a:lvl5pPr lvl="4"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5pPr>
            <a:lvl6pPr lvl="5"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6pPr>
            <a:lvl7pPr lvl="6"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7pPr>
            <a:lvl8pPr lvl="7"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8pPr>
            <a:lvl9pPr lvl="8"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9pPr>
          </a:lstStyle>
          <a:p/>
        </p:txBody>
      </p:sp>
      <p:sp>
        <p:nvSpPr>
          <p:cNvPr id="342" name="Google Shape;342;p12"/>
          <p:cNvSpPr txBox="1"/>
          <p:nvPr>
            <p:ph idx="1" type="body"/>
          </p:nvPr>
        </p:nvSpPr>
        <p:spPr>
          <a:xfrm>
            <a:off x="1732700" y="2255125"/>
            <a:ext cx="4944300" cy="1659900"/>
          </a:xfrm>
          <a:prstGeom prst="rect">
            <a:avLst/>
          </a:prstGeom>
          <a:noFill/>
          <a:ln>
            <a:noFill/>
          </a:ln>
        </p:spPr>
        <p:txBody>
          <a:bodyPr anchorCtr="0" anchor="t" bIns="68575" lIns="68575" spcFirstLastPara="1" rIns="68575" wrap="square" tIns="68575">
            <a:noAutofit/>
          </a:bodyPr>
          <a:lstStyle>
            <a:lvl1pPr indent="-298450" lvl="0" marL="457200" marR="0" rtl="0" algn="l">
              <a:lnSpc>
                <a:spcPct val="100000"/>
              </a:lnSpc>
              <a:spcBef>
                <a:spcPts val="500"/>
              </a:spcBef>
              <a:spcAft>
                <a:spcPts val="0"/>
              </a:spcAft>
              <a:buClr>
                <a:srgbClr val="19BBD5"/>
              </a:buClr>
              <a:buSzPts val="1100"/>
              <a:buFont typeface="Arial"/>
              <a:buChar char="◇"/>
              <a:defRPr b="0" i="0" sz="1400" u="none" cap="none" strike="noStrike">
                <a:solidFill>
                  <a:srgbClr val="C6DAEC"/>
                </a:solidFill>
                <a:latin typeface="Arial"/>
                <a:ea typeface="Arial"/>
                <a:cs typeface="Arial"/>
                <a:sym typeface="Arial"/>
              </a:defRPr>
            </a:lvl1pPr>
            <a:lvl2pPr indent="-298450" lvl="1" marL="914400" marR="0" rtl="0" algn="l">
              <a:lnSpc>
                <a:spcPct val="100000"/>
              </a:lnSpc>
              <a:spcBef>
                <a:spcPts val="0"/>
              </a:spcBef>
              <a:spcAft>
                <a:spcPts val="0"/>
              </a:spcAft>
              <a:buClr>
                <a:srgbClr val="19BBD5"/>
              </a:buClr>
              <a:buSzPts val="1100"/>
              <a:buFont typeface="Arial"/>
              <a:buChar char="￭"/>
              <a:defRPr b="0" i="0" sz="1400" u="none" cap="none" strike="noStrike">
                <a:solidFill>
                  <a:srgbClr val="C6DAEC"/>
                </a:solidFill>
                <a:latin typeface="Arial"/>
                <a:ea typeface="Arial"/>
                <a:cs typeface="Arial"/>
                <a:sym typeface="Arial"/>
              </a:defRPr>
            </a:lvl2pPr>
            <a:lvl3pPr indent="-298450" lvl="2" marL="1371600" marR="0" rtl="0" algn="l">
              <a:lnSpc>
                <a:spcPct val="100000"/>
              </a:lnSpc>
              <a:spcBef>
                <a:spcPts val="0"/>
              </a:spcBef>
              <a:spcAft>
                <a:spcPts val="0"/>
              </a:spcAft>
              <a:buClr>
                <a:srgbClr val="19BBD5"/>
              </a:buClr>
              <a:buSzPts val="1100"/>
              <a:buFont typeface="Arial"/>
              <a:buChar char="￮"/>
              <a:defRPr b="0" i="0" sz="1400" u="none" cap="none" strike="noStrike">
                <a:solidFill>
                  <a:srgbClr val="C6DAEC"/>
                </a:solidFill>
                <a:latin typeface="Arial"/>
                <a:ea typeface="Arial"/>
                <a:cs typeface="Arial"/>
                <a:sym typeface="Arial"/>
              </a:defRPr>
            </a:lvl3pPr>
            <a:lvl4pPr indent="-298450" lvl="3" marL="1828800" marR="0" rtl="0" algn="l">
              <a:lnSpc>
                <a:spcPct val="100000"/>
              </a:lnSpc>
              <a:spcBef>
                <a:spcPts val="0"/>
              </a:spcBef>
              <a:spcAft>
                <a:spcPts val="0"/>
              </a:spcAft>
              <a:buClr>
                <a:srgbClr val="19BBD5"/>
              </a:buClr>
              <a:buSzPts val="1100"/>
              <a:buFont typeface="Arial"/>
              <a:buChar char="●"/>
              <a:defRPr b="0" i="0" sz="1400" u="none" cap="none" strike="noStrike">
                <a:solidFill>
                  <a:srgbClr val="C6DAEC"/>
                </a:solidFill>
                <a:latin typeface="Arial"/>
                <a:ea typeface="Arial"/>
                <a:cs typeface="Arial"/>
                <a:sym typeface="Arial"/>
              </a:defRPr>
            </a:lvl4pPr>
            <a:lvl5pPr indent="-298450" lvl="4" marL="2286000" marR="0" rtl="0" algn="l">
              <a:lnSpc>
                <a:spcPct val="100000"/>
              </a:lnSpc>
              <a:spcBef>
                <a:spcPts val="0"/>
              </a:spcBef>
              <a:spcAft>
                <a:spcPts val="0"/>
              </a:spcAft>
              <a:buClr>
                <a:srgbClr val="19BBD5"/>
              </a:buClr>
              <a:buSzPts val="1100"/>
              <a:buFont typeface="Arial"/>
              <a:buChar char="○"/>
              <a:defRPr b="0" i="0" sz="1400" u="none" cap="none" strike="noStrike">
                <a:solidFill>
                  <a:srgbClr val="C6DAEC"/>
                </a:solidFill>
                <a:latin typeface="Arial"/>
                <a:ea typeface="Arial"/>
                <a:cs typeface="Arial"/>
                <a:sym typeface="Arial"/>
              </a:defRPr>
            </a:lvl5pPr>
            <a:lvl6pPr indent="-298450" lvl="5" marL="2743200" marR="0" rtl="0" algn="l">
              <a:lnSpc>
                <a:spcPct val="100000"/>
              </a:lnSpc>
              <a:spcBef>
                <a:spcPts val="0"/>
              </a:spcBef>
              <a:spcAft>
                <a:spcPts val="0"/>
              </a:spcAft>
              <a:buClr>
                <a:srgbClr val="C6DAEC"/>
              </a:buClr>
              <a:buSzPts val="1100"/>
              <a:buFont typeface="Arial"/>
              <a:buChar char="■"/>
              <a:defRPr b="0" i="0" sz="1400" u="none" cap="none" strike="noStrike">
                <a:solidFill>
                  <a:srgbClr val="C6DAEC"/>
                </a:solidFill>
                <a:latin typeface="Arial"/>
                <a:ea typeface="Arial"/>
                <a:cs typeface="Arial"/>
                <a:sym typeface="Arial"/>
              </a:defRPr>
            </a:lvl6pPr>
            <a:lvl7pPr indent="-298450" lvl="6" marL="3200400" marR="0" rtl="0" algn="l">
              <a:lnSpc>
                <a:spcPct val="100000"/>
              </a:lnSpc>
              <a:spcBef>
                <a:spcPts val="0"/>
              </a:spcBef>
              <a:spcAft>
                <a:spcPts val="0"/>
              </a:spcAft>
              <a:buClr>
                <a:srgbClr val="C6DAEC"/>
              </a:buClr>
              <a:buSzPts val="1100"/>
              <a:buFont typeface="Arial"/>
              <a:buChar char="●"/>
              <a:defRPr b="0" i="0" sz="1400" u="none" cap="none" strike="noStrike">
                <a:solidFill>
                  <a:srgbClr val="C6DAEC"/>
                </a:solidFill>
                <a:latin typeface="Arial"/>
                <a:ea typeface="Arial"/>
                <a:cs typeface="Arial"/>
                <a:sym typeface="Arial"/>
              </a:defRPr>
            </a:lvl7pPr>
            <a:lvl8pPr indent="-298450" lvl="7" marL="3657600" marR="0" rtl="0" algn="l">
              <a:lnSpc>
                <a:spcPct val="100000"/>
              </a:lnSpc>
              <a:spcBef>
                <a:spcPts val="0"/>
              </a:spcBef>
              <a:spcAft>
                <a:spcPts val="0"/>
              </a:spcAft>
              <a:buClr>
                <a:srgbClr val="C6DAEC"/>
              </a:buClr>
              <a:buSzPts val="1100"/>
              <a:buFont typeface="Arial"/>
              <a:buChar char="○"/>
              <a:defRPr b="0" i="0" sz="1400" u="none" cap="none" strike="noStrike">
                <a:solidFill>
                  <a:srgbClr val="C6DAEC"/>
                </a:solidFill>
                <a:latin typeface="Arial"/>
                <a:ea typeface="Arial"/>
                <a:cs typeface="Arial"/>
                <a:sym typeface="Arial"/>
              </a:defRPr>
            </a:lvl8pPr>
            <a:lvl9pPr indent="-298450" lvl="8" marL="4114800" marR="0" rtl="0" algn="l">
              <a:lnSpc>
                <a:spcPct val="100000"/>
              </a:lnSpc>
              <a:spcBef>
                <a:spcPts val="0"/>
              </a:spcBef>
              <a:spcAft>
                <a:spcPts val="0"/>
              </a:spcAft>
              <a:buClr>
                <a:srgbClr val="C6DAEC"/>
              </a:buClr>
              <a:buSzPts val="1100"/>
              <a:buFont typeface="Arial"/>
              <a:buChar char="■"/>
              <a:defRPr b="0" i="0" sz="1400" u="none" cap="none" strike="noStrike">
                <a:solidFill>
                  <a:srgbClr val="C6DAEC"/>
                </a:solidFill>
                <a:latin typeface="Arial"/>
                <a:ea typeface="Arial"/>
                <a:cs typeface="Arial"/>
                <a:sym typeface="Arial"/>
              </a:defRPr>
            </a:lvl9pPr>
          </a:lstStyle>
          <a:p/>
        </p:txBody>
      </p:sp>
      <p:sp>
        <p:nvSpPr>
          <p:cNvPr id="343" name="Google Shape;343;p12"/>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www.youtube.com/watch?v=GH1TXfQSwUQ" TargetMode="Externa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slide" Target="/ppt/slid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0gzKRGcmnFs"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www.youtube.com/watch?v=QQTij9Rghls" TargetMode="Externa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hyperlink" Target="http://www.youtube.com/watch?v=dXz99gxUguk" TargetMode="External"/><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hyperlink" Target="http://www.youtube.com/watch?v=TH2L_uNkt-Y" TargetMode="Externa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slide" Target="/ppt/slides/slide7.xml"/><Relationship Id="rId11" Type="http://schemas.openxmlformats.org/officeDocument/2006/relationships/slide" Target="/ppt/slides/slide87.xml"/><Relationship Id="rId10" Type="http://schemas.openxmlformats.org/officeDocument/2006/relationships/slide" Target="/ppt/slides/slide80.xml"/><Relationship Id="rId9" Type="http://schemas.openxmlformats.org/officeDocument/2006/relationships/slide" Target="/ppt/slides/slide65.xml"/><Relationship Id="rId5" Type="http://schemas.openxmlformats.org/officeDocument/2006/relationships/slide" Target="/ppt/slides/slide17.xml"/><Relationship Id="rId6" Type="http://schemas.openxmlformats.org/officeDocument/2006/relationships/slide" Target="/ppt/slides/slide33.xml"/><Relationship Id="rId7" Type="http://schemas.openxmlformats.org/officeDocument/2006/relationships/slide" Target="/ppt/slides/slide48.xml"/><Relationship Id="rId8" Type="http://schemas.openxmlformats.org/officeDocument/2006/relationships/slide" Target="/ppt/slides/slide6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slide" Target="/ppt/slid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hyperlink" Target="http://www.youtube.com/watch?v=6hu0uyw0UG0" TargetMode="External"/><Relationship Id="rId4"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9oywp2qRRyc" TargetMode="Externa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www.youtube.com/watch?v=qI_L7dF3OdY" TargetMode="External"/><Relationship Id="rId4" Type="http://schemas.openxmlformats.org/officeDocument/2006/relationships/image" Target="../media/image1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hyperlink" Target="http://www.youtube.com/watch?v=KhJP5dtC81g" TargetMode="External"/><Relationship Id="rId4" Type="http://schemas.openxmlformats.org/officeDocument/2006/relationships/image" Target="../media/image2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hyperlink" Target="http://www.youtube.com/watch?v=bUkN7g_bEAI" TargetMode="External"/><Relationship Id="rId4" Type="http://schemas.openxmlformats.org/officeDocument/2006/relationships/image" Target="../media/image1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www.youtube.com/watch?v=AaWzTf81aws" TargetMode="External"/><Relationship Id="rId4" Type="http://schemas.openxmlformats.org/officeDocument/2006/relationships/image" Target="../media/image1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hyperlink" Target="http://www.youtube.com/watch?v=CfZrqej03As" TargetMode="External"/><Relationship Id="rId4" Type="http://schemas.openxmlformats.org/officeDocument/2006/relationships/image" Target="../media/image1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slide" Target="/ppt/slides/slide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 Id="rId3" Type="http://schemas.openxmlformats.org/officeDocument/2006/relationships/hyperlink" Target="http://www.youtube.com/watch?v=gORmiX-5PWU" TargetMode="External"/><Relationship Id="rId4" Type="http://schemas.openxmlformats.org/officeDocument/2006/relationships/image" Target="../media/image2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 Id="rId3" Type="http://schemas.openxmlformats.org/officeDocument/2006/relationships/hyperlink" Target="http://www.youtube.com/watch?v=XUBeW_NFggM" TargetMode="External"/><Relationship Id="rId4" Type="http://schemas.openxmlformats.org/officeDocument/2006/relationships/image" Target="../media/image2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hyperlink" Target="http://www.youtube.com/watch?v=b30evnsHJ_U" TargetMode="External"/><Relationship Id="rId4" Type="http://schemas.openxmlformats.org/officeDocument/2006/relationships/image" Target="../media/image3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hyperlink" Target="http://www.youtube.com/watch?v=ybCxN86n61k" TargetMode="External"/><Relationship Id="rId4" Type="http://schemas.openxmlformats.org/officeDocument/2006/relationships/image" Target="../media/image2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hyperlink" Target="http://www.youtube.com/watch?v=T20hV4ynU7o" TargetMode="External"/><Relationship Id="rId4" Type="http://schemas.openxmlformats.org/officeDocument/2006/relationships/image" Target="../media/image3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slide" Target="/ppt/slides/slide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slide" Target="/ppt/slides/slide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hyperlink" Target="http://www.youtube.com/watch?v=Pw8HmDML_KM" TargetMode="External"/><Relationship Id="rId4" Type="http://schemas.openxmlformats.org/officeDocument/2006/relationships/image" Target="../media/image3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slide" Target="/ppt/slid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hyperlink" Target="http://www.youtube.com/watch?v=Oa7k3S2vnus" TargetMode="External"/><Relationship Id="rId4" Type="http://schemas.openxmlformats.org/officeDocument/2006/relationships/image" Target="../media/image37.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hyperlink" Target="http://www.youtube.com/watch?v=MFYNkSui31U" TargetMode="External"/><Relationship Id="rId4" Type="http://schemas.openxmlformats.org/officeDocument/2006/relationships/image" Target="../media/image2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hyperlink" Target="http://www.youtube.com/watch?v=lqhgjAsTt_o" TargetMode="External"/><Relationship Id="rId4" Type="http://schemas.openxmlformats.org/officeDocument/2006/relationships/image" Target="../media/image4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hyperlink" Target="https://www.forbes.com/sites/blakemorgan/2018/03/05/customer-experience-vs-customer-service-vs-customer-care/?sh=7d6a6da14167"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 Id="rId3" Type="http://schemas.openxmlformats.org/officeDocument/2006/relationships/hyperlink" Target="https://hbr.org/sponsored/2016/03/know-the-difference-between-customer-service-and-customer-experience" TargetMode="External"/><Relationship Id="rId4" Type="http://schemas.openxmlformats.org/officeDocument/2006/relationships/hyperlink" Target="https://acquire.io/blog/customer-service-vs-customer-experience" TargetMode="External"/><Relationship Id="rId5" Type="http://schemas.openxmlformats.org/officeDocument/2006/relationships/hyperlink" Target="https://www.zendesk.com/blog/customer-service-vs-customer-experience-heres-difference/"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hyperlink" Target="http://www.youtube.com/watch?v=fpuUdUX_ObM" TargetMode="External"/><Relationship Id="rId4" Type="http://schemas.openxmlformats.org/officeDocument/2006/relationships/image" Target="../media/image32.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 Id="rId3" Type="http://schemas.openxmlformats.org/officeDocument/2006/relationships/hyperlink" Target="http://www.youtube.com/watch?v=1R4wf3XAp50" TargetMode="External"/><Relationship Id="rId4" Type="http://schemas.openxmlformats.org/officeDocument/2006/relationships/image" Target="../media/image3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hyperlink" Target="https://www.linkedin.com/pulse/37-ways-improve-customer-experience-shane-goldberg" TargetMode="External"/><Relationship Id="rId4" Type="http://schemas.openxmlformats.org/officeDocument/2006/relationships/image" Target="../media/image43.png"/><Relationship Id="rId5" Type="http://schemas.openxmlformats.org/officeDocument/2006/relationships/hyperlink" Target="https://www.incentivesolutions.com/blog/customer-experience-strategy-infographic/" TargetMode="External"/><Relationship Id="rId6" Type="http://schemas.openxmlformats.org/officeDocument/2006/relationships/image" Target="../media/image4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3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 Id="rId3" Type="http://schemas.openxmlformats.org/officeDocument/2006/relationships/slide" Target="/ppt/slides/slide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 Id="rId3" Type="http://schemas.openxmlformats.org/officeDocument/2006/relationships/hyperlink" Target="http://www.youtube.com/watch?v=s2HCrhNVfak" TargetMode="External"/><Relationship Id="rId4" Type="http://schemas.openxmlformats.org/officeDocument/2006/relationships/image" Target="../media/image40.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hyperlink" Target="https://goleansixsigma.com/lean-six-sigma-industry-success-stories/"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 Id="rId3" Type="http://schemas.openxmlformats.org/officeDocument/2006/relationships/hyperlink" Target="http://www.youtube.com/watch?v=WN_atmRSPJQ" TargetMode="External"/><Relationship Id="rId4" Type="http://schemas.openxmlformats.org/officeDocument/2006/relationships/image" Target="../media/image38.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hyperlink" Target="https://www.tuvsud.com/en-in/resource-centre/blogs/top-10-reasons-to-go-for-lean-six-sigma-training-and-certification#:~:text=A%20Lean%20Six%20Sigma%20credential,turnaround%20time%20for%20every%20process."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 Id="rId3" Type="http://schemas.openxmlformats.org/officeDocument/2006/relationships/slide" Target="/ppt/slides/slide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hyperlink" Target="https://www.ovinhub.ca/about/"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 Id="rId3" Type="http://schemas.openxmlformats.org/officeDocument/2006/relationships/hyperlink" Target="http://www.youtube.com/watch?v=qFURYlVhEcE" TargetMode="External"/><Relationship Id="rId4" Type="http://schemas.openxmlformats.org/officeDocument/2006/relationships/image" Target="../media/image4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hyperlink" Target="https://www.youtube.com/playlist?list=PLxaNjBycSt7gQXYXWh3PhgJCI3L21ow9l"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hyperlink" Target="https://ovin-navigator.ca/automotive-mobility-sector/sector-overview/"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hyperlink" Target="https://ovin-navigator.ca/learning-hub/mobility-transformation/"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hyperlink" Target="https://www.ontario.ca/page/specialist-high-skills-major#section-0" TargetMode="External"/><Relationship Id="rId4" Type="http://schemas.openxmlformats.org/officeDocument/2006/relationships/hyperlink" Target="https://www.ontario.ca/page/specialist-high-skills-major#section-0"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hyperlink" Target="https://ovin-navigator.ca/learning-hub/mobility-transformation/" TargetMode="External"/><Relationship Id="rId4" Type="http://schemas.openxmlformats.org/officeDocument/2006/relationships/hyperlink" Target="https://ovin-navigator.ca/learning-hub/mobility-transformation/"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7.xml"/><Relationship Id="rId3" Type="http://schemas.openxmlformats.org/officeDocument/2006/relationships/hyperlink" Target="http://www.slidescarnival.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23"/>
          <p:cNvSpPr txBox="1"/>
          <p:nvPr>
            <p:ph type="ctrTitle"/>
          </p:nvPr>
        </p:nvSpPr>
        <p:spPr>
          <a:xfrm>
            <a:off x="751116" y="2122454"/>
            <a:ext cx="7919356" cy="115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1" lang="en-CA" sz="4000">
                <a:solidFill>
                  <a:schemeClr val="dk1"/>
                </a:solidFill>
              </a:rPr>
              <a:t>OCTE - </a:t>
            </a:r>
            <a:endParaRPr b="1" sz="4000">
              <a:solidFill>
                <a:schemeClr val="dk1"/>
              </a:solidFill>
            </a:endParaRPr>
          </a:p>
          <a:p>
            <a:pPr indent="0" lvl="0" marL="0" rtl="0" algn="ctr">
              <a:lnSpc>
                <a:spcPct val="100000"/>
              </a:lnSpc>
              <a:spcBef>
                <a:spcPts val="0"/>
              </a:spcBef>
              <a:spcAft>
                <a:spcPts val="0"/>
              </a:spcAft>
              <a:buSzPts val="4800"/>
              <a:buNone/>
            </a:pPr>
            <a:r>
              <a:rPr b="1" lang="en-CA" sz="4000">
                <a:solidFill>
                  <a:schemeClr val="dk1"/>
                </a:solidFill>
              </a:rPr>
              <a:t>Customer Service </a:t>
            </a:r>
            <a:br>
              <a:rPr b="1" lang="en-CA" sz="4000">
                <a:solidFill>
                  <a:schemeClr val="dk1"/>
                </a:solidFill>
              </a:rPr>
            </a:br>
            <a:r>
              <a:rPr b="1" lang="en-CA" sz="4000">
                <a:solidFill>
                  <a:schemeClr val="dk1"/>
                </a:solidFill>
              </a:rPr>
              <a:t>Certification</a:t>
            </a:r>
            <a:endParaRPr b="1" i="1" sz="4000">
              <a:solidFill>
                <a:schemeClr val="dk1"/>
              </a:solidFill>
            </a:endParaRPr>
          </a:p>
        </p:txBody>
      </p:sp>
      <p:sp>
        <p:nvSpPr>
          <p:cNvPr id="680" name="Google Shape;680;p23"/>
          <p:cNvSpPr/>
          <p:nvPr/>
        </p:nvSpPr>
        <p:spPr>
          <a:xfrm>
            <a:off x="3729788" y="1458865"/>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32"/>
          <p:cNvSpPr txBox="1"/>
          <p:nvPr>
            <p:ph idx="4294967295" type="title"/>
          </p:nvPr>
        </p:nvSpPr>
        <p:spPr>
          <a:xfrm>
            <a:off x="1533697" y="578030"/>
            <a:ext cx="4954680" cy="645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000"/>
              <a:buNone/>
            </a:pPr>
            <a:r>
              <a:rPr lang="en-CA"/>
              <a:t>Customer Service is..</a:t>
            </a:r>
            <a:endParaRPr/>
          </a:p>
        </p:txBody>
      </p:sp>
      <p:sp>
        <p:nvSpPr>
          <p:cNvPr id="795" name="Google Shape;795;p32"/>
          <p:cNvSpPr txBox="1"/>
          <p:nvPr>
            <p:ph idx="4294967295" type="body"/>
          </p:nvPr>
        </p:nvSpPr>
        <p:spPr>
          <a:xfrm>
            <a:off x="977425" y="1610349"/>
            <a:ext cx="7467000" cy="290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0" i="0" lang="en-CA" sz="2600">
                <a:solidFill>
                  <a:schemeClr val="dk1"/>
                </a:solidFill>
                <a:latin typeface="arial"/>
                <a:ea typeface="arial"/>
                <a:cs typeface="arial"/>
                <a:sym typeface="arial"/>
              </a:rPr>
              <a:t>...</a:t>
            </a:r>
            <a:r>
              <a:rPr lang="en-CA" sz="2600">
                <a:solidFill>
                  <a:schemeClr val="dk1"/>
                </a:solidFill>
                <a:latin typeface="arial"/>
                <a:ea typeface="arial"/>
                <a:cs typeface="arial"/>
                <a:sym typeface="arial"/>
              </a:rPr>
              <a:t>t</a:t>
            </a:r>
            <a:r>
              <a:rPr b="0" i="0" lang="en-CA" sz="2600">
                <a:solidFill>
                  <a:schemeClr val="dk1"/>
                </a:solidFill>
                <a:latin typeface="arial"/>
                <a:ea typeface="arial"/>
                <a:cs typeface="arial"/>
                <a:sym typeface="arial"/>
              </a:rPr>
              <a:t>he assistance and advice provided by a </a:t>
            </a:r>
            <a:r>
              <a:rPr lang="en-CA" sz="2600">
                <a:solidFill>
                  <a:schemeClr val="dk1"/>
                </a:solidFill>
                <a:latin typeface="arial"/>
                <a:ea typeface="arial"/>
                <a:cs typeface="arial"/>
                <a:sym typeface="arial"/>
              </a:rPr>
              <a:t>business</a:t>
            </a:r>
            <a:r>
              <a:rPr b="0" i="0" lang="en-CA" sz="2600">
                <a:solidFill>
                  <a:schemeClr val="dk1"/>
                </a:solidFill>
                <a:latin typeface="arial"/>
                <a:ea typeface="arial"/>
                <a:cs typeface="arial"/>
                <a:sym typeface="arial"/>
              </a:rPr>
              <a:t> to</a:t>
            </a:r>
            <a:r>
              <a:rPr lang="en-CA" sz="2600">
                <a:solidFill>
                  <a:schemeClr val="dk1"/>
                </a:solidFill>
                <a:latin typeface="arial"/>
                <a:ea typeface="arial"/>
                <a:cs typeface="arial"/>
                <a:sym typeface="arial"/>
              </a:rPr>
              <a:t> existing customers </a:t>
            </a:r>
            <a:r>
              <a:rPr b="0" i="0" lang="en-CA" sz="2600">
                <a:solidFill>
                  <a:schemeClr val="dk1"/>
                </a:solidFill>
                <a:latin typeface="arial"/>
                <a:ea typeface="arial"/>
                <a:cs typeface="arial"/>
                <a:sym typeface="arial"/>
              </a:rPr>
              <a:t>who buy or use its products or services </a:t>
            </a:r>
            <a:r>
              <a:rPr b="1" i="0" lang="en-CA" sz="2600">
                <a:solidFill>
                  <a:schemeClr val="dk1"/>
                </a:solidFill>
                <a:latin typeface="arial"/>
                <a:ea typeface="arial"/>
                <a:cs typeface="arial"/>
                <a:sym typeface="arial"/>
              </a:rPr>
              <a:t>and</a:t>
            </a:r>
            <a:r>
              <a:rPr b="0" i="0" lang="en-CA" sz="2600">
                <a:solidFill>
                  <a:schemeClr val="dk1"/>
                </a:solidFill>
                <a:latin typeface="arial"/>
                <a:ea typeface="arial"/>
                <a:cs typeface="arial"/>
                <a:sym typeface="arial"/>
              </a:rPr>
              <a:t> to consumers considering a purchase.</a:t>
            </a:r>
            <a:endParaRPr/>
          </a:p>
          <a:p>
            <a:pPr indent="0" lvl="0" marL="0" rtl="0" algn="l">
              <a:lnSpc>
                <a:spcPct val="100000"/>
              </a:lnSpc>
              <a:spcBef>
                <a:spcPts val="600"/>
              </a:spcBef>
              <a:spcAft>
                <a:spcPts val="0"/>
              </a:spcAft>
              <a:buSzPts val="1400"/>
              <a:buNone/>
            </a:pPr>
            <a:r>
              <a:t/>
            </a:r>
            <a:endParaRPr sz="2600">
              <a:solidFill>
                <a:schemeClr val="dk1"/>
              </a:solidFill>
              <a:latin typeface="arial"/>
              <a:ea typeface="arial"/>
              <a:cs typeface="arial"/>
              <a:sym typeface="arial"/>
            </a:endParaRPr>
          </a:p>
          <a:p>
            <a:pPr indent="0" lvl="0" marL="0" rtl="0" algn="l">
              <a:lnSpc>
                <a:spcPct val="100000"/>
              </a:lnSpc>
              <a:spcBef>
                <a:spcPts val="600"/>
              </a:spcBef>
              <a:spcAft>
                <a:spcPts val="0"/>
              </a:spcAft>
              <a:buSzPts val="1400"/>
              <a:buNone/>
            </a:pPr>
            <a:r>
              <a:rPr lang="en-CA" sz="2600">
                <a:solidFill>
                  <a:schemeClr val="dk1"/>
                </a:solidFill>
                <a:latin typeface="arial"/>
                <a:ea typeface="arial"/>
                <a:cs typeface="arial"/>
                <a:sym typeface="arial"/>
              </a:rPr>
              <a:t>Effective customer service needs to be provided to the customer before, during and after the purchase.</a:t>
            </a:r>
            <a:endParaRPr sz="2600">
              <a:solidFill>
                <a:schemeClr val="dk1"/>
              </a:solidFill>
            </a:endParaRPr>
          </a:p>
        </p:txBody>
      </p:sp>
      <p:sp>
        <p:nvSpPr>
          <p:cNvPr id="796" name="Google Shape;796;p3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97" name="Google Shape;797;p32"/>
          <p:cNvSpPr txBox="1"/>
          <p:nvPr/>
        </p:nvSpPr>
        <p:spPr>
          <a:xfrm>
            <a:off x="5953966" y="4785525"/>
            <a:ext cx="333487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CA" sz="1200" u="none" cap="none" strike="noStrike">
                <a:solidFill>
                  <a:schemeClr val="dk1"/>
                </a:solidFill>
                <a:latin typeface="Arial"/>
                <a:ea typeface="Arial"/>
                <a:cs typeface="Arial"/>
                <a:sym typeface="Arial"/>
              </a:rPr>
              <a:t>Wikipedia and Oxford Languages</a:t>
            </a:r>
            <a:endParaRPr b="0" i="0" sz="1400" u="none" cap="none" strike="noStrike">
              <a:solidFill>
                <a:srgbClr val="000000"/>
              </a:solidFill>
              <a:latin typeface="Arial"/>
              <a:ea typeface="Arial"/>
              <a:cs typeface="Arial"/>
              <a:sym typeface="Arial"/>
            </a:endParaRPr>
          </a:p>
        </p:txBody>
      </p:sp>
      <p:grpSp>
        <p:nvGrpSpPr>
          <p:cNvPr id="798" name="Google Shape;798;p32"/>
          <p:cNvGrpSpPr/>
          <p:nvPr/>
        </p:nvGrpSpPr>
        <p:grpSpPr>
          <a:xfrm>
            <a:off x="642940" y="353168"/>
            <a:ext cx="432826" cy="554508"/>
            <a:chOff x="6730350" y="2315900"/>
            <a:chExt cx="257700" cy="420100"/>
          </a:xfrm>
        </p:grpSpPr>
        <p:sp>
          <p:nvSpPr>
            <p:cNvPr id="799" name="Google Shape;799;p32"/>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32"/>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32"/>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32"/>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32"/>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4" name="Google Shape;804;p32"/>
          <p:cNvGrpSpPr/>
          <p:nvPr/>
        </p:nvGrpSpPr>
        <p:grpSpPr>
          <a:xfrm>
            <a:off x="143140" y="969980"/>
            <a:ext cx="289533" cy="267651"/>
            <a:chOff x="5975075" y="2327500"/>
            <a:chExt cx="420100" cy="388350"/>
          </a:xfrm>
        </p:grpSpPr>
        <p:sp>
          <p:nvSpPr>
            <p:cNvPr id="805" name="Google Shape;805;p32"/>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noFill/>
            <a:ln cap="flat" cmpd="sng" w="952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32"/>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noFill/>
            <a:ln cap="flat" cmpd="sng" w="952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7" name="Google Shape;807;p32"/>
          <p:cNvSpPr/>
          <p:nvPr/>
        </p:nvSpPr>
        <p:spPr>
          <a:xfrm>
            <a:off x="8444291" y="4290680"/>
            <a:ext cx="279436" cy="254177"/>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8DFF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32"/>
          <p:cNvSpPr/>
          <p:nvPr/>
        </p:nvSpPr>
        <p:spPr>
          <a:xfrm>
            <a:off x="569531" y="1223330"/>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33"/>
          <p:cNvSpPr txBox="1"/>
          <p:nvPr>
            <p:ph idx="1" type="body"/>
          </p:nvPr>
        </p:nvSpPr>
        <p:spPr>
          <a:xfrm>
            <a:off x="287907" y="3604415"/>
            <a:ext cx="8229600" cy="519600"/>
          </a:xfrm>
          <a:prstGeom prst="rect">
            <a:avLst/>
          </a:prstGeom>
          <a:noFill/>
          <a:ln>
            <a:noFill/>
          </a:ln>
        </p:spPr>
        <p:txBody>
          <a:bodyPr anchorCtr="0" anchor="t" bIns="91425" lIns="91425" spcFirstLastPara="1" rIns="91425" wrap="square" tIns="91425">
            <a:noAutofit/>
          </a:bodyPr>
          <a:lstStyle/>
          <a:p>
            <a:pPr indent="-228600" lvl="0" marL="457200" rtl="0" algn="ctr">
              <a:lnSpc>
                <a:spcPct val="100000"/>
              </a:lnSpc>
              <a:spcBef>
                <a:spcPts val="360"/>
              </a:spcBef>
              <a:spcAft>
                <a:spcPts val="0"/>
              </a:spcAft>
              <a:buSzPts val="1400"/>
              <a:buNone/>
            </a:pPr>
            <a:r>
              <a:rPr b="1" lang="en-CA" sz="2400">
                <a:solidFill>
                  <a:schemeClr val="dk1"/>
                </a:solidFill>
              </a:rPr>
              <a:t>Is your definition similar to this one? </a:t>
            </a:r>
            <a:endParaRPr/>
          </a:p>
          <a:p>
            <a:pPr indent="-228600" lvl="0" marL="457200" rtl="0" algn="ctr">
              <a:lnSpc>
                <a:spcPct val="100000"/>
              </a:lnSpc>
              <a:spcBef>
                <a:spcPts val="360"/>
              </a:spcBef>
              <a:spcAft>
                <a:spcPts val="0"/>
              </a:spcAft>
              <a:buSzPts val="1400"/>
              <a:buNone/>
            </a:pPr>
            <a:r>
              <a:rPr b="1" lang="en-CA" sz="2400">
                <a:solidFill>
                  <a:schemeClr val="dk1"/>
                </a:solidFill>
              </a:rPr>
              <a:t>Add additional points to your definition </a:t>
            </a:r>
            <a:endParaRPr/>
          </a:p>
          <a:p>
            <a:pPr indent="-228600" lvl="0" marL="457200" rtl="0" algn="ctr">
              <a:lnSpc>
                <a:spcPct val="100000"/>
              </a:lnSpc>
              <a:spcBef>
                <a:spcPts val="360"/>
              </a:spcBef>
              <a:spcAft>
                <a:spcPts val="0"/>
              </a:spcAft>
              <a:buSzPts val="1400"/>
              <a:buNone/>
            </a:pPr>
            <a:r>
              <a:rPr b="1" lang="en-CA" sz="2400">
                <a:solidFill>
                  <a:schemeClr val="dk1"/>
                </a:solidFill>
              </a:rPr>
              <a:t>in the student workbook.</a:t>
            </a:r>
            <a:endParaRPr/>
          </a:p>
        </p:txBody>
      </p:sp>
      <p:sp>
        <p:nvSpPr>
          <p:cNvPr id="814" name="Google Shape;814;p3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What is Good Customer Service? - Toggl Blog" id="815" name="Google Shape;815;p33"/>
          <p:cNvPicPr preferRelativeResize="0"/>
          <p:nvPr/>
        </p:nvPicPr>
        <p:blipFill rotWithShape="1">
          <a:blip r:embed="rId3">
            <a:alphaModFix/>
          </a:blip>
          <a:srcRect b="0" l="0" r="0" t="0"/>
          <a:stretch/>
        </p:blipFill>
        <p:spPr>
          <a:xfrm>
            <a:off x="2267221" y="760031"/>
            <a:ext cx="4609558" cy="2872858"/>
          </a:xfrm>
          <a:prstGeom prst="rect">
            <a:avLst/>
          </a:prstGeom>
          <a:noFill/>
          <a:ln>
            <a:noFill/>
          </a:ln>
        </p:spPr>
      </p:pic>
      <p:grpSp>
        <p:nvGrpSpPr>
          <p:cNvPr id="816" name="Google Shape;816;p33"/>
          <p:cNvGrpSpPr/>
          <p:nvPr/>
        </p:nvGrpSpPr>
        <p:grpSpPr>
          <a:xfrm>
            <a:off x="6417607" y="4496740"/>
            <a:ext cx="548686" cy="476286"/>
            <a:chOff x="1922075" y="1629000"/>
            <a:chExt cx="437200" cy="437200"/>
          </a:xfrm>
        </p:grpSpPr>
        <p:sp>
          <p:nvSpPr>
            <p:cNvPr id="817" name="Google Shape;817;p33"/>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33"/>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3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24" name="Google Shape;824;p34"/>
          <p:cNvSpPr/>
          <p:nvPr/>
        </p:nvSpPr>
        <p:spPr>
          <a:xfrm>
            <a:off x="830176" y="503975"/>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34"/>
          <p:cNvSpPr txBox="1"/>
          <p:nvPr/>
        </p:nvSpPr>
        <p:spPr>
          <a:xfrm>
            <a:off x="5187696" y="4047934"/>
            <a:ext cx="282854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Arial"/>
                <a:ea typeface="Arial"/>
                <a:cs typeface="Arial"/>
                <a:sym typeface="Arial"/>
              </a:rPr>
              <a:t>Marilyn Suttle,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Customer Service consultant, speaker and author</a:t>
            </a:r>
            <a:endParaRPr b="0" i="0" sz="1400" u="none" cap="none" strike="noStrike">
              <a:solidFill>
                <a:srgbClr val="000000"/>
              </a:solidFill>
              <a:latin typeface="Arial"/>
              <a:ea typeface="Arial"/>
              <a:cs typeface="Arial"/>
              <a:sym typeface="Arial"/>
            </a:endParaRPr>
          </a:p>
        </p:txBody>
      </p:sp>
      <p:sp>
        <p:nvSpPr>
          <p:cNvPr id="826" name="Google Shape;826;p34"/>
          <p:cNvSpPr/>
          <p:nvPr/>
        </p:nvSpPr>
        <p:spPr>
          <a:xfrm flipH="1">
            <a:off x="2414015" y="610737"/>
            <a:ext cx="5132832" cy="3340608"/>
          </a:xfrm>
          <a:prstGeom prst="wedgeRoundRectCallout">
            <a:avLst>
              <a:gd fmla="val 307" name="adj1"/>
              <a:gd fmla="val 73084" name="adj2"/>
              <a:gd fmla="val 16667" name="adj3"/>
            </a:avLst>
          </a:prstGeom>
          <a:noFill/>
          <a:ln cap="flat" cmpd="sng" w="76200">
            <a:solidFill>
              <a:srgbClr val="00A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7" name="Google Shape;827;p34"/>
          <p:cNvSpPr txBox="1"/>
          <p:nvPr/>
        </p:nvSpPr>
        <p:spPr>
          <a:xfrm>
            <a:off x="2840736" y="939391"/>
            <a:ext cx="4279392"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CA" sz="2800" u="none" cap="none" strike="noStrike">
                <a:solidFill>
                  <a:schemeClr val="dk1"/>
                </a:solidFill>
                <a:latin typeface="Arial"/>
                <a:ea typeface="Arial"/>
                <a:cs typeface="Arial"/>
                <a:sym typeface="Arial"/>
              </a:rPr>
              <a:t>Great companies realize that no matter what you sell, whether it’s a product or a service, what you are actually selling is an experience.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35"/>
          <p:cNvSpPr txBox="1"/>
          <p:nvPr>
            <p:ph type="title"/>
          </p:nvPr>
        </p:nvSpPr>
        <p:spPr>
          <a:xfrm>
            <a:off x="1805550" y="960677"/>
            <a:ext cx="5938961"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t>Why is Customer Service so important to a business?</a:t>
            </a:r>
            <a:endParaRPr/>
          </a:p>
        </p:txBody>
      </p:sp>
      <p:sp>
        <p:nvSpPr>
          <p:cNvPr id="833" name="Google Shape;833;p35"/>
          <p:cNvSpPr txBox="1"/>
          <p:nvPr>
            <p:ph idx="1" type="body"/>
          </p:nvPr>
        </p:nvSpPr>
        <p:spPr>
          <a:xfrm>
            <a:off x="1146874" y="1426149"/>
            <a:ext cx="6264426" cy="2688834"/>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Font typeface="Arial"/>
              <a:buChar char="◇"/>
            </a:pPr>
            <a:r>
              <a:rPr lang="en-CA" sz="2200">
                <a:solidFill>
                  <a:schemeClr val="dk1"/>
                </a:solidFill>
              </a:rPr>
              <a:t>It makes a customer happy!</a:t>
            </a:r>
            <a:endParaRPr/>
          </a:p>
          <a:p>
            <a:pPr indent="-317500" lvl="0" marL="457200" rtl="0" algn="l">
              <a:lnSpc>
                <a:spcPct val="100000"/>
              </a:lnSpc>
              <a:spcBef>
                <a:spcPts val="600"/>
              </a:spcBef>
              <a:spcAft>
                <a:spcPts val="0"/>
              </a:spcAft>
              <a:buSzPts val="1400"/>
              <a:buFont typeface="Arial"/>
              <a:buChar char="◇"/>
            </a:pPr>
            <a:r>
              <a:rPr lang="en-CA" sz="2200">
                <a:solidFill>
                  <a:schemeClr val="dk1"/>
                </a:solidFill>
              </a:rPr>
              <a:t>Happy customers means increased loyalty to the business:</a:t>
            </a:r>
            <a:endParaRPr/>
          </a:p>
          <a:p>
            <a:pPr indent="-317500" lvl="1" marL="914400" rtl="0" algn="l">
              <a:lnSpc>
                <a:spcPct val="100000"/>
              </a:lnSpc>
              <a:spcBef>
                <a:spcPts val="0"/>
              </a:spcBef>
              <a:spcAft>
                <a:spcPts val="0"/>
              </a:spcAft>
              <a:buSzPts val="1400"/>
              <a:buChar char="￭"/>
            </a:pPr>
            <a:r>
              <a:rPr lang="en-CA" sz="2200">
                <a:solidFill>
                  <a:schemeClr val="dk1"/>
                </a:solidFill>
              </a:rPr>
              <a:t>Customers will purchase more often</a:t>
            </a:r>
            <a:endParaRPr/>
          </a:p>
          <a:p>
            <a:pPr indent="-317500" lvl="1" marL="914400" rtl="0" algn="l">
              <a:lnSpc>
                <a:spcPct val="100000"/>
              </a:lnSpc>
              <a:spcBef>
                <a:spcPts val="0"/>
              </a:spcBef>
              <a:spcAft>
                <a:spcPts val="0"/>
              </a:spcAft>
              <a:buSzPts val="1400"/>
              <a:buChar char="￭"/>
            </a:pPr>
            <a:r>
              <a:rPr lang="en-CA" sz="2200">
                <a:solidFill>
                  <a:schemeClr val="dk1"/>
                </a:solidFill>
              </a:rPr>
              <a:t>Amount purchased per visit typically increases</a:t>
            </a:r>
            <a:endParaRPr/>
          </a:p>
          <a:p>
            <a:pPr indent="-317500" lvl="0" marL="457200" rtl="0" algn="l">
              <a:lnSpc>
                <a:spcPct val="100000"/>
              </a:lnSpc>
              <a:spcBef>
                <a:spcPts val="600"/>
              </a:spcBef>
              <a:spcAft>
                <a:spcPts val="0"/>
              </a:spcAft>
              <a:buSzPts val="1400"/>
              <a:buFont typeface="Arial"/>
              <a:buChar char="◇"/>
            </a:pPr>
            <a:r>
              <a:rPr lang="en-CA" sz="2200">
                <a:solidFill>
                  <a:schemeClr val="dk1"/>
                </a:solidFill>
              </a:rPr>
              <a:t>Positive word-of-mouth marketing and reputation</a:t>
            </a:r>
            <a:endParaRPr/>
          </a:p>
          <a:p>
            <a:pPr indent="-317500" lvl="1" marL="914400" rtl="0" algn="l">
              <a:lnSpc>
                <a:spcPct val="100000"/>
              </a:lnSpc>
              <a:spcBef>
                <a:spcPts val="0"/>
              </a:spcBef>
              <a:spcAft>
                <a:spcPts val="0"/>
              </a:spcAft>
              <a:buSzPts val="1400"/>
              <a:buChar char="￭"/>
            </a:pPr>
            <a:r>
              <a:rPr lang="en-CA" sz="2200">
                <a:solidFill>
                  <a:schemeClr val="dk1"/>
                </a:solidFill>
              </a:rPr>
              <a:t>Will attract new customers to the business</a:t>
            </a:r>
            <a:endParaRPr/>
          </a:p>
          <a:p>
            <a:pPr indent="0" lvl="0" marL="139700" rtl="0" algn="l">
              <a:lnSpc>
                <a:spcPct val="100000"/>
              </a:lnSpc>
              <a:spcBef>
                <a:spcPts val="600"/>
              </a:spcBef>
              <a:spcAft>
                <a:spcPts val="0"/>
              </a:spcAft>
              <a:buSzPts val="1400"/>
              <a:buNone/>
            </a:pPr>
            <a:r>
              <a:t/>
            </a:r>
            <a:endParaRPr sz="2200"/>
          </a:p>
          <a:p>
            <a:pPr indent="-228600" lvl="0" marL="457200" rtl="0" algn="l">
              <a:lnSpc>
                <a:spcPct val="100000"/>
              </a:lnSpc>
              <a:spcBef>
                <a:spcPts val="600"/>
              </a:spcBef>
              <a:spcAft>
                <a:spcPts val="0"/>
              </a:spcAft>
              <a:buSzPts val="1400"/>
              <a:buFont typeface="Arial"/>
              <a:buNone/>
            </a:pPr>
            <a:r>
              <a:t/>
            </a:r>
            <a:endParaRPr sz="2000"/>
          </a:p>
          <a:p>
            <a:pPr indent="-228600" lvl="0" marL="457200" rtl="0" algn="l">
              <a:lnSpc>
                <a:spcPct val="100000"/>
              </a:lnSpc>
              <a:spcBef>
                <a:spcPts val="600"/>
              </a:spcBef>
              <a:spcAft>
                <a:spcPts val="0"/>
              </a:spcAft>
              <a:buSzPts val="1400"/>
              <a:buFont typeface="Arial"/>
              <a:buNone/>
            </a:pPr>
            <a:r>
              <a:t/>
            </a:r>
            <a:endParaRPr sz="2000"/>
          </a:p>
          <a:p>
            <a:pPr indent="-228600" lvl="0" marL="457200" rtl="0" algn="l">
              <a:lnSpc>
                <a:spcPct val="100000"/>
              </a:lnSpc>
              <a:spcBef>
                <a:spcPts val="600"/>
              </a:spcBef>
              <a:spcAft>
                <a:spcPts val="0"/>
              </a:spcAft>
              <a:buSzPts val="1400"/>
              <a:buFont typeface="Arial"/>
              <a:buNone/>
            </a:pPr>
            <a:r>
              <a:t/>
            </a:r>
            <a:endParaRPr sz="2000"/>
          </a:p>
          <a:p>
            <a:pPr indent="-228600" lvl="0" marL="457200" rtl="0" algn="l">
              <a:lnSpc>
                <a:spcPct val="100000"/>
              </a:lnSpc>
              <a:spcBef>
                <a:spcPts val="600"/>
              </a:spcBef>
              <a:spcAft>
                <a:spcPts val="0"/>
              </a:spcAft>
              <a:buSzPts val="1400"/>
              <a:buFont typeface="Arial"/>
              <a:buNone/>
            </a:pPr>
            <a:r>
              <a:t/>
            </a:r>
            <a:endParaRPr sz="2000"/>
          </a:p>
        </p:txBody>
      </p:sp>
      <p:pic>
        <p:nvPicPr>
          <p:cNvPr descr="Badge Question Mark with solid fill" id="834" name="Google Shape;834;p35"/>
          <p:cNvPicPr preferRelativeResize="0"/>
          <p:nvPr/>
        </p:nvPicPr>
        <p:blipFill rotWithShape="1">
          <a:blip r:embed="rId3">
            <a:alphaModFix/>
          </a:blip>
          <a:srcRect b="0" l="0" r="0" t="0"/>
          <a:stretch/>
        </p:blipFill>
        <p:spPr>
          <a:xfrm>
            <a:off x="488198" y="1168945"/>
            <a:ext cx="658676" cy="658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dk1"/>
        </a:solidFill>
      </p:bgPr>
    </p:bg>
    <p:spTree>
      <p:nvGrpSpPr>
        <p:cNvPr id="838" name="Shape 838"/>
        <p:cNvGrpSpPr/>
        <p:nvPr/>
      </p:nvGrpSpPr>
      <p:grpSpPr>
        <a:xfrm>
          <a:off x="0" y="0"/>
          <a:ext cx="0" cy="0"/>
          <a:chOff x="0" y="0"/>
          <a:chExt cx="0" cy="0"/>
        </a:xfrm>
      </p:grpSpPr>
      <p:sp>
        <p:nvSpPr>
          <p:cNvPr id="839" name="Google Shape;839;p36"/>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p>
            <a:pPr indent="0" lvl="0" marL="0" rtl="0" algn="l">
              <a:lnSpc>
                <a:spcPct val="100000"/>
              </a:lnSpc>
              <a:spcBef>
                <a:spcPts val="0"/>
              </a:spcBef>
              <a:spcAft>
                <a:spcPts val="0"/>
              </a:spcAft>
              <a:buClr>
                <a:srgbClr val="000000"/>
              </a:buClr>
              <a:buSzPts val="1200"/>
              <a:buFont typeface="Nixie One"/>
              <a:buNone/>
            </a:pPr>
            <a:fld id="{00000000-1234-1234-1234-123412341234}" type="slidenum">
              <a:rPr lang="en-CA"/>
              <a:t>‹#›</a:t>
            </a:fld>
            <a:endParaRPr/>
          </a:p>
        </p:txBody>
      </p:sp>
      <p:sp>
        <p:nvSpPr>
          <p:cNvPr id="840" name="Google Shape;840;p36"/>
          <p:cNvSpPr txBox="1"/>
          <p:nvPr/>
        </p:nvSpPr>
        <p:spPr>
          <a:xfrm>
            <a:off x="157655" y="127189"/>
            <a:ext cx="7520100" cy="515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rgbClr val="002060"/>
                </a:solidFill>
                <a:latin typeface="Arial"/>
                <a:ea typeface="Arial"/>
                <a:cs typeface="Arial"/>
                <a:sym typeface="Arial"/>
              </a:rPr>
              <a:t>Video: I Was “Seduced” by Exceptional Customer Service (8:20)</a:t>
            </a:r>
            <a:endParaRPr b="1" i="0" sz="1800" u="none" cap="none" strike="noStrike">
              <a:solidFill>
                <a:srgbClr val="002060"/>
              </a:solidFill>
              <a:latin typeface="Arial"/>
              <a:ea typeface="Arial"/>
              <a:cs typeface="Arial"/>
              <a:sym typeface="Arial"/>
            </a:endParaRPr>
          </a:p>
        </p:txBody>
      </p:sp>
      <p:pic>
        <p:nvPicPr>
          <p:cNvPr descr="Boccuzzi Jr. discusses why customer service, as opposed to traditional marketing strategies, has the potential to be the greatest form of marketing for a brand. John Boccuzzi Jr. has more than 20 years’ experience as a sales, marketing and customer experience executive, with a proven track record of strategic thought leadership in both private and public companies. John most recently served as Vice President of Sales &amp; Edible for Business for Edible Arrangements, LLC were he led a team of 5 Senior Directors and Directors and total personnel of over 100 across several key departments including: Business Gifting, Business Development &amp; Brand Partnerships, Franchisee Support, Customer Care and Training &amp; Development.&#10;&#10;Wanting to share his passion for developing and delivering the best possible solutions and customer experiences, John formed Boccuzzi LLC. John has a Bachelor’s Degree from Bryant University in 1990 with a focus in Entrepreneurship. &#10;&#10;When John is he enjoys spending time with his two amazing children and wife of 21 years. He is also a foodie, cook, bee keeper, mico fruit farmer and runner and has completed several marathons. This talk was given at a TEDx event using the TED conference format but independently organized by a local community. Learn more at https://www.ted.com/tedx" id="841" name="Google Shape;841;p36" title="I Was Seduced By Exceptional Customer Service | John Boccuzzi, Jr. | TEDxBryantU">
            <a:hlinkClick r:id="rId3"/>
          </p:cNvPr>
          <p:cNvPicPr preferRelativeResize="0"/>
          <p:nvPr/>
        </p:nvPicPr>
        <p:blipFill>
          <a:blip r:embed="rId4">
            <a:alphaModFix/>
          </a:blip>
          <a:stretch>
            <a:fillRect/>
          </a:stretch>
        </p:blipFill>
        <p:spPr>
          <a:xfrm>
            <a:off x="562245" y="642900"/>
            <a:ext cx="7673475" cy="4316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1000"/>
                                        <p:tgtEl>
                                          <p:spTgt spid="8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37"/>
          <p:cNvSpPr txBox="1"/>
          <p:nvPr>
            <p:ph idx="1" type="body"/>
          </p:nvPr>
        </p:nvSpPr>
        <p:spPr>
          <a:xfrm>
            <a:off x="2609139" y="566765"/>
            <a:ext cx="6282300" cy="819900"/>
          </a:xfrm>
          <a:prstGeom prst="rect">
            <a:avLst/>
          </a:prstGeom>
          <a:noFill/>
          <a:ln>
            <a:noFill/>
          </a:ln>
        </p:spPr>
        <p:txBody>
          <a:bodyPr anchorCtr="0" anchor="ctr" bIns="91425" lIns="91425" spcFirstLastPara="1" rIns="91425" wrap="square" tIns="91425">
            <a:noAutofit/>
          </a:bodyPr>
          <a:lstStyle/>
          <a:p>
            <a:pPr indent="0" lvl="0" marL="76200" rtl="0" algn="l">
              <a:lnSpc>
                <a:spcPct val="100000"/>
              </a:lnSpc>
              <a:spcBef>
                <a:spcPts val="600"/>
              </a:spcBef>
              <a:spcAft>
                <a:spcPts val="0"/>
              </a:spcAft>
              <a:buSzPts val="2400"/>
              <a:buNone/>
            </a:pPr>
            <a:r>
              <a:rPr b="1" lang="en-CA" sz="2800">
                <a:solidFill>
                  <a:schemeClr val="dk1"/>
                </a:solidFill>
              </a:rPr>
              <a:t>The Power of Word-of-Mouth</a:t>
            </a:r>
            <a:endParaRPr/>
          </a:p>
        </p:txBody>
      </p:sp>
      <p:sp>
        <p:nvSpPr>
          <p:cNvPr id="847" name="Google Shape;847;p3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51 POWERFUL Customer Service Quotes To Motivate Your Employees - Omoto" id="848" name="Google Shape;848;p37"/>
          <p:cNvPicPr preferRelativeResize="0"/>
          <p:nvPr/>
        </p:nvPicPr>
        <p:blipFill rotWithShape="1">
          <a:blip r:embed="rId3">
            <a:alphaModFix/>
          </a:blip>
          <a:srcRect b="0" l="0" r="0" t="0"/>
          <a:stretch/>
        </p:blipFill>
        <p:spPr>
          <a:xfrm>
            <a:off x="2609139" y="1588144"/>
            <a:ext cx="4802481" cy="2689389"/>
          </a:xfrm>
          <a:prstGeom prst="rect">
            <a:avLst/>
          </a:prstGeom>
          <a:noFill/>
          <a:ln>
            <a:noFill/>
          </a:ln>
        </p:spPr>
      </p:pic>
      <p:sp>
        <p:nvSpPr>
          <p:cNvPr id="849" name="Google Shape;849;p37"/>
          <p:cNvSpPr txBox="1"/>
          <p:nvPr/>
        </p:nvSpPr>
        <p:spPr>
          <a:xfrm>
            <a:off x="6943241" y="4495501"/>
            <a:ext cx="234024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Founder and executive chairperson of Amazon.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38"/>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Reflect and Connect</a:t>
            </a:r>
            <a:endParaRPr/>
          </a:p>
        </p:txBody>
      </p:sp>
      <p:sp>
        <p:nvSpPr>
          <p:cNvPr id="855" name="Google Shape;855;p38"/>
          <p:cNvSpPr txBox="1"/>
          <p:nvPr>
            <p:ph idx="1" type="body"/>
          </p:nvPr>
        </p:nvSpPr>
        <p:spPr>
          <a:xfrm>
            <a:off x="1617562" y="1880570"/>
            <a:ext cx="5665555" cy="268739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2100">
                <a:solidFill>
                  <a:schemeClr val="dk1"/>
                </a:solidFill>
              </a:rPr>
              <a:t>Why are the quotations from Marilyn Suttle and Jeff Bezos in this module so relevant to the importance of effective customer service, in-person and online?</a:t>
            </a:r>
            <a:endParaRPr/>
          </a:p>
          <a:p>
            <a:pPr indent="0" lvl="0" marL="0" rtl="0" algn="l">
              <a:lnSpc>
                <a:spcPct val="100000"/>
              </a:lnSpc>
              <a:spcBef>
                <a:spcPts val="600"/>
              </a:spcBef>
              <a:spcAft>
                <a:spcPts val="0"/>
              </a:spcAft>
              <a:buSzPts val="1400"/>
              <a:buNone/>
            </a:pPr>
            <a:r>
              <a:t/>
            </a:r>
            <a:endParaRPr sz="2100">
              <a:solidFill>
                <a:schemeClr val="dk1"/>
              </a:solidFill>
            </a:endParaRPr>
          </a:p>
          <a:p>
            <a:pPr indent="0" lvl="0" marL="0" rtl="0" algn="l">
              <a:lnSpc>
                <a:spcPct val="100000"/>
              </a:lnSpc>
              <a:spcBef>
                <a:spcPts val="600"/>
              </a:spcBef>
              <a:spcAft>
                <a:spcPts val="0"/>
              </a:spcAft>
              <a:buSzPts val="1400"/>
              <a:buNone/>
            </a:pPr>
            <a:r>
              <a:rPr lang="en-CA" sz="2100">
                <a:solidFill>
                  <a:schemeClr val="dk1"/>
                </a:solidFill>
              </a:rPr>
              <a:t>Discuss with other students or think about it on your own. Add your thoughts to your student workbook.</a:t>
            </a:r>
            <a:endParaRPr sz="2100">
              <a:solidFill>
                <a:schemeClr val="dk1"/>
              </a:solidFill>
            </a:endParaRPr>
          </a:p>
        </p:txBody>
      </p:sp>
      <p:sp>
        <p:nvSpPr>
          <p:cNvPr id="856" name="Google Shape;856;p3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57" name="Google Shape;857;p38"/>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8" name="Google Shape;858;p38"/>
          <p:cNvGrpSpPr/>
          <p:nvPr/>
        </p:nvGrpSpPr>
        <p:grpSpPr>
          <a:xfrm>
            <a:off x="562257" y="1284190"/>
            <a:ext cx="901699" cy="645300"/>
            <a:chOff x="5255200" y="3006475"/>
            <a:chExt cx="511700" cy="378575"/>
          </a:xfrm>
        </p:grpSpPr>
        <p:sp>
          <p:nvSpPr>
            <p:cNvPr id="859" name="Google Shape;859;p3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860" name="Google Shape;860;p3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861" name="Google Shape;861;p38"/>
          <p:cNvGrpSpPr/>
          <p:nvPr/>
        </p:nvGrpSpPr>
        <p:grpSpPr>
          <a:xfrm>
            <a:off x="7565431" y="588191"/>
            <a:ext cx="775254" cy="787574"/>
            <a:chOff x="1922075" y="1629000"/>
            <a:chExt cx="437200" cy="437201"/>
          </a:xfrm>
        </p:grpSpPr>
        <p:sp>
          <p:nvSpPr>
            <p:cNvPr id="862" name="Google Shape;862;p38"/>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38"/>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4" name="Google Shape;864;p38"/>
          <p:cNvGrpSpPr/>
          <p:nvPr/>
        </p:nvGrpSpPr>
        <p:grpSpPr>
          <a:xfrm>
            <a:off x="8055961" y="3969201"/>
            <a:ext cx="285329" cy="291204"/>
            <a:chOff x="3955900" y="2984500"/>
            <a:chExt cx="414000" cy="422525"/>
          </a:xfrm>
        </p:grpSpPr>
        <p:sp>
          <p:nvSpPr>
            <p:cNvPr id="865" name="Google Shape;865;p38"/>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38"/>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38"/>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39"/>
          <p:cNvSpPr txBox="1"/>
          <p:nvPr>
            <p:ph type="ctrTitle"/>
          </p:nvPr>
        </p:nvSpPr>
        <p:spPr>
          <a:xfrm>
            <a:off x="2743199" y="1735750"/>
            <a:ext cx="5970349"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Essential Skills and Traits </a:t>
            </a:r>
            <a:endParaRPr b="1">
              <a:solidFill>
                <a:schemeClr val="dk1"/>
              </a:solidFill>
            </a:endParaRPr>
          </a:p>
        </p:txBody>
      </p:sp>
      <p:sp>
        <p:nvSpPr>
          <p:cNvPr id="873" name="Google Shape;873;p39"/>
          <p:cNvSpPr txBox="1"/>
          <p:nvPr>
            <p:ph idx="1" type="subTitle"/>
          </p:nvPr>
        </p:nvSpPr>
        <p:spPr>
          <a:xfrm>
            <a:off x="931097" y="1903225"/>
            <a:ext cx="1344600" cy="41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sz="2000">
                <a:solidFill>
                  <a:schemeClr val="dk1"/>
                </a:solidFill>
              </a:rPr>
              <a:t>Module</a:t>
            </a:r>
            <a:endParaRPr b="1" sz="2000">
              <a:solidFill>
                <a:schemeClr val="dk1"/>
              </a:solidFill>
            </a:endParaRPr>
          </a:p>
        </p:txBody>
      </p:sp>
      <p:sp>
        <p:nvSpPr>
          <p:cNvPr id="874" name="Google Shape;874;p39"/>
          <p:cNvSpPr txBox="1"/>
          <p:nvPr/>
        </p:nvSpPr>
        <p:spPr>
          <a:xfrm>
            <a:off x="438925" y="2191075"/>
            <a:ext cx="2067000" cy="10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2</a:t>
            </a:r>
            <a:endParaRPr b="1" i="0" sz="1400" u="none" cap="none" strike="noStrike">
              <a:solidFill>
                <a:srgbClr val="FFFFFF"/>
              </a:solidFill>
              <a:latin typeface="Arial"/>
              <a:ea typeface="Arial"/>
              <a:cs typeface="Arial"/>
              <a:sym typeface="Arial"/>
            </a:endParaRPr>
          </a:p>
        </p:txBody>
      </p:sp>
      <p:sp>
        <p:nvSpPr>
          <p:cNvPr id="875" name="Google Shape;875;p39"/>
          <p:cNvSpPr/>
          <p:nvPr/>
        </p:nvSpPr>
        <p:spPr>
          <a:xfrm>
            <a:off x="829281" y="167091"/>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39"/>
          <p:cNvSpPr txBox="1"/>
          <p:nvPr/>
        </p:nvSpPr>
        <p:spPr>
          <a:xfrm>
            <a:off x="7258400" y="4572700"/>
            <a:ext cx="178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u="sng">
                <a:solidFill>
                  <a:schemeClr val="hlink"/>
                </a:solidFill>
                <a:hlinkClick action="ppaction://hlinksldjump" r:id="rId3"/>
              </a:rPr>
              <a:t>Table of Contents</a:t>
            </a:r>
            <a:endParaRPr>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40"/>
          <p:cNvSpPr txBox="1"/>
          <p:nvPr>
            <p:ph idx="1" type="body"/>
          </p:nvPr>
        </p:nvSpPr>
        <p:spPr>
          <a:xfrm>
            <a:off x="2051200" y="2085600"/>
            <a:ext cx="6282300" cy="8199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600"/>
              </a:spcBef>
              <a:spcAft>
                <a:spcPts val="0"/>
              </a:spcAft>
              <a:buSzPts val="2400"/>
              <a:buFont typeface="Nixie One"/>
              <a:buNone/>
            </a:pPr>
            <a:r>
              <a:t/>
            </a:r>
            <a:endParaRPr/>
          </a:p>
        </p:txBody>
      </p:sp>
      <p:sp>
        <p:nvSpPr>
          <p:cNvPr id="882" name="Google Shape;882;p4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19BBD5"/>
                </a:solidFill>
                <a:latin typeface="Nixie One"/>
                <a:ea typeface="Nixie One"/>
                <a:cs typeface="Nixie One"/>
                <a:sym typeface="Nixie One"/>
              </a:rPr>
              <a:t>‹#›</a:t>
            </a:fld>
            <a:endParaRPr b="0" i="0" sz="1200" u="none" cap="none" strike="noStrike">
              <a:solidFill>
                <a:srgbClr val="19BBD5"/>
              </a:solidFill>
              <a:latin typeface="Nixie One"/>
              <a:ea typeface="Nixie One"/>
              <a:cs typeface="Nixie One"/>
              <a:sym typeface="Nixie One"/>
            </a:endParaRPr>
          </a:p>
        </p:txBody>
      </p:sp>
      <p:pic>
        <p:nvPicPr>
          <p:cNvPr descr="18 Inspiring Customer Loyalty Quotes | HR News" id="883" name="Google Shape;883;p40"/>
          <p:cNvPicPr preferRelativeResize="0"/>
          <p:nvPr/>
        </p:nvPicPr>
        <p:blipFill rotWithShape="1">
          <a:blip r:embed="rId3">
            <a:alphaModFix/>
          </a:blip>
          <a:srcRect b="0" l="0" r="0" t="0"/>
          <a:stretch/>
        </p:blipFill>
        <p:spPr>
          <a:xfrm>
            <a:off x="1864490" y="932569"/>
            <a:ext cx="6621784" cy="34817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41"/>
          <p:cNvSpPr txBox="1"/>
          <p:nvPr>
            <p:ph type="title"/>
          </p:nvPr>
        </p:nvSpPr>
        <p:spPr>
          <a:xfrm>
            <a:off x="1827877" y="63889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Minds On</a:t>
            </a:r>
            <a:endParaRPr/>
          </a:p>
        </p:txBody>
      </p:sp>
      <p:sp>
        <p:nvSpPr>
          <p:cNvPr id="889" name="Google Shape;889;p41"/>
          <p:cNvSpPr txBox="1"/>
          <p:nvPr>
            <p:ph idx="1" type="body"/>
          </p:nvPr>
        </p:nvSpPr>
        <p:spPr>
          <a:xfrm>
            <a:off x="1827877" y="1164378"/>
            <a:ext cx="4944300" cy="281474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2800">
                <a:solidFill>
                  <a:schemeClr val="dk1"/>
                </a:solidFill>
              </a:rPr>
              <a:t>How does the video clip, “Be Our Guest” from Disney’s Beauty and the Beast demonstrate Walt Disney’s idea of customer service?</a:t>
            </a:r>
            <a:endParaRPr/>
          </a:p>
          <a:p>
            <a:pPr indent="0" lvl="0" marL="0" rtl="0" algn="l">
              <a:lnSpc>
                <a:spcPct val="100000"/>
              </a:lnSpc>
              <a:spcBef>
                <a:spcPts val="600"/>
              </a:spcBef>
              <a:spcAft>
                <a:spcPts val="0"/>
              </a:spcAft>
              <a:buSzPts val="1400"/>
              <a:buNone/>
            </a:pPr>
            <a:r>
              <a:rPr lang="en-CA" sz="2000">
                <a:solidFill>
                  <a:schemeClr val="dk1"/>
                </a:solidFill>
              </a:rPr>
              <a:t>Discuss with other students or think about it on your own. Add your thoughts to your copy of the student workbook.</a:t>
            </a:r>
            <a:endParaRPr sz="2000">
              <a:solidFill>
                <a:schemeClr val="dk1"/>
              </a:solidFill>
            </a:endParaRPr>
          </a:p>
        </p:txBody>
      </p:sp>
      <p:sp>
        <p:nvSpPr>
          <p:cNvPr id="890" name="Google Shape;890;p4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91" name="Google Shape;891;p41"/>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41"/>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3" name="Google Shape;893;p41"/>
          <p:cNvGrpSpPr/>
          <p:nvPr/>
        </p:nvGrpSpPr>
        <p:grpSpPr>
          <a:xfrm>
            <a:off x="562257" y="1284190"/>
            <a:ext cx="901699" cy="645300"/>
            <a:chOff x="5255200" y="3006475"/>
            <a:chExt cx="511700" cy="378575"/>
          </a:xfrm>
        </p:grpSpPr>
        <p:sp>
          <p:nvSpPr>
            <p:cNvPr id="894" name="Google Shape;894;p4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895" name="Google Shape;895;p4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896" name="Google Shape;896;p41"/>
          <p:cNvGrpSpPr/>
          <p:nvPr/>
        </p:nvGrpSpPr>
        <p:grpSpPr>
          <a:xfrm>
            <a:off x="6641431" y="4309916"/>
            <a:ext cx="673769" cy="476288"/>
            <a:chOff x="1922075" y="1629000"/>
            <a:chExt cx="437200" cy="437200"/>
          </a:xfrm>
        </p:grpSpPr>
        <p:sp>
          <p:nvSpPr>
            <p:cNvPr id="897" name="Google Shape;897;p41"/>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41"/>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4"/>
          <p:cNvSpPr txBox="1"/>
          <p:nvPr>
            <p:ph type="title"/>
          </p:nvPr>
        </p:nvSpPr>
        <p:spPr>
          <a:xfrm>
            <a:off x="1786339" y="460155"/>
            <a:ext cx="7038321"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500">
                <a:solidFill>
                  <a:schemeClr val="dk1"/>
                </a:solidFill>
              </a:rPr>
              <a:t>Customer Service Certification Roadmap</a:t>
            </a:r>
            <a:endParaRPr b="1" sz="2500">
              <a:solidFill>
                <a:schemeClr val="dk1"/>
              </a:solidFill>
            </a:endParaRPr>
          </a:p>
        </p:txBody>
      </p:sp>
      <p:sp>
        <p:nvSpPr>
          <p:cNvPr id="686" name="Google Shape;686;p2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687" name="Google Shape;687;p24"/>
          <p:cNvSpPr/>
          <p:nvPr/>
        </p:nvSpPr>
        <p:spPr>
          <a:xfrm>
            <a:off x="0" y="26758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8" name="Google Shape;688;p24"/>
          <p:cNvSpPr/>
          <p:nvPr/>
        </p:nvSpPr>
        <p:spPr>
          <a:xfrm>
            <a:off x="0" y="26758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dk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689" name="Google Shape;689;p24"/>
          <p:cNvGrpSpPr/>
          <p:nvPr/>
        </p:nvGrpSpPr>
        <p:grpSpPr>
          <a:xfrm>
            <a:off x="1786339" y="2008201"/>
            <a:ext cx="473400" cy="473400"/>
            <a:chOff x="1786339" y="1703401"/>
            <a:chExt cx="473400" cy="473400"/>
          </a:xfrm>
        </p:grpSpPr>
        <p:sp>
          <p:nvSpPr>
            <p:cNvPr id="690" name="Google Shape;690;p24"/>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91" name="Google Shape;691;p24"/>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1</a:t>
              </a:r>
              <a:endParaRPr b="1" i="0" sz="1000" u="none" cap="none" strike="noStrike">
                <a:solidFill>
                  <a:schemeClr val="dk1"/>
                </a:solidFill>
                <a:latin typeface="Arial"/>
                <a:ea typeface="Arial"/>
                <a:cs typeface="Arial"/>
                <a:sym typeface="Arial"/>
              </a:endParaRPr>
            </a:p>
          </p:txBody>
        </p:sp>
      </p:grpSp>
      <p:grpSp>
        <p:nvGrpSpPr>
          <p:cNvPr id="692" name="Google Shape;692;p24"/>
          <p:cNvGrpSpPr/>
          <p:nvPr/>
        </p:nvGrpSpPr>
        <p:grpSpPr>
          <a:xfrm>
            <a:off x="3814414" y="2008201"/>
            <a:ext cx="473400" cy="473400"/>
            <a:chOff x="3814414" y="1703401"/>
            <a:chExt cx="473400" cy="473400"/>
          </a:xfrm>
        </p:grpSpPr>
        <p:sp>
          <p:nvSpPr>
            <p:cNvPr id="693" name="Google Shape;693;p24"/>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94" name="Google Shape;694;p24"/>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3</a:t>
              </a:r>
              <a:endParaRPr b="1" i="0" sz="1000" u="none" cap="none" strike="noStrike">
                <a:solidFill>
                  <a:schemeClr val="dk1"/>
                </a:solidFill>
                <a:latin typeface="Arial"/>
                <a:ea typeface="Arial"/>
                <a:cs typeface="Arial"/>
                <a:sym typeface="Arial"/>
              </a:endParaRPr>
            </a:p>
          </p:txBody>
        </p:sp>
      </p:grpSp>
      <p:grpSp>
        <p:nvGrpSpPr>
          <p:cNvPr id="695" name="Google Shape;695;p24"/>
          <p:cNvGrpSpPr/>
          <p:nvPr/>
        </p:nvGrpSpPr>
        <p:grpSpPr>
          <a:xfrm>
            <a:off x="5842489" y="2008201"/>
            <a:ext cx="473400" cy="473400"/>
            <a:chOff x="5842489" y="1703401"/>
            <a:chExt cx="473400" cy="473400"/>
          </a:xfrm>
        </p:grpSpPr>
        <p:sp>
          <p:nvSpPr>
            <p:cNvPr id="696" name="Google Shape;696;p24"/>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97" name="Google Shape;697;p24"/>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5</a:t>
              </a:r>
              <a:endParaRPr b="1" i="0" sz="1000" u="none" cap="none" strike="noStrike">
                <a:solidFill>
                  <a:schemeClr val="dk1"/>
                </a:solidFill>
                <a:latin typeface="Arial"/>
                <a:ea typeface="Arial"/>
                <a:cs typeface="Arial"/>
                <a:sym typeface="Arial"/>
              </a:endParaRPr>
            </a:p>
          </p:txBody>
        </p:sp>
      </p:grpSp>
      <p:sp>
        <p:nvSpPr>
          <p:cNvPr id="698" name="Google Shape;698;p24"/>
          <p:cNvSpPr/>
          <p:nvPr/>
        </p:nvSpPr>
        <p:spPr>
          <a:xfrm rot="-2675711">
            <a:off x="6950142" y="3950428"/>
            <a:ext cx="334744" cy="334744"/>
          </a:xfrm>
          <a:prstGeom prst="teardrop">
            <a:avLst>
              <a:gd fmla="val 100000"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99" name="Google Shape;699;p24"/>
          <p:cNvSpPr/>
          <p:nvPr/>
        </p:nvSpPr>
        <p:spPr>
          <a:xfrm flipH="1" rot="24289">
            <a:off x="7050464" y="40573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p:txBody>
      </p:sp>
      <p:grpSp>
        <p:nvGrpSpPr>
          <p:cNvPr id="700" name="Google Shape;700;p24"/>
          <p:cNvGrpSpPr/>
          <p:nvPr/>
        </p:nvGrpSpPr>
        <p:grpSpPr>
          <a:xfrm>
            <a:off x="4852739" y="3881100"/>
            <a:ext cx="473400" cy="473400"/>
            <a:chOff x="4852739" y="3576300"/>
            <a:chExt cx="473400" cy="473400"/>
          </a:xfrm>
        </p:grpSpPr>
        <p:sp>
          <p:nvSpPr>
            <p:cNvPr id="701" name="Google Shape;701;p24"/>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02" name="Google Shape;702;p24"/>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4</a:t>
              </a:r>
              <a:endParaRPr b="1" i="0" sz="1000" u="none" cap="none" strike="noStrike">
                <a:solidFill>
                  <a:schemeClr val="dk1"/>
                </a:solidFill>
                <a:latin typeface="Arial"/>
                <a:ea typeface="Arial"/>
                <a:cs typeface="Arial"/>
                <a:sym typeface="Arial"/>
              </a:endParaRPr>
            </a:p>
          </p:txBody>
        </p:sp>
      </p:grpSp>
      <p:grpSp>
        <p:nvGrpSpPr>
          <p:cNvPr id="703" name="Google Shape;703;p24"/>
          <p:cNvGrpSpPr/>
          <p:nvPr/>
        </p:nvGrpSpPr>
        <p:grpSpPr>
          <a:xfrm>
            <a:off x="2824664" y="3881100"/>
            <a:ext cx="473400" cy="473400"/>
            <a:chOff x="2824664" y="3576300"/>
            <a:chExt cx="473400" cy="473400"/>
          </a:xfrm>
        </p:grpSpPr>
        <p:sp>
          <p:nvSpPr>
            <p:cNvPr id="704" name="Google Shape;704;p24"/>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05" name="Google Shape;705;p24"/>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2</a:t>
              </a:r>
              <a:endParaRPr b="1" i="0" sz="1000" u="none" cap="none" strike="noStrike">
                <a:solidFill>
                  <a:schemeClr val="dk1"/>
                </a:solidFill>
                <a:latin typeface="Arial"/>
                <a:ea typeface="Arial"/>
                <a:cs typeface="Arial"/>
                <a:sym typeface="Arial"/>
              </a:endParaRPr>
            </a:p>
          </p:txBody>
        </p:sp>
      </p:grpSp>
      <p:sp>
        <p:nvSpPr>
          <p:cNvPr id="706" name="Google Shape;706;p24"/>
          <p:cNvSpPr txBox="1"/>
          <p:nvPr/>
        </p:nvSpPr>
        <p:spPr>
          <a:xfrm>
            <a:off x="1300632" y="1443670"/>
            <a:ext cx="1444814"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00E1C6"/>
                </a:solidFill>
                <a:latin typeface="Arial"/>
                <a:ea typeface="Arial"/>
                <a:cs typeface="Arial"/>
                <a:sym typeface="Arial"/>
              </a:rPr>
              <a:t>Module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Arial"/>
                <a:ea typeface="Arial"/>
                <a:cs typeface="Arial"/>
                <a:sym typeface="Arial"/>
              </a:rPr>
              <a:t>Definition and Relevance</a:t>
            </a:r>
            <a:endParaRPr b="1" i="0" sz="1200" u="none" cap="none" strike="noStrike">
              <a:solidFill>
                <a:schemeClr val="dk1"/>
              </a:solidFill>
              <a:latin typeface="Arial"/>
              <a:ea typeface="Arial"/>
              <a:cs typeface="Arial"/>
              <a:sym typeface="Arial"/>
            </a:endParaRPr>
          </a:p>
        </p:txBody>
      </p:sp>
      <p:sp>
        <p:nvSpPr>
          <p:cNvPr id="707" name="Google Shape;707;p24"/>
          <p:cNvSpPr txBox="1"/>
          <p:nvPr/>
        </p:nvSpPr>
        <p:spPr>
          <a:xfrm>
            <a:off x="3377205" y="1443670"/>
            <a:ext cx="1286400" cy="55063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2C9DDE"/>
                </a:solidFill>
                <a:latin typeface="Arial"/>
                <a:ea typeface="Arial"/>
                <a:cs typeface="Arial"/>
                <a:sym typeface="Arial"/>
              </a:rPr>
              <a:t>Module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Arial"/>
                <a:ea typeface="Arial"/>
                <a:cs typeface="Arial"/>
                <a:sym typeface="Arial"/>
              </a:rPr>
              <a:t>Surprise and Delight!</a:t>
            </a:r>
            <a:endParaRPr b="1" i="0" sz="1200" u="none" cap="none" strike="noStrike">
              <a:solidFill>
                <a:schemeClr val="dk1"/>
              </a:solidFill>
              <a:latin typeface="Arial"/>
              <a:ea typeface="Arial"/>
              <a:cs typeface="Arial"/>
              <a:sym typeface="Arial"/>
            </a:endParaRPr>
          </a:p>
        </p:txBody>
      </p:sp>
      <p:sp>
        <p:nvSpPr>
          <p:cNvPr id="708" name="Google Shape;708;p24"/>
          <p:cNvSpPr txBox="1"/>
          <p:nvPr/>
        </p:nvSpPr>
        <p:spPr>
          <a:xfrm>
            <a:off x="5436010" y="14609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4C4ED5"/>
                </a:solidFill>
                <a:latin typeface="Arial"/>
                <a:ea typeface="Arial"/>
                <a:cs typeface="Arial"/>
                <a:sym typeface="Arial"/>
              </a:rPr>
              <a:t>Module 5:</a:t>
            </a:r>
            <a:r>
              <a:rPr b="0" i="0" lang="en-CA" sz="1400" u="none" cap="none" strike="noStrike">
                <a:solidFill>
                  <a:srgbClr val="4C4ED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Arial"/>
                <a:ea typeface="Arial"/>
                <a:cs typeface="Arial"/>
                <a:sym typeface="Arial"/>
              </a:rPr>
              <a:t>Customer Service in your SHSM Sector/    at Co-op</a:t>
            </a:r>
            <a:endParaRPr b="1" i="0" sz="1200" u="none" cap="none" strike="noStrike">
              <a:solidFill>
                <a:schemeClr val="dk1"/>
              </a:solidFill>
              <a:latin typeface="Arial"/>
              <a:ea typeface="Arial"/>
              <a:cs typeface="Arial"/>
              <a:sym typeface="Arial"/>
            </a:endParaRPr>
          </a:p>
        </p:txBody>
      </p:sp>
      <p:sp>
        <p:nvSpPr>
          <p:cNvPr id="709" name="Google Shape;709;p24"/>
          <p:cNvSpPr txBox="1"/>
          <p:nvPr/>
        </p:nvSpPr>
        <p:spPr>
          <a:xfrm>
            <a:off x="2418175" y="43684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19BBD5"/>
                </a:solidFill>
                <a:latin typeface="Arial"/>
                <a:ea typeface="Arial"/>
                <a:cs typeface="Arial"/>
                <a:sym typeface="Arial"/>
              </a:rPr>
              <a:t>Module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Arial"/>
                <a:ea typeface="Arial"/>
                <a:cs typeface="Arial"/>
                <a:sym typeface="Arial"/>
              </a:rPr>
              <a:t>Essential Skills and  Traits</a:t>
            </a:r>
            <a:endParaRPr b="1" i="0" sz="1200" u="none" cap="none" strike="noStrike">
              <a:solidFill>
                <a:schemeClr val="dk1"/>
              </a:solidFill>
              <a:latin typeface="Arial"/>
              <a:ea typeface="Arial"/>
              <a:cs typeface="Arial"/>
              <a:sym typeface="Arial"/>
            </a:endParaRPr>
          </a:p>
        </p:txBody>
      </p:sp>
      <p:sp>
        <p:nvSpPr>
          <p:cNvPr id="710" name="Google Shape;710;p24"/>
          <p:cNvSpPr txBox="1"/>
          <p:nvPr/>
        </p:nvSpPr>
        <p:spPr>
          <a:xfrm>
            <a:off x="4446255" y="43684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3274E1"/>
                </a:solidFill>
                <a:latin typeface="Arial"/>
                <a:ea typeface="Arial"/>
                <a:cs typeface="Arial"/>
                <a:sym typeface="Arial"/>
              </a:rPr>
              <a:t>Module 4: </a:t>
            </a:r>
            <a:endParaRPr b="0" i="0" sz="1400" u="none" cap="none" strike="noStrike">
              <a:solidFill>
                <a:srgbClr val="000000"/>
              </a:solidFill>
              <a:latin typeface="Arial"/>
              <a:ea typeface="Arial"/>
              <a:cs typeface="Arial"/>
              <a:sym typeface="Arial"/>
            </a:endParaRPr>
          </a:p>
          <a:p>
            <a:pPr indent="0" lvl="0" marL="0" rtl="0" algn="ctr">
              <a:spcBef>
                <a:spcPts val="0"/>
              </a:spcBef>
              <a:spcAft>
                <a:spcPts val="0"/>
              </a:spcAft>
              <a:buClr>
                <a:srgbClr val="000000"/>
              </a:buClr>
              <a:buSzPts val="1200"/>
              <a:buFont typeface="Arial"/>
              <a:buNone/>
            </a:pPr>
            <a:r>
              <a:rPr b="1" lang="en-CA" sz="1200">
                <a:solidFill>
                  <a:schemeClr val="dk1"/>
                </a:solidFill>
              </a:rPr>
              <a:t>Typical Customer Scenarios</a:t>
            </a:r>
            <a:endParaRPr b="0" i="0" sz="1400" u="none" cap="none" strike="noStrike">
              <a:solidFill>
                <a:srgbClr val="000000"/>
              </a:solidFill>
              <a:latin typeface="Arial"/>
              <a:ea typeface="Arial"/>
              <a:cs typeface="Arial"/>
              <a:sym typeface="Arial"/>
            </a:endParaRPr>
          </a:p>
        </p:txBody>
      </p:sp>
      <p:sp>
        <p:nvSpPr>
          <p:cNvPr id="711" name="Google Shape;711;p24"/>
          <p:cNvSpPr txBox="1"/>
          <p:nvPr/>
        </p:nvSpPr>
        <p:spPr>
          <a:xfrm>
            <a:off x="6474335" y="43684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5CF55F"/>
                </a:solidFill>
                <a:latin typeface="Arial"/>
                <a:ea typeface="Arial"/>
                <a:cs typeface="Arial"/>
                <a:sym typeface="Arial"/>
              </a:rPr>
              <a:t>Optional: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Arial"/>
                <a:ea typeface="Arial"/>
                <a:cs typeface="Arial"/>
                <a:sym typeface="Arial"/>
              </a:rPr>
              <a:t>Sector Partner Experience</a:t>
            </a:r>
            <a:endParaRPr b="1" i="0" sz="1200" u="none" cap="none" strike="noStrike">
              <a:solidFill>
                <a:schemeClr val="dk1"/>
              </a:solidFill>
              <a:latin typeface="Arial"/>
              <a:ea typeface="Arial"/>
              <a:cs typeface="Arial"/>
              <a:sym typeface="Arial"/>
            </a:endParaRPr>
          </a:p>
        </p:txBody>
      </p:sp>
      <p:sp>
        <p:nvSpPr>
          <p:cNvPr id="712" name="Google Shape;712;p24"/>
          <p:cNvSpPr/>
          <p:nvPr/>
        </p:nvSpPr>
        <p:spPr>
          <a:xfrm>
            <a:off x="745955" y="1502596"/>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4"/>
          <p:cNvSpPr/>
          <p:nvPr/>
        </p:nvSpPr>
        <p:spPr>
          <a:xfrm>
            <a:off x="6994098" y="3966925"/>
            <a:ext cx="248174" cy="279705"/>
          </a:xfrm>
          <a:prstGeom prst="star5">
            <a:avLst>
              <a:gd fmla="val 19098" name="adj"/>
              <a:gd fmla="val 105146" name="hf"/>
              <a:gd fmla="val 110557" name="vf"/>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4" name="Google Shape;714;p24"/>
          <p:cNvSpPr/>
          <p:nvPr/>
        </p:nvSpPr>
        <p:spPr>
          <a:xfrm>
            <a:off x="6474325" y="3875875"/>
            <a:ext cx="1286400" cy="11946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1"/>
              </a:highlight>
            </a:endParaRPr>
          </a:p>
        </p:txBody>
      </p:sp>
      <p:sp>
        <p:nvSpPr>
          <p:cNvPr id="715" name="Google Shape;715;p24"/>
          <p:cNvSpPr txBox="1"/>
          <p:nvPr/>
        </p:nvSpPr>
        <p:spPr>
          <a:xfrm>
            <a:off x="6315900" y="4273075"/>
            <a:ext cx="1444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CA">
                <a:solidFill>
                  <a:schemeClr val="accent5"/>
                </a:solidFill>
              </a:rPr>
              <a:t>Module 6:</a:t>
            </a:r>
            <a:r>
              <a:rPr lang="en-CA">
                <a:solidFill>
                  <a:schemeClr val="accent5"/>
                </a:solidFill>
              </a:rPr>
              <a:t> </a:t>
            </a:r>
            <a:endParaRPr/>
          </a:p>
        </p:txBody>
      </p:sp>
      <p:grpSp>
        <p:nvGrpSpPr>
          <p:cNvPr id="716" name="Google Shape;716;p24"/>
          <p:cNvGrpSpPr/>
          <p:nvPr/>
        </p:nvGrpSpPr>
        <p:grpSpPr>
          <a:xfrm>
            <a:off x="6801589" y="3887650"/>
            <a:ext cx="473400" cy="473400"/>
            <a:chOff x="4852739" y="3576300"/>
            <a:chExt cx="473400" cy="473400"/>
          </a:xfrm>
        </p:grpSpPr>
        <p:sp>
          <p:nvSpPr>
            <p:cNvPr id="717" name="Google Shape;717;p24"/>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18" name="Google Shape;718;p24"/>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t/>
              </a:r>
              <a:endParaRPr b="1" sz="1000">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6</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sz="1000">
                <a:solidFill>
                  <a:schemeClr val="dk1"/>
                </a:solidFill>
              </a:endParaRPr>
            </a:p>
          </p:txBody>
        </p:sp>
      </p:grpSp>
      <p:sp>
        <p:nvSpPr>
          <p:cNvPr id="719" name="Google Shape;719;p24"/>
          <p:cNvSpPr txBox="1"/>
          <p:nvPr/>
        </p:nvSpPr>
        <p:spPr>
          <a:xfrm>
            <a:off x="6395105" y="4548725"/>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lang="en-CA" sz="1200">
                <a:solidFill>
                  <a:schemeClr val="dk1"/>
                </a:solidFill>
              </a:rPr>
              <a:t>Customer Experience</a:t>
            </a:r>
            <a:endParaRPr b="0" i="0" sz="1400" u="none" cap="none" strike="noStrike">
              <a:solidFill>
                <a:srgbClr val="000000"/>
              </a:solidFill>
              <a:latin typeface="Arial"/>
              <a:ea typeface="Arial"/>
              <a:cs typeface="Arial"/>
              <a:sym typeface="Arial"/>
            </a:endParaRPr>
          </a:p>
        </p:txBody>
      </p:sp>
      <p:sp>
        <p:nvSpPr>
          <p:cNvPr id="720" name="Google Shape;720;p24"/>
          <p:cNvSpPr/>
          <p:nvPr/>
        </p:nvSpPr>
        <p:spPr>
          <a:xfrm rot="8100000">
            <a:off x="8210116" y="2046404"/>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21" name="Google Shape;721;p24"/>
          <p:cNvSpPr txBox="1"/>
          <p:nvPr/>
        </p:nvSpPr>
        <p:spPr>
          <a:xfrm>
            <a:off x="7575875" y="1135325"/>
            <a:ext cx="14448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CA">
                <a:solidFill>
                  <a:schemeClr val="accent5"/>
                </a:solidFill>
              </a:rPr>
              <a:t>Extensions</a:t>
            </a:r>
            <a:r>
              <a:rPr b="1" lang="en-CA">
                <a:solidFill>
                  <a:schemeClr val="accent5"/>
                </a:solidFill>
              </a:rPr>
              <a:t>:</a:t>
            </a:r>
            <a:r>
              <a:rPr lang="en-CA">
                <a:solidFill>
                  <a:schemeClr val="accent5"/>
                </a:solidFill>
              </a:rPr>
              <a:t> </a:t>
            </a:r>
            <a:endParaRPr/>
          </a:p>
          <a:p>
            <a:pPr indent="0" lvl="0" marL="0" rtl="0" algn="ctr">
              <a:spcBef>
                <a:spcPts val="0"/>
              </a:spcBef>
              <a:spcAft>
                <a:spcPts val="0"/>
              </a:spcAft>
              <a:buNone/>
            </a:pPr>
            <a:r>
              <a:rPr b="1" lang="en-CA" sz="1200">
                <a:solidFill>
                  <a:schemeClr val="dk1"/>
                </a:solidFill>
              </a:rPr>
              <a:t>Lean Six Sigma</a:t>
            </a:r>
            <a:endParaRPr b="1" sz="1200">
              <a:solidFill>
                <a:schemeClr val="dk1"/>
              </a:solidFill>
            </a:endParaRPr>
          </a:p>
          <a:p>
            <a:pPr indent="0" lvl="0" marL="0" rtl="0" algn="ctr">
              <a:spcBef>
                <a:spcPts val="0"/>
              </a:spcBef>
              <a:spcAft>
                <a:spcPts val="0"/>
              </a:spcAft>
              <a:buNone/>
            </a:pPr>
            <a:r>
              <a:rPr b="1" lang="en-CA" sz="1200">
                <a:solidFill>
                  <a:schemeClr val="dk1"/>
                </a:solidFill>
              </a:rPr>
              <a:t>OVIN</a:t>
            </a:r>
            <a:endParaRPr b="1" sz="12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02" name="Shape 902"/>
        <p:cNvGrpSpPr/>
        <p:nvPr/>
      </p:nvGrpSpPr>
      <p:grpSpPr>
        <a:xfrm>
          <a:off x="0" y="0"/>
          <a:ext cx="0" cy="0"/>
          <a:chOff x="0" y="0"/>
          <a:chExt cx="0" cy="0"/>
        </a:xfrm>
      </p:grpSpPr>
      <p:sp>
        <p:nvSpPr>
          <p:cNvPr id="903" name="Google Shape;903;p42"/>
          <p:cNvSpPr txBox="1"/>
          <p:nvPr>
            <p:ph type="title"/>
          </p:nvPr>
        </p:nvSpPr>
        <p:spPr>
          <a:xfrm>
            <a:off x="13557" y="0"/>
            <a:ext cx="6002232"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000">
                <a:solidFill>
                  <a:schemeClr val="dk1"/>
                </a:solidFill>
              </a:rPr>
              <a:t>Disney’s Beauty and the Beast – Be Our Guest</a:t>
            </a:r>
            <a:endParaRPr/>
          </a:p>
        </p:txBody>
      </p:sp>
      <p:sp>
        <p:nvSpPr>
          <p:cNvPr id="904" name="Google Shape;904;p4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Watch Walt Disney’s #BeautyAndTheBeast only on Disney+. Learn more: https://www.disneyplus.com/&#10;&#10;Watch the Trailer for #LIGHTYEAR, Disney &amp; Pixar’s upcoming movie here: https://www.youtube.com/watch?v=BwPL0Md_QFQ&#10;&#10;Download/stream Disney’s original soundtracks here: https://disneymusic.co/ 🎶&#10;&#10;Follow Disney:&#10;Facebook: https://www.facebook.com/Disney&#10;Twitter: https://twitter.com/Disney&#10;Instagram: https://www.instagram.com/disney&#10;&#10;Follow Walt Disney Studios on Facebook:&#10;https://www.facebook.com/WaltDisneyStudios&#10;Follow Walt Disney Studios on Twitter: &#10;https://twitter.com/DisneyStudios​ &#10;&#10;About Beauty and the Beast: &#10; &#10;Join brave, independent Belle on the adventure of a lifetime as she sets out to rescue her father---and discovers the enchanted castle of a mysterious beast. Enjoy this timeless tale overflowing with unforgettable characters and music you'll never forget, universally acclaimed as one of Walt Disney Animation Studios' finest features.&#10;&#10;#BeautyandtheBeast #DisneyPlus #DisneyMovies" id="905" name="Google Shape;905;p42" title="Beauty and the Beast - Be Our Guest (HD) Music Video">
            <a:hlinkClick r:id="rId3"/>
          </p:cNvPr>
          <p:cNvPicPr preferRelativeResize="0"/>
          <p:nvPr/>
        </p:nvPicPr>
        <p:blipFill>
          <a:blip r:embed="rId4">
            <a:alphaModFix/>
          </a:blip>
          <a:stretch>
            <a:fillRect/>
          </a:stretch>
        </p:blipFill>
        <p:spPr>
          <a:xfrm>
            <a:off x="639150" y="488700"/>
            <a:ext cx="7762475" cy="4366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1000"/>
                                        <p:tgtEl>
                                          <p:spTgt spid="9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09" name="Shape 909"/>
        <p:cNvGrpSpPr/>
        <p:nvPr/>
      </p:nvGrpSpPr>
      <p:grpSpPr>
        <a:xfrm>
          <a:off x="0" y="0"/>
          <a:ext cx="0" cy="0"/>
          <a:chOff x="0" y="0"/>
          <a:chExt cx="0" cy="0"/>
        </a:xfrm>
      </p:grpSpPr>
      <p:sp>
        <p:nvSpPr>
          <p:cNvPr id="910" name="Google Shape;910;p43"/>
          <p:cNvSpPr txBox="1"/>
          <p:nvPr>
            <p:ph idx="4294967295" type="title"/>
          </p:nvPr>
        </p:nvSpPr>
        <p:spPr>
          <a:xfrm>
            <a:off x="159569" y="176464"/>
            <a:ext cx="4203884" cy="172458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800">
                <a:solidFill>
                  <a:schemeClr val="dk1"/>
                </a:solidFill>
              </a:rPr>
              <a:t>The “Disney Way” of Customer Service is recognized around the world!</a:t>
            </a:r>
            <a:endParaRPr/>
          </a:p>
        </p:txBody>
      </p:sp>
      <p:sp>
        <p:nvSpPr>
          <p:cNvPr id="911" name="Google Shape;911;p4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FFFFFF"/>
                </a:solidFill>
                <a:latin typeface="Nixie One"/>
                <a:ea typeface="Nixie One"/>
                <a:cs typeface="Nixie One"/>
                <a:sym typeface="Nixie One"/>
              </a:rPr>
              <a:t>‹#›</a:t>
            </a:fld>
            <a:endParaRPr b="0" i="0" sz="1200" u="none" cap="none" strike="noStrike">
              <a:solidFill>
                <a:srgbClr val="FFFFFF"/>
              </a:solidFill>
              <a:latin typeface="Nixie One"/>
              <a:ea typeface="Nixie One"/>
              <a:cs typeface="Nixie One"/>
              <a:sym typeface="Nixie One"/>
            </a:endParaRPr>
          </a:p>
        </p:txBody>
      </p:sp>
      <p:sp>
        <p:nvSpPr>
          <p:cNvPr id="912" name="Google Shape;912;p43"/>
          <p:cNvSpPr txBox="1"/>
          <p:nvPr/>
        </p:nvSpPr>
        <p:spPr>
          <a:xfrm>
            <a:off x="6120279" y="2094032"/>
            <a:ext cx="2872200" cy="1724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19BBD5"/>
              </a:buClr>
              <a:buSzPts val="4000"/>
              <a:buFont typeface="Nixie One"/>
              <a:buNone/>
            </a:pPr>
            <a:r>
              <a:rPr b="1" i="0" lang="en-CA" sz="2000" u="none" cap="none" strike="noStrike">
                <a:solidFill>
                  <a:schemeClr val="dk1"/>
                </a:solidFill>
                <a:latin typeface="Nixie One"/>
                <a:ea typeface="Nixie One"/>
                <a:cs typeface="Nixie One"/>
                <a:sym typeface="Nixie One"/>
              </a:rPr>
              <a:t>The Disney Institute teaches other businesses about leadership and customer service.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9BBD5"/>
              </a:buClr>
              <a:buSzPts val="4000"/>
              <a:buFont typeface="Nixie One"/>
              <a:buNone/>
            </a:pPr>
            <a:r>
              <a:t/>
            </a:r>
            <a:endParaRPr b="1" i="0" sz="2000" u="none" cap="none" strike="noStrike">
              <a:solidFill>
                <a:schemeClr val="dk1"/>
              </a:solidFill>
              <a:latin typeface="Nixie One"/>
              <a:ea typeface="Nixie One"/>
              <a:cs typeface="Nixie One"/>
              <a:sym typeface="Nixie One"/>
            </a:endParaRPr>
          </a:p>
          <a:p>
            <a:pPr indent="0" lvl="0" marL="0" marR="0" rtl="0" algn="l">
              <a:lnSpc>
                <a:spcPct val="100000"/>
              </a:lnSpc>
              <a:spcBef>
                <a:spcPts val="0"/>
              </a:spcBef>
              <a:spcAft>
                <a:spcPts val="0"/>
              </a:spcAft>
              <a:buClr>
                <a:srgbClr val="19BBD5"/>
              </a:buClr>
              <a:buSzPts val="4000"/>
              <a:buFont typeface="Nixie One"/>
              <a:buNone/>
            </a:pPr>
            <a:r>
              <a:rPr b="1" i="0" lang="en-CA" sz="2000" u="none" cap="none" strike="noStrike">
                <a:solidFill>
                  <a:schemeClr val="dk1"/>
                </a:solidFill>
                <a:latin typeface="Nixie One"/>
                <a:ea typeface="Nixie One"/>
                <a:cs typeface="Nixie One"/>
                <a:sym typeface="Nixie One"/>
              </a:rPr>
              <a:t>The book, “Be Our Guest, Perfecting the Art of Customer Service” gives insights into Disney’s success.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6" name="Shape 916"/>
        <p:cNvGrpSpPr/>
        <p:nvPr/>
      </p:nvGrpSpPr>
      <p:grpSpPr>
        <a:xfrm>
          <a:off x="0" y="0"/>
          <a:ext cx="0" cy="0"/>
          <a:chOff x="0" y="0"/>
          <a:chExt cx="0" cy="0"/>
        </a:xfrm>
      </p:grpSpPr>
      <p:sp>
        <p:nvSpPr>
          <p:cNvPr id="917" name="Google Shape;917;p4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Diagram&#10;&#10;Description automatically generated" id="918" name="Google Shape;918;p4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19" name="Google Shape;919;p44"/>
          <p:cNvSpPr txBox="1"/>
          <p:nvPr/>
        </p:nvSpPr>
        <p:spPr>
          <a:xfrm>
            <a:off x="304800" y="288758"/>
            <a:ext cx="664143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Arial"/>
                <a:ea typeface="Arial"/>
                <a:cs typeface="Arial"/>
                <a:sym typeface="Arial"/>
              </a:rPr>
              <a:t>Disney has 5 Keys for the Guest Experience: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3" name="Shape 923"/>
        <p:cNvGrpSpPr/>
        <p:nvPr/>
      </p:nvGrpSpPr>
      <p:grpSpPr>
        <a:xfrm>
          <a:off x="0" y="0"/>
          <a:ext cx="0" cy="0"/>
          <a:chOff x="0" y="0"/>
          <a:chExt cx="0" cy="0"/>
        </a:xfrm>
      </p:grpSpPr>
      <p:sp>
        <p:nvSpPr>
          <p:cNvPr id="924" name="Google Shape;924;p4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19BBD5"/>
                </a:solidFill>
                <a:latin typeface="Nixie One"/>
                <a:ea typeface="Nixie One"/>
                <a:cs typeface="Nixie One"/>
                <a:sym typeface="Nixie One"/>
              </a:rPr>
              <a:t>‹#›</a:t>
            </a:fld>
            <a:endParaRPr b="0" i="0" sz="1200" u="none" cap="none" strike="noStrike">
              <a:solidFill>
                <a:srgbClr val="19BBD5"/>
              </a:solidFill>
              <a:latin typeface="Nixie One"/>
              <a:ea typeface="Nixie One"/>
              <a:cs typeface="Nixie One"/>
              <a:sym typeface="Nixie One"/>
            </a:endParaRPr>
          </a:p>
        </p:txBody>
      </p:sp>
      <p:sp>
        <p:nvSpPr>
          <p:cNvPr id="925" name="Google Shape;925;p45"/>
          <p:cNvSpPr txBox="1"/>
          <p:nvPr/>
        </p:nvSpPr>
        <p:spPr>
          <a:xfrm>
            <a:off x="417095" y="240632"/>
            <a:ext cx="61120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To All Who Come to this Happy Place: Welcome</a:t>
            </a:r>
            <a:endParaRPr b="0" i="0" sz="1400" u="none" cap="none" strike="noStrike">
              <a:solidFill>
                <a:srgbClr val="000000"/>
              </a:solidFill>
              <a:latin typeface="Arial"/>
              <a:ea typeface="Arial"/>
              <a:cs typeface="Arial"/>
              <a:sym typeface="Arial"/>
            </a:endParaRPr>
          </a:p>
        </p:txBody>
      </p:sp>
      <p:pic>
        <p:nvPicPr>
          <p:cNvPr descr="Walt Disney spoke these words during the dedication of the Disneyland Resort in 1955. Today, more than 65 years later, they continue to inspire us - and remind us that the magic we make must include everyone.&#10;&#10;To read more, visit the Disney Parks Blog: https://bit.ly/3wOWsFn&#10;&#10;SUBSCRIBE: http://di.sn/q7h​​​​&#10;&#10;Connect with Disney Parks Online: &#10;Visit the Disney Parks WEBSITE: http://di.sn/hF6​​​​&#10;Like Disney Parks Blog on FACEBOOK: http://di.sn/hEO​​​​&#10;Follow Disney Parks on TWITTER: http://di.sn/t86​​​ &#10;&#10;#WaltDisney&#10;#DisneyParks​&#10;#Disney" id="926" name="Google Shape;926;p45" title="“To All Who Come To This Happy Place: Welcome” | Disney Parks">
            <a:hlinkClick r:id="rId3"/>
          </p:cNvPr>
          <p:cNvPicPr preferRelativeResize="0"/>
          <p:nvPr/>
        </p:nvPicPr>
        <p:blipFill>
          <a:blip r:embed="rId4">
            <a:alphaModFix/>
          </a:blip>
          <a:stretch>
            <a:fillRect/>
          </a:stretch>
        </p:blipFill>
        <p:spPr>
          <a:xfrm>
            <a:off x="852362" y="702525"/>
            <a:ext cx="7439275" cy="418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6"/>
                                        </p:tgtEl>
                                        <p:attrNameLst>
                                          <p:attrName>style.visibility</p:attrName>
                                        </p:attrNameLst>
                                      </p:cBhvr>
                                      <p:to>
                                        <p:strVal val="visible"/>
                                      </p:to>
                                    </p:set>
                                    <p:animEffect filter="fade" transition="in">
                                      <p:cBhvr>
                                        <p:cTn dur="1000"/>
                                        <p:tgtEl>
                                          <p:spTgt spid="9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30" name="Shape 930"/>
        <p:cNvGrpSpPr/>
        <p:nvPr/>
      </p:nvGrpSpPr>
      <p:grpSpPr>
        <a:xfrm>
          <a:off x="0" y="0"/>
          <a:ext cx="0" cy="0"/>
          <a:chOff x="0" y="0"/>
          <a:chExt cx="0" cy="0"/>
        </a:xfrm>
      </p:grpSpPr>
      <p:sp>
        <p:nvSpPr>
          <p:cNvPr id="931" name="Google Shape;931;p4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Text&#10;&#10;Description automatically generated" id="932" name="Google Shape;932;p46"/>
          <p:cNvPicPr preferRelativeResize="0"/>
          <p:nvPr/>
        </p:nvPicPr>
        <p:blipFill rotWithShape="1">
          <a:blip r:embed="rId3">
            <a:alphaModFix/>
          </a:blip>
          <a:srcRect b="0" l="0" r="0" t="0"/>
          <a:stretch/>
        </p:blipFill>
        <p:spPr>
          <a:xfrm>
            <a:off x="2671130" y="-75"/>
            <a:ext cx="4125113" cy="5143500"/>
          </a:xfrm>
          <a:prstGeom prst="rect">
            <a:avLst/>
          </a:prstGeom>
          <a:noFill/>
          <a:ln>
            <a:noFill/>
          </a:ln>
        </p:spPr>
      </p:pic>
      <p:sp>
        <p:nvSpPr>
          <p:cNvPr id="933" name="Google Shape;933;p46"/>
          <p:cNvSpPr txBox="1"/>
          <p:nvPr/>
        </p:nvSpPr>
        <p:spPr>
          <a:xfrm>
            <a:off x="188127" y="277945"/>
            <a:ext cx="2646947"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chemeClr val="dk1"/>
                </a:solidFill>
                <a:latin typeface="Arial"/>
                <a:ea typeface="Arial"/>
                <a:cs typeface="Arial"/>
                <a:sym typeface="Arial"/>
              </a:rPr>
              <a:t>Disney’s </a:t>
            </a:r>
            <a:r>
              <a:rPr b="1" i="0" lang="en-CA" sz="2000" u="none" cap="none" strike="noStrike">
                <a:solidFill>
                  <a:srgbClr val="2C9DDE"/>
                </a:solidFill>
                <a:latin typeface="Arial"/>
                <a:ea typeface="Arial"/>
                <a:cs typeface="Arial"/>
                <a:sym typeface="Arial"/>
              </a:rPr>
              <a:t>7 Guest Service Guidelines </a:t>
            </a:r>
            <a:r>
              <a:rPr b="0" i="0" lang="en-CA" sz="2000" u="none" cap="none" strike="noStrike">
                <a:solidFill>
                  <a:schemeClr val="dk1"/>
                </a:solidFill>
                <a:latin typeface="Arial"/>
                <a:ea typeface="Arial"/>
                <a:cs typeface="Arial"/>
                <a:sym typeface="Arial"/>
              </a:rPr>
              <a:t>have been adapted over the years to align with their 5 Keys, but their commitment to exceptional guest experiences remains the same!</a:t>
            </a:r>
            <a:endParaRPr b="0" i="0" sz="1400" u="none" cap="none" strike="noStrike">
              <a:solidFill>
                <a:srgbClr val="000000"/>
              </a:solidFill>
              <a:latin typeface="Arial"/>
              <a:ea typeface="Arial"/>
              <a:cs typeface="Arial"/>
              <a:sym typeface="Arial"/>
            </a:endParaRPr>
          </a:p>
        </p:txBody>
      </p:sp>
      <p:sp>
        <p:nvSpPr>
          <p:cNvPr id="934" name="Google Shape;934;p46"/>
          <p:cNvSpPr txBox="1"/>
          <p:nvPr/>
        </p:nvSpPr>
        <p:spPr>
          <a:xfrm>
            <a:off x="7073374" y="384320"/>
            <a:ext cx="1831742" cy="44012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chemeClr val="dk1"/>
                </a:solidFill>
                <a:latin typeface="Arial"/>
                <a:ea typeface="Arial"/>
                <a:cs typeface="Arial"/>
                <a:sym typeface="Arial"/>
              </a:rPr>
              <a:t>These guidelines are the essential skills of customer service for any employee in any business!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chemeClr val="dk1"/>
                </a:solidFill>
                <a:latin typeface="Arial"/>
                <a:ea typeface="Arial"/>
                <a:cs typeface="Arial"/>
                <a:sym typeface="Arial"/>
              </a:rPr>
              <a:t>Be like the Seven Dwarfs!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47"/>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Reflect and Connect</a:t>
            </a:r>
            <a:endParaRPr/>
          </a:p>
        </p:txBody>
      </p:sp>
      <p:sp>
        <p:nvSpPr>
          <p:cNvPr id="940" name="Google Shape;940;p47"/>
          <p:cNvSpPr txBox="1"/>
          <p:nvPr>
            <p:ph idx="1" type="body"/>
          </p:nvPr>
        </p:nvSpPr>
        <p:spPr>
          <a:xfrm>
            <a:off x="1311592" y="1741188"/>
            <a:ext cx="6659804" cy="3872013"/>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In the student workbook,  summarize Disney’s 7 Guest Guidelines</a:t>
            </a:r>
            <a:endParaRPr/>
          </a:p>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Why are these guidelines useful for skills for all employees working in any company?</a:t>
            </a:r>
            <a:endParaRPr/>
          </a:p>
          <a:p>
            <a:pPr indent="0" lvl="0" marL="0" rtl="0" algn="l">
              <a:lnSpc>
                <a:spcPct val="100000"/>
              </a:lnSpc>
              <a:spcBef>
                <a:spcPts val="600"/>
              </a:spcBef>
              <a:spcAft>
                <a:spcPts val="0"/>
              </a:spcAft>
              <a:buSzPts val="1400"/>
              <a:buNone/>
            </a:pPr>
            <a:r>
              <a:t/>
            </a:r>
            <a:endParaRPr sz="1600">
              <a:solidFill>
                <a:schemeClr val="dk1"/>
              </a:solidFill>
            </a:endParaRPr>
          </a:p>
        </p:txBody>
      </p:sp>
      <p:sp>
        <p:nvSpPr>
          <p:cNvPr id="941" name="Google Shape;941;p4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942" name="Google Shape;942;p47"/>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47"/>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4" name="Google Shape;944;p47"/>
          <p:cNvGrpSpPr/>
          <p:nvPr/>
        </p:nvGrpSpPr>
        <p:grpSpPr>
          <a:xfrm>
            <a:off x="562257" y="1284190"/>
            <a:ext cx="901699" cy="645300"/>
            <a:chOff x="5255200" y="3006475"/>
            <a:chExt cx="511700" cy="378575"/>
          </a:xfrm>
        </p:grpSpPr>
        <p:sp>
          <p:nvSpPr>
            <p:cNvPr id="945" name="Google Shape;945;p4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946" name="Google Shape;946;p4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947" name="Google Shape;947;p47"/>
          <p:cNvGrpSpPr/>
          <p:nvPr/>
        </p:nvGrpSpPr>
        <p:grpSpPr>
          <a:xfrm>
            <a:off x="7971396" y="471128"/>
            <a:ext cx="775254" cy="787574"/>
            <a:chOff x="1922075" y="1629000"/>
            <a:chExt cx="437200" cy="437201"/>
          </a:xfrm>
        </p:grpSpPr>
        <p:sp>
          <p:nvSpPr>
            <p:cNvPr id="948" name="Google Shape;948;p47"/>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47"/>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0" name="Google Shape;950;p47"/>
          <p:cNvSpPr txBox="1"/>
          <p:nvPr/>
        </p:nvSpPr>
        <p:spPr>
          <a:xfrm>
            <a:off x="1311592" y="3731796"/>
            <a:ext cx="4722124" cy="523220"/>
          </a:xfrm>
          <a:prstGeom prst="rect">
            <a:avLst/>
          </a:prstGeom>
          <a:noFill/>
          <a:ln>
            <a:noFill/>
          </a:ln>
        </p:spPr>
        <p:txBody>
          <a:bodyPr anchorCtr="0" anchor="t" bIns="45700" lIns="91425" spcFirstLastPara="1" rIns="91425" wrap="square" tIns="45700">
            <a:spAutoFit/>
          </a:bodyPr>
          <a:lstStyle/>
          <a:p>
            <a:pPr indent="-514350" lvl="1" marL="971550" marR="0" rtl="0" algn="l">
              <a:lnSpc>
                <a:spcPct val="100000"/>
              </a:lnSpc>
              <a:spcBef>
                <a:spcPts val="0"/>
              </a:spcBef>
              <a:spcAft>
                <a:spcPts val="0"/>
              </a:spcAft>
              <a:buClr>
                <a:srgbClr val="2C9DDE"/>
              </a:buClr>
              <a:buSzPts val="1400"/>
              <a:buFont typeface="Arial"/>
              <a:buChar char="•"/>
            </a:pPr>
            <a:r>
              <a:rPr b="0" i="0" lang="en-CA" sz="1400" u="none" cap="none" strike="noStrike">
                <a:solidFill>
                  <a:schemeClr val="dk1"/>
                </a:solidFill>
                <a:latin typeface="Arial"/>
                <a:ea typeface="Arial"/>
                <a:cs typeface="Arial"/>
                <a:sym typeface="Arial"/>
              </a:rPr>
              <a:t>Discuss with other students or think about it on your own.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48"/>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Investigate and Describe</a:t>
            </a:r>
            <a:endParaRPr/>
          </a:p>
        </p:txBody>
      </p:sp>
      <p:sp>
        <p:nvSpPr>
          <p:cNvPr id="956" name="Google Shape;956;p48"/>
          <p:cNvSpPr txBox="1"/>
          <p:nvPr>
            <p:ph idx="1" type="body"/>
          </p:nvPr>
        </p:nvSpPr>
        <p:spPr>
          <a:xfrm>
            <a:off x="1178838" y="1590157"/>
            <a:ext cx="6659804" cy="3872013"/>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Watch video, </a:t>
            </a:r>
            <a:r>
              <a:rPr b="1" lang="en-CA" sz="2100">
                <a:solidFill>
                  <a:schemeClr val="dk1"/>
                </a:solidFill>
              </a:rPr>
              <a:t>“How to Approach Customer Service Like Disney” </a:t>
            </a:r>
            <a:endParaRPr/>
          </a:p>
          <a:p>
            <a:pPr indent="-514350" lvl="1" marL="971550" rtl="0" algn="l">
              <a:lnSpc>
                <a:spcPct val="100000"/>
              </a:lnSpc>
              <a:spcBef>
                <a:spcPts val="600"/>
              </a:spcBef>
              <a:spcAft>
                <a:spcPts val="0"/>
              </a:spcAft>
              <a:buSzPts val="1400"/>
              <a:buChar char="￭"/>
            </a:pPr>
            <a:r>
              <a:rPr lang="en-CA" sz="2100">
                <a:solidFill>
                  <a:schemeClr val="dk1"/>
                </a:solidFill>
              </a:rPr>
              <a:t>Alternative: Read the corresponding blog post:</a:t>
            </a:r>
            <a:endParaRPr/>
          </a:p>
          <a:p>
            <a:pPr indent="0" lvl="1" marL="457200" rtl="0" algn="l">
              <a:lnSpc>
                <a:spcPct val="100000"/>
              </a:lnSpc>
              <a:spcBef>
                <a:spcPts val="600"/>
              </a:spcBef>
              <a:spcAft>
                <a:spcPts val="0"/>
              </a:spcAft>
              <a:buSzPts val="1400"/>
              <a:buNone/>
            </a:pPr>
            <a:r>
              <a:rPr lang="en-CA" sz="1800"/>
              <a:t>https://blog.hubspot.com/service/disney-customer-service-model</a:t>
            </a:r>
            <a:endParaRPr/>
          </a:p>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In the student workbook, describe </a:t>
            </a:r>
            <a:r>
              <a:rPr b="1" lang="en-CA" sz="2100">
                <a:solidFill>
                  <a:srgbClr val="5CF55F"/>
                </a:solidFill>
              </a:rPr>
              <a:t>three to five </a:t>
            </a:r>
            <a:r>
              <a:rPr lang="en-CA" sz="2100">
                <a:solidFill>
                  <a:schemeClr val="dk1"/>
                </a:solidFill>
              </a:rPr>
              <a:t>different methods Disney uses to provide outstanding customer service.</a:t>
            </a:r>
            <a:endParaRPr/>
          </a:p>
          <a:p>
            <a:pPr indent="-514350" lvl="1" marL="971550" rtl="0" algn="l">
              <a:lnSpc>
                <a:spcPct val="100000"/>
              </a:lnSpc>
              <a:spcBef>
                <a:spcPts val="600"/>
              </a:spcBef>
              <a:spcAft>
                <a:spcPts val="0"/>
              </a:spcAft>
              <a:buSzPts val="1400"/>
              <a:buFont typeface="Arial"/>
              <a:buChar char="•"/>
            </a:pPr>
            <a:r>
              <a:rPr lang="en-CA" sz="1600">
                <a:solidFill>
                  <a:schemeClr val="dk1"/>
                </a:solidFill>
              </a:rPr>
              <a:t>Discuss with other SHSM students or think about it on your own.</a:t>
            </a:r>
            <a:endParaRPr sz="1600">
              <a:solidFill>
                <a:schemeClr val="dk1"/>
              </a:solidFill>
            </a:endParaRPr>
          </a:p>
        </p:txBody>
      </p:sp>
      <p:sp>
        <p:nvSpPr>
          <p:cNvPr id="957" name="Google Shape;957;p4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958" name="Google Shape;958;p48"/>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48"/>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0" name="Google Shape;960;p48"/>
          <p:cNvGrpSpPr/>
          <p:nvPr/>
        </p:nvGrpSpPr>
        <p:grpSpPr>
          <a:xfrm>
            <a:off x="562257" y="1284190"/>
            <a:ext cx="901699" cy="645300"/>
            <a:chOff x="5255200" y="3006475"/>
            <a:chExt cx="511700" cy="378575"/>
          </a:xfrm>
        </p:grpSpPr>
        <p:sp>
          <p:nvSpPr>
            <p:cNvPr id="961" name="Google Shape;961;p4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962" name="Google Shape;962;p4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963" name="Google Shape;963;p48"/>
          <p:cNvGrpSpPr/>
          <p:nvPr/>
        </p:nvGrpSpPr>
        <p:grpSpPr>
          <a:xfrm>
            <a:off x="7971396" y="471128"/>
            <a:ext cx="775254" cy="787574"/>
            <a:chOff x="1922075" y="1629000"/>
            <a:chExt cx="437200" cy="437201"/>
          </a:xfrm>
        </p:grpSpPr>
        <p:sp>
          <p:nvSpPr>
            <p:cNvPr id="964" name="Google Shape;964;p48"/>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48"/>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69" name="Shape 969"/>
        <p:cNvGrpSpPr/>
        <p:nvPr/>
      </p:nvGrpSpPr>
      <p:grpSpPr>
        <a:xfrm>
          <a:off x="0" y="0"/>
          <a:ext cx="0" cy="0"/>
          <a:chOff x="0" y="0"/>
          <a:chExt cx="0" cy="0"/>
        </a:xfrm>
      </p:grpSpPr>
      <p:sp>
        <p:nvSpPr>
          <p:cNvPr id="970" name="Google Shape;970;p49"/>
          <p:cNvSpPr txBox="1"/>
          <p:nvPr>
            <p:ph idx="1" type="body"/>
          </p:nvPr>
        </p:nvSpPr>
        <p:spPr>
          <a:xfrm>
            <a:off x="13557" y="20289"/>
            <a:ext cx="8229600" cy="519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rPr b="1" lang="en-CA" sz="2000">
                <a:solidFill>
                  <a:schemeClr val="dk1"/>
                </a:solidFill>
              </a:rPr>
              <a:t>How to Approach Customer Service Like Disney</a:t>
            </a:r>
            <a:endParaRPr/>
          </a:p>
        </p:txBody>
      </p:sp>
      <p:sp>
        <p:nvSpPr>
          <p:cNvPr id="971" name="Google Shape;971;p4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19BBD5"/>
                </a:solidFill>
                <a:latin typeface="Nixie One"/>
                <a:ea typeface="Nixie One"/>
                <a:cs typeface="Nixie One"/>
                <a:sym typeface="Nixie One"/>
              </a:rPr>
              <a:t>‹#›</a:t>
            </a:fld>
            <a:endParaRPr b="0" i="0" sz="1200" u="none" cap="none" strike="noStrike">
              <a:solidFill>
                <a:srgbClr val="19BBD5"/>
              </a:solidFill>
              <a:latin typeface="Nixie One"/>
              <a:ea typeface="Nixie One"/>
              <a:cs typeface="Nixie One"/>
              <a:sym typeface="Nixie One"/>
            </a:endParaRPr>
          </a:p>
        </p:txBody>
      </p:sp>
      <p:pic>
        <p:nvPicPr>
          <p:cNvPr descr="How a Customer Service Strategy can Help your Business:&#10;&#10;Have you ever wondered how Disney keeps up their outstanding customer service? Mastering this can be tricky, especially for smaller or start-up businesses. Disney’s customer service model is considered to be the “golden standard” by many, and in this video, we break down Disney’s formula on how they always put the customer first both off and online! If you enjoy these tips make sure to give this video a like and subscribe for more content!&#10;&#10;🖥  Customer Journey Map Templates: https://clickhubspot.com/99z&#10;🖥  How to Approach Customer Service Like Disney: https://clickhubspot.com/eri&#10;&#10;📔 Grow Your Career and Business with HubSpot Academy: https://clickhubspot.com/Popular-Courses&#10;&#10;📔 Favorite Free Certification Courses:&#10;• Digital Marketing Certification: &#10;https://clickhubspot.com/od6&#10;• Social Media Marketing Course: &#10;https://clickhubspot.com/Social-Media-Certification&#10;• SEO Training Course: &#10;https://clickhubspot.com/SEO-Training-Course&#10;• Inbound Course: https://clickhubspot.com/Inbound-Certification&#10;• Inbound Marketing Course: &#10;https://clickhubspot.com/Inbound-Marketing-Certification&#10;• Email Marketing Course: &#10;https://clickhubspot.com/Email-Marketing-Certification&#10;• Inbound Sales Course: &#10;https://clickhubspot.com/Inbound-Sales-Certification&#10;• Taking your Business Online Course: &#10;https://clickhubspot.com/Business-Online&#10;&#10;Video chapters:&#10;0:00 Customer Service Intro&#10;0:28 Disney's Customer Model Basics&#10;0:44 Disney's Safety&#10;1:54 Disney's Courtesy&#10;3:45 Disney's Show&#10;4:42 Disney's Efficiency&#10; &#10;About HubSpot: &#10;HubSpot is a leading CRM platform that provides education, software, and support to help businesses grow better. The platform includes marketing, sales, Customer service, and website management products that start free and scale to meet our customers’ needs at any stage of growth. Today, thousands of customers around the world use HubSpot’s powerful and easy-to-use tools and integrations to attract, engage, and delight customers.&#10;&#10;⚠ Disclaimer:&#10;The videos on our YouTube channel are for informational purposes only, and are not intended as an endorsement for any of the products or services that we feature.&#10;&#10;#HubSpot #Disney #CustomerService" id="972" name="Google Shape;972;p49" title="How a Great Customer Service Strategy can Help your Business">
            <a:hlinkClick r:id="rId3"/>
          </p:cNvPr>
          <p:cNvPicPr preferRelativeResize="0"/>
          <p:nvPr/>
        </p:nvPicPr>
        <p:blipFill>
          <a:blip r:embed="rId4">
            <a:alphaModFix/>
          </a:blip>
          <a:stretch>
            <a:fillRect/>
          </a:stretch>
        </p:blipFill>
        <p:spPr>
          <a:xfrm>
            <a:off x="714911" y="539900"/>
            <a:ext cx="7714175" cy="4339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1000"/>
                                        <p:tgtEl>
                                          <p:spTgt spid="9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dk1"/>
        </a:solidFill>
      </p:bgPr>
    </p:bg>
    <p:spTree>
      <p:nvGrpSpPr>
        <p:cNvPr id="976" name="Shape 976"/>
        <p:cNvGrpSpPr/>
        <p:nvPr/>
      </p:nvGrpSpPr>
      <p:grpSpPr>
        <a:xfrm>
          <a:off x="0" y="0"/>
          <a:ext cx="0" cy="0"/>
          <a:chOff x="0" y="0"/>
          <a:chExt cx="0" cy="0"/>
        </a:xfrm>
      </p:grpSpPr>
      <p:sp>
        <p:nvSpPr>
          <p:cNvPr id="977" name="Google Shape;977;p50"/>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p>
            <a:pPr indent="0" lvl="0" marL="0" rtl="0" algn="l">
              <a:lnSpc>
                <a:spcPct val="100000"/>
              </a:lnSpc>
              <a:spcBef>
                <a:spcPts val="0"/>
              </a:spcBef>
              <a:spcAft>
                <a:spcPts val="0"/>
              </a:spcAft>
              <a:buClr>
                <a:srgbClr val="000000"/>
              </a:buClr>
              <a:buSzPts val="1200"/>
              <a:buFont typeface="Nixie One"/>
              <a:buNone/>
            </a:pPr>
            <a:fld id="{00000000-1234-1234-1234-123412341234}" type="slidenum">
              <a:rPr lang="en-CA"/>
              <a:t>‹#›</a:t>
            </a:fld>
            <a:endParaRPr/>
          </a:p>
        </p:txBody>
      </p:sp>
      <p:sp>
        <p:nvSpPr>
          <p:cNvPr id="978" name="Google Shape;978;p50"/>
          <p:cNvSpPr txBox="1"/>
          <p:nvPr/>
        </p:nvSpPr>
        <p:spPr>
          <a:xfrm>
            <a:off x="287907" y="252248"/>
            <a:ext cx="82413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rgbClr val="002060"/>
                </a:solidFill>
                <a:latin typeface="Arial"/>
                <a:ea typeface="Arial"/>
                <a:cs typeface="Arial"/>
                <a:sym typeface="Arial"/>
              </a:rPr>
              <a:t>Video: Be a Hospitalian (7:52)</a:t>
            </a:r>
            <a:endParaRPr b="0" i="0" sz="1100" u="none" cap="none" strike="noStrike">
              <a:solidFill>
                <a:srgbClr val="000000"/>
              </a:solidFill>
              <a:latin typeface="Arial"/>
              <a:ea typeface="Arial"/>
              <a:cs typeface="Arial"/>
              <a:sym typeface="Arial"/>
            </a:endParaRPr>
          </a:p>
        </p:txBody>
      </p:sp>
      <p:pic>
        <p:nvPicPr>
          <p:cNvPr descr="This talk was given at a local TEDx event, produced independently of the TED Conferences. We can all do something small to make experiences better for people. &#10;&#10;Bobby Stuckey began his distinguished career working in restaurants in his native Arizona. During his five-year tenure at The Little Nell, the restaurant received numerous awards for wine and service, including Gourmet's &quot;Best Wine Service&quot; Award; Mobile Travel Guide's Five Star Hotel and Restaurant Rating; Wine Spectator's Grand Award; and a nomination from the James Beard Foundation for Outstanding Wine Service. He has earned the Master Sommelier Diploma from the Court of Master Sommeliers, considered by many to be the ultimate professional credential in the wine and spirits services industry. &#10; &#10;With the vision of opening a neighborhood restaurant reminiscent of the Italian frascas they had visited in Friuli-Venezia Giulia, Stuckey and Mackinnon Patterson opened their first restaurant, Frasca Food and Wine, in August 2004 in Boulder, CO. Having researched and traveled throughout Italy many times, both were deeply inspired by this region in particular — the international influences of its cuisine, the profusion of local ingredients in its rustic yet elegant dishes, its passionate relationship between food and wine, and the gracious hospitality of the locals. &#10;&#10;About TEDx, x = independently organized event In the spirit of ideas worth spreading, TEDx is a program of local, self-organized events that bring people together to share a TED-like experience. At a TEDx event, TEDTalks video and live speakers combine to spark deep discussion and connection in a small group. These local, self-organized events are branded TEDx, where x = independently organized TED event. The TED Conference provides general guidance for the TEDx program, but individual TEDx events are self-organized.* (*Subject to certain rules and regulations)" id="979" name="Google Shape;979;p50" title="Be a hospitalian | Bobby Stuckey | TEDxBoulder">
            <a:hlinkClick r:id="rId3"/>
          </p:cNvPr>
          <p:cNvPicPr preferRelativeResize="0"/>
          <p:nvPr/>
        </p:nvPicPr>
        <p:blipFill>
          <a:blip r:embed="rId4">
            <a:alphaModFix/>
          </a:blip>
          <a:stretch>
            <a:fillRect/>
          </a:stretch>
        </p:blipFill>
        <p:spPr>
          <a:xfrm>
            <a:off x="710013" y="598450"/>
            <a:ext cx="7723974" cy="4344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1000"/>
                                        <p:tgtEl>
                                          <p:spTgt spid="9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51"/>
          <p:cNvSpPr txBox="1"/>
          <p:nvPr>
            <p:ph type="title"/>
          </p:nvPr>
        </p:nvSpPr>
        <p:spPr>
          <a:xfrm>
            <a:off x="2117711" y="1019927"/>
            <a:ext cx="6625237"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300"/>
              <a:t>“Customer Service is not a department, it is an attitude”</a:t>
            </a:r>
            <a:endParaRPr sz="3300"/>
          </a:p>
        </p:txBody>
      </p:sp>
      <p:sp>
        <p:nvSpPr>
          <p:cNvPr id="985" name="Google Shape;985;p51"/>
          <p:cNvSpPr txBox="1"/>
          <p:nvPr>
            <p:ph idx="1" type="body"/>
          </p:nvPr>
        </p:nvSpPr>
        <p:spPr>
          <a:xfrm>
            <a:off x="562256" y="1989221"/>
            <a:ext cx="7025660" cy="3015916"/>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600"/>
              </a:spcBef>
              <a:spcAft>
                <a:spcPts val="0"/>
              </a:spcAft>
              <a:buSzPts val="1300"/>
              <a:buFont typeface="Arial"/>
              <a:buChar char="◇"/>
            </a:pPr>
            <a:r>
              <a:rPr lang="en-CA" sz="2200">
                <a:solidFill>
                  <a:schemeClr val="dk1"/>
                </a:solidFill>
              </a:rPr>
              <a:t>Successful companies make a commitment to providing excellent customer service from </a:t>
            </a:r>
            <a:r>
              <a:rPr b="1" lang="en-CA" sz="2200">
                <a:solidFill>
                  <a:schemeClr val="dk1"/>
                </a:solidFill>
              </a:rPr>
              <a:t>ALL</a:t>
            </a:r>
            <a:r>
              <a:rPr lang="en-CA" sz="2200">
                <a:solidFill>
                  <a:schemeClr val="dk1"/>
                </a:solidFill>
              </a:rPr>
              <a:t> employees</a:t>
            </a:r>
            <a:endParaRPr sz="1300"/>
          </a:p>
          <a:p>
            <a:pPr indent="-311150" lvl="0" marL="457200" rtl="0" algn="l">
              <a:lnSpc>
                <a:spcPct val="100000"/>
              </a:lnSpc>
              <a:spcBef>
                <a:spcPts val="600"/>
              </a:spcBef>
              <a:spcAft>
                <a:spcPts val="0"/>
              </a:spcAft>
              <a:buSzPts val="1300"/>
              <a:buFont typeface="Arial"/>
              <a:buChar char="◇"/>
            </a:pPr>
            <a:r>
              <a:rPr lang="en-CA" sz="2200">
                <a:solidFill>
                  <a:schemeClr val="dk1"/>
                </a:solidFill>
              </a:rPr>
              <a:t>Regular training and coaching for staff help further develop their customer service traits and skills</a:t>
            </a:r>
            <a:endParaRPr sz="1300"/>
          </a:p>
          <a:p>
            <a:pPr indent="-311150" lvl="0" marL="457200" rtl="0" algn="l">
              <a:lnSpc>
                <a:spcPct val="100000"/>
              </a:lnSpc>
              <a:spcBef>
                <a:spcPts val="600"/>
              </a:spcBef>
              <a:spcAft>
                <a:spcPts val="0"/>
              </a:spcAft>
              <a:buSzPts val="1300"/>
              <a:buFont typeface="Arial"/>
              <a:buChar char="◇"/>
            </a:pPr>
            <a:r>
              <a:rPr lang="en-CA" sz="2200">
                <a:solidFill>
                  <a:schemeClr val="dk1"/>
                </a:solidFill>
              </a:rPr>
              <a:t>Employees will often develop an </a:t>
            </a:r>
            <a:r>
              <a:rPr b="1" lang="en-CA" sz="2200">
                <a:solidFill>
                  <a:srgbClr val="FFFF00"/>
                </a:solidFill>
              </a:rPr>
              <a:t>Action Plan</a:t>
            </a:r>
            <a:r>
              <a:rPr b="1" lang="en-CA" sz="2200">
                <a:solidFill>
                  <a:schemeClr val="dk1"/>
                </a:solidFill>
              </a:rPr>
              <a:t> </a:t>
            </a:r>
            <a:r>
              <a:rPr lang="en-CA" sz="2200">
                <a:solidFill>
                  <a:schemeClr val="dk1"/>
                </a:solidFill>
              </a:rPr>
              <a:t>to further develop their Customer Service skills</a:t>
            </a:r>
            <a:endParaRPr sz="1300"/>
          </a:p>
        </p:txBody>
      </p:sp>
      <p:sp>
        <p:nvSpPr>
          <p:cNvPr id="986" name="Google Shape;986;p5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987" name="Google Shape;987;p51"/>
          <p:cNvSpPr txBox="1"/>
          <p:nvPr/>
        </p:nvSpPr>
        <p:spPr>
          <a:xfrm>
            <a:off x="5213684" y="1505623"/>
            <a:ext cx="444366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19BBD5"/>
                </a:solidFill>
                <a:latin typeface="Arial"/>
                <a:ea typeface="Arial"/>
                <a:cs typeface="Arial"/>
                <a:sym typeface="Arial"/>
              </a:rPr>
              <a:t>David Forman, Internet Entrepreneur</a:t>
            </a:r>
            <a:endParaRPr b="0" i="0" sz="1400" u="none" cap="none" strike="noStrike">
              <a:solidFill>
                <a:srgbClr val="000000"/>
              </a:solidFill>
              <a:latin typeface="Arial"/>
              <a:ea typeface="Arial"/>
              <a:cs typeface="Arial"/>
              <a:sym typeface="Arial"/>
            </a:endParaRPr>
          </a:p>
        </p:txBody>
      </p:sp>
      <p:sp>
        <p:nvSpPr>
          <p:cNvPr id="988" name="Google Shape;988;p51"/>
          <p:cNvSpPr/>
          <p:nvPr/>
        </p:nvSpPr>
        <p:spPr>
          <a:xfrm>
            <a:off x="8025063" y="3966487"/>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25"/>
          <p:cNvSpPr txBox="1"/>
          <p:nvPr>
            <p:ph type="title"/>
          </p:nvPr>
        </p:nvSpPr>
        <p:spPr>
          <a:xfrm>
            <a:off x="1732700" y="821200"/>
            <a:ext cx="4944300" cy="6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Table of Contents</a:t>
            </a:r>
            <a:endParaRPr/>
          </a:p>
        </p:txBody>
      </p:sp>
      <p:sp>
        <p:nvSpPr>
          <p:cNvPr id="727" name="Google Shape;727;p25"/>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sp>
        <p:nvSpPr>
          <p:cNvPr id="728" name="Google Shape;728;p25"/>
          <p:cNvSpPr txBox="1"/>
          <p:nvPr/>
        </p:nvSpPr>
        <p:spPr>
          <a:xfrm>
            <a:off x="1296375" y="1674675"/>
            <a:ext cx="5785200" cy="3386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CA" sz="1600" u="sng">
                <a:solidFill>
                  <a:schemeClr val="dk1"/>
                </a:solidFill>
                <a:hlinkClick action="ppaction://hlinksldjump" r:id="rId3">
                  <a:extLst>
                    <a:ext uri="{A12FA001-AC4F-418D-AE19-62706E023703}">
                      <ahyp:hlinkClr val="tx"/>
                    </a:ext>
                  </a:extLst>
                </a:hlinkClick>
              </a:rPr>
              <a:t>Introduction</a:t>
            </a:r>
            <a:endParaRPr sz="1600">
              <a:solidFill>
                <a:schemeClr val="dk1"/>
              </a:solidFill>
            </a:endParaRPr>
          </a:p>
          <a:p>
            <a:pPr indent="0" lvl="0" marL="0" rtl="0" algn="l">
              <a:lnSpc>
                <a:spcPct val="150000"/>
              </a:lnSpc>
              <a:spcBef>
                <a:spcPts val="0"/>
              </a:spcBef>
              <a:spcAft>
                <a:spcPts val="0"/>
              </a:spcAft>
              <a:buNone/>
            </a:pPr>
            <a:r>
              <a:rPr lang="en-CA" sz="1600" u="sng">
                <a:solidFill>
                  <a:schemeClr val="dk1"/>
                </a:solidFill>
                <a:hlinkClick action="ppaction://hlinksldjump" r:id="rId4">
                  <a:extLst>
                    <a:ext uri="{A12FA001-AC4F-418D-AE19-62706E023703}">
                      <ahyp:hlinkClr val="tx"/>
                    </a:ext>
                  </a:extLst>
                </a:hlinkClick>
              </a:rPr>
              <a:t>Module 1: Definition and Relevance</a:t>
            </a:r>
            <a:endParaRPr sz="1600">
              <a:solidFill>
                <a:schemeClr val="dk1"/>
              </a:solidFill>
            </a:endParaRPr>
          </a:p>
          <a:p>
            <a:pPr indent="0" lvl="0" marL="0" rtl="0" algn="l">
              <a:lnSpc>
                <a:spcPct val="150000"/>
              </a:lnSpc>
              <a:spcBef>
                <a:spcPts val="0"/>
              </a:spcBef>
              <a:spcAft>
                <a:spcPts val="0"/>
              </a:spcAft>
              <a:buNone/>
            </a:pPr>
            <a:r>
              <a:rPr lang="en-CA" sz="1600" u="sng">
                <a:solidFill>
                  <a:schemeClr val="dk1"/>
                </a:solidFill>
                <a:hlinkClick action="ppaction://hlinksldjump" r:id="rId5">
                  <a:extLst>
                    <a:ext uri="{A12FA001-AC4F-418D-AE19-62706E023703}">
                      <ahyp:hlinkClr val="tx"/>
                    </a:ext>
                  </a:extLst>
                </a:hlinkClick>
              </a:rPr>
              <a:t>Module 2: Essential Skills and Traits</a:t>
            </a:r>
            <a:endParaRPr sz="1600">
              <a:solidFill>
                <a:schemeClr val="dk1"/>
              </a:solidFill>
            </a:endParaRPr>
          </a:p>
          <a:p>
            <a:pPr indent="0" lvl="0" marL="0" rtl="0" algn="l">
              <a:lnSpc>
                <a:spcPct val="150000"/>
              </a:lnSpc>
              <a:spcBef>
                <a:spcPts val="0"/>
              </a:spcBef>
              <a:spcAft>
                <a:spcPts val="0"/>
              </a:spcAft>
              <a:buNone/>
            </a:pPr>
            <a:r>
              <a:rPr lang="en-CA" sz="1600" u="sng">
                <a:solidFill>
                  <a:schemeClr val="dk1"/>
                </a:solidFill>
                <a:hlinkClick action="ppaction://hlinksldjump" r:id="rId6">
                  <a:extLst>
                    <a:ext uri="{A12FA001-AC4F-418D-AE19-62706E023703}">
                      <ahyp:hlinkClr val="tx"/>
                    </a:ext>
                  </a:extLst>
                </a:hlinkClick>
              </a:rPr>
              <a:t>Module 3: Surprise and Delight!</a:t>
            </a:r>
            <a:endParaRPr sz="1600">
              <a:solidFill>
                <a:schemeClr val="dk1"/>
              </a:solidFill>
            </a:endParaRPr>
          </a:p>
          <a:p>
            <a:pPr indent="0" lvl="0" marL="0" rtl="0" algn="l">
              <a:lnSpc>
                <a:spcPct val="150000"/>
              </a:lnSpc>
              <a:spcBef>
                <a:spcPts val="0"/>
              </a:spcBef>
              <a:spcAft>
                <a:spcPts val="0"/>
              </a:spcAft>
              <a:buNone/>
            </a:pPr>
            <a:r>
              <a:rPr lang="en-CA" sz="1600" u="sng">
                <a:solidFill>
                  <a:schemeClr val="dk1"/>
                </a:solidFill>
                <a:hlinkClick action="ppaction://hlinksldjump" r:id="rId7">
                  <a:extLst>
                    <a:ext uri="{A12FA001-AC4F-418D-AE19-62706E023703}">
                      <ahyp:hlinkClr val="tx"/>
                    </a:ext>
                  </a:extLst>
                </a:hlinkClick>
              </a:rPr>
              <a:t>Module 4: Typical Customer Scenarios</a:t>
            </a:r>
            <a:endParaRPr sz="1600">
              <a:solidFill>
                <a:schemeClr val="dk1"/>
              </a:solidFill>
            </a:endParaRPr>
          </a:p>
          <a:p>
            <a:pPr indent="0" lvl="0" marL="0" rtl="0" algn="l">
              <a:lnSpc>
                <a:spcPct val="150000"/>
              </a:lnSpc>
              <a:spcBef>
                <a:spcPts val="0"/>
              </a:spcBef>
              <a:spcAft>
                <a:spcPts val="0"/>
              </a:spcAft>
              <a:buNone/>
            </a:pPr>
            <a:r>
              <a:rPr lang="en-CA" sz="1600" u="sng">
                <a:solidFill>
                  <a:schemeClr val="dk1"/>
                </a:solidFill>
                <a:hlinkClick action="ppaction://hlinksldjump" r:id="rId8">
                  <a:extLst>
                    <a:ext uri="{A12FA001-AC4F-418D-AE19-62706E023703}">
                      <ahyp:hlinkClr val="tx"/>
                    </a:ext>
                  </a:extLst>
                </a:hlinkClick>
              </a:rPr>
              <a:t>Module 5: Customer Service in your SHSM Sector/at Co-op</a:t>
            </a:r>
            <a:endParaRPr sz="1600">
              <a:solidFill>
                <a:schemeClr val="dk1"/>
              </a:solidFill>
            </a:endParaRPr>
          </a:p>
          <a:p>
            <a:pPr indent="0" lvl="0" marL="0" rtl="0" algn="l">
              <a:lnSpc>
                <a:spcPct val="150000"/>
              </a:lnSpc>
              <a:spcBef>
                <a:spcPts val="0"/>
              </a:spcBef>
              <a:spcAft>
                <a:spcPts val="0"/>
              </a:spcAft>
              <a:buNone/>
            </a:pPr>
            <a:r>
              <a:rPr lang="en-CA" sz="1600" u="sng">
                <a:solidFill>
                  <a:schemeClr val="dk1"/>
                </a:solidFill>
                <a:hlinkClick action="ppaction://hlinksldjump" r:id="rId9">
                  <a:extLst>
                    <a:ext uri="{A12FA001-AC4F-418D-AE19-62706E023703}">
                      <ahyp:hlinkClr val="tx"/>
                    </a:ext>
                  </a:extLst>
                </a:hlinkClick>
              </a:rPr>
              <a:t>Module 6: Customer Experience</a:t>
            </a:r>
            <a:endParaRPr sz="1600">
              <a:solidFill>
                <a:schemeClr val="dk1"/>
              </a:solidFill>
            </a:endParaRPr>
          </a:p>
          <a:p>
            <a:pPr indent="0" lvl="0" marL="0" rtl="0" algn="l">
              <a:lnSpc>
                <a:spcPct val="150000"/>
              </a:lnSpc>
              <a:spcBef>
                <a:spcPts val="0"/>
              </a:spcBef>
              <a:spcAft>
                <a:spcPts val="0"/>
              </a:spcAft>
              <a:buNone/>
            </a:pPr>
            <a:r>
              <a:rPr lang="en-CA" sz="1600" u="sng">
                <a:solidFill>
                  <a:schemeClr val="dk1"/>
                </a:solidFill>
                <a:hlinkClick action="ppaction://hlinksldjump" r:id="rId10">
                  <a:extLst>
                    <a:ext uri="{A12FA001-AC4F-418D-AE19-62706E023703}">
                      <ahyp:hlinkClr val="tx"/>
                    </a:ext>
                  </a:extLst>
                </a:hlinkClick>
              </a:rPr>
              <a:t>Extension Module: Lean Six Sigma</a:t>
            </a:r>
            <a:endParaRPr sz="1600">
              <a:solidFill>
                <a:schemeClr val="dk1"/>
              </a:solidFill>
            </a:endParaRPr>
          </a:p>
          <a:p>
            <a:pPr indent="0" lvl="0" marL="0" rtl="0" algn="l">
              <a:lnSpc>
                <a:spcPct val="150000"/>
              </a:lnSpc>
              <a:spcBef>
                <a:spcPts val="0"/>
              </a:spcBef>
              <a:spcAft>
                <a:spcPts val="0"/>
              </a:spcAft>
              <a:buNone/>
            </a:pPr>
            <a:r>
              <a:rPr lang="en-CA" sz="1600" u="sng">
                <a:solidFill>
                  <a:schemeClr val="dk1"/>
                </a:solidFill>
                <a:hlinkClick action="ppaction://hlinksldjump" r:id="rId11">
                  <a:extLst>
                    <a:ext uri="{A12FA001-AC4F-418D-AE19-62706E023703}">
                      <ahyp:hlinkClr val="tx"/>
                    </a:ext>
                  </a:extLst>
                </a:hlinkClick>
              </a:rPr>
              <a:t>Extension Module: OVIN</a:t>
            </a:r>
            <a:endParaRPr sz="16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52"/>
          <p:cNvSpPr txBox="1"/>
          <p:nvPr>
            <p:ph type="title"/>
          </p:nvPr>
        </p:nvSpPr>
        <p:spPr>
          <a:xfrm>
            <a:off x="2101668" y="831881"/>
            <a:ext cx="623557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Your Customer Service Skills </a:t>
            </a:r>
            <a:br>
              <a:rPr lang="en-CA" sz="3000"/>
            </a:br>
            <a:r>
              <a:rPr lang="en-CA" sz="3000"/>
              <a:t>Action Plan</a:t>
            </a:r>
            <a:endParaRPr/>
          </a:p>
        </p:txBody>
      </p:sp>
      <p:sp>
        <p:nvSpPr>
          <p:cNvPr id="994" name="Google Shape;994;p52"/>
          <p:cNvSpPr txBox="1"/>
          <p:nvPr>
            <p:ph idx="1" type="body"/>
          </p:nvPr>
        </p:nvSpPr>
        <p:spPr>
          <a:xfrm>
            <a:off x="1086190" y="1328488"/>
            <a:ext cx="6512311" cy="271111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600"/>
              </a:spcBef>
              <a:spcAft>
                <a:spcPts val="0"/>
              </a:spcAft>
              <a:buSzPts val="1400"/>
              <a:buNone/>
            </a:pPr>
            <a:r>
              <a:rPr b="1" lang="en-CA" sz="2000">
                <a:solidFill>
                  <a:schemeClr val="dk1"/>
                </a:solidFill>
              </a:rPr>
              <a:t>Refer to your student workbook</a:t>
            </a:r>
            <a:endParaRPr/>
          </a:p>
          <a:p>
            <a:pPr indent="-457200" lvl="0" marL="596900" rtl="0" algn="l">
              <a:lnSpc>
                <a:spcPct val="100000"/>
              </a:lnSpc>
              <a:spcBef>
                <a:spcPts val="600"/>
              </a:spcBef>
              <a:spcAft>
                <a:spcPts val="0"/>
              </a:spcAft>
              <a:buSzPts val="1400"/>
              <a:buFont typeface="Arial"/>
              <a:buAutoNum type="arabicPeriod"/>
            </a:pPr>
            <a:r>
              <a:rPr lang="en-CA" sz="2000">
                <a:solidFill>
                  <a:schemeClr val="dk1"/>
                </a:solidFill>
              </a:rPr>
              <a:t>Read through the list of customer service </a:t>
            </a:r>
            <a:r>
              <a:rPr b="1" lang="en-CA" sz="2000">
                <a:solidFill>
                  <a:schemeClr val="dk1"/>
                </a:solidFill>
              </a:rPr>
              <a:t>skills</a:t>
            </a:r>
            <a:r>
              <a:rPr lang="en-CA" sz="2000">
                <a:solidFill>
                  <a:schemeClr val="dk1"/>
                </a:solidFill>
              </a:rPr>
              <a:t> and list of customer service </a:t>
            </a:r>
            <a:r>
              <a:rPr b="1" lang="en-CA" sz="2000">
                <a:solidFill>
                  <a:schemeClr val="dk1"/>
                </a:solidFill>
              </a:rPr>
              <a:t>traits</a:t>
            </a:r>
            <a:endParaRPr/>
          </a:p>
          <a:p>
            <a:pPr indent="-457200" lvl="0" marL="596900" rtl="0" algn="l">
              <a:lnSpc>
                <a:spcPct val="100000"/>
              </a:lnSpc>
              <a:spcBef>
                <a:spcPts val="600"/>
              </a:spcBef>
              <a:spcAft>
                <a:spcPts val="0"/>
              </a:spcAft>
              <a:buSzPts val="1400"/>
              <a:buFont typeface="Arial"/>
              <a:buAutoNum type="arabicPeriod"/>
            </a:pPr>
            <a:r>
              <a:rPr lang="en-CA" sz="2000">
                <a:solidFill>
                  <a:schemeClr val="dk1"/>
                </a:solidFill>
              </a:rPr>
              <a:t>Use the organizer in the student handout to indicate  which  skills and traits are  </a:t>
            </a:r>
            <a:r>
              <a:rPr b="1" lang="en-CA" sz="2000">
                <a:solidFill>
                  <a:srgbClr val="FFFF00"/>
                </a:solidFill>
              </a:rPr>
              <a:t>Super Star</a:t>
            </a:r>
            <a:r>
              <a:rPr lang="en-CA" sz="2000">
                <a:solidFill>
                  <a:schemeClr val="dk1"/>
                </a:solidFill>
              </a:rPr>
              <a:t>, </a:t>
            </a:r>
            <a:r>
              <a:rPr b="1" lang="en-CA" sz="2000">
                <a:solidFill>
                  <a:srgbClr val="5CF55F"/>
                </a:solidFill>
              </a:rPr>
              <a:t>So-So</a:t>
            </a:r>
            <a:r>
              <a:rPr lang="en-CA" sz="2000">
                <a:solidFill>
                  <a:schemeClr val="dk1"/>
                </a:solidFill>
              </a:rPr>
              <a:t> and </a:t>
            </a:r>
            <a:r>
              <a:rPr b="1" lang="en-CA" sz="2000">
                <a:solidFill>
                  <a:srgbClr val="53FFE9"/>
                </a:solidFill>
              </a:rPr>
              <a:t>Need to Develop</a:t>
            </a:r>
            <a:r>
              <a:rPr lang="en-CA" sz="2000">
                <a:solidFill>
                  <a:srgbClr val="53FFE9"/>
                </a:solidFill>
              </a:rPr>
              <a:t> </a:t>
            </a:r>
            <a:endParaRPr b="1" sz="2000">
              <a:solidFill>
                <a:srgbClr val="53FFE9"/>
              </a:solidFill>
            </a:endParaRPr>
          </a:p>
          <a:p>
            <a:pPr indent="-457200" lvl="0" marL="596900" rtl="0" algn="l">
              <a:lnSpc>
                <a:spcPct val="100000"/>
              </a:lnSpc>
              <a:spcBef>
                <a:spcPts val="600"/>
              </a:spcBef>
              <a:spcAft>
                <a:spcPts val="0"/>
              </a:spcAft>
              <a:buSzPts val="1400"/>
              <a:buFont typeface="Arial"/>
              <a:buAutoNum type="arabicPeriod"/>
            </a:pPr>
            <a:r>
              <a:rPr lang="en-CA" sz="2000">
                <a:solidFill>
                  <a:schemeClr val="dk1"/>
                </a:solidFill>
              </a:rPr>
              <a:t>Identify one skill and one trait in the </a:t>
            </a:r>
            <a:r>
              <a:rPr b="1" lang="en-CA" sz="2000">
                <a:solidFill>
                  <a:srgbClr val="5CF55F"/>
                </a:solidFill>
              </a:rPr>
              <a:t>So-So </a:t>
            </a:r>
            <a:r>
              <a:rPr lang="en-CA" sz="2000">
                <a:solidFill>
                  <a:schemeClr val="dk1"/>
                </a:solidFill>
              </a:rPr>
              <a:t>and </a:t>
            </a:r>
            <a:r>
              <a:rPr b="1" lang="en-CA" sz="2000">
                <a:solidFill>
                  <a:srgbClr val="00E1C6"/>
                </a:solidFill>
              </a:rPr>
              <a:t>Need to Develop</a:t>
            </a:r>
            <a:r>
              <a:rPr lang="en-CA" sz="2000">
                <a:solidFill>
                  <a:schemeClr val="dk1"/>
                </a:solidFill>
              </a:rPr>
              <a:t> that you want to improve</a:t>
            </a:r>
            <a:endParaRPr/>
          </a:p>
          <a:p>
            <a:pPr indent="-457200" lvl="0" marL="596900" rtl="0" algn="l">
              <a:lnSpc>
                <a:spcPct val="100000"/>
              </a:lnSpc>
              <a:spcBef>
                <a:spcPts val="600"/>
              </a:spcBef>
              <a:spcAft>
                <a:spcPts val="0"/>
              </a:spcAft>
              <a:buSzPts val="1400"/>
              <a:buFont typeface="Arial"/>
              <a:buAutoNum type="arabicPeriod"/>
            </a:pPr>
            <a:r>
              <a:rPr lang="en-CA" sz="2000">
                <a:solidFill>
                  <a:schemeClr val="dk1"/>
                </a:solidFill>
              </a:rPr>
              <a:t>Describe at least one strategy to improve for each of the identified skill and trait.</a:t>
            </a:r>
            <a:endParaRPr/>
          </a:p>
          <a:p>
            <a:pPr indent="-368300" lvl="0" marL="596900" rtl="0" algn="l">
              <a:lnSpc>
                <a:spcPct val="100000"/>
              </a:lnSpc>
              <a:spcBef>
                <a:spcPts val="600"/>
              </a:spcBef>
              <a:spcAft>
                <a:spcPts val="0"/>
              </a:spcAft>
              <a:buSzPts val="1400"/>
              <a:buFont typeface="Arial"/>
              <a:buNone/>
            </a:pPr>
            <a:r>
              <a:t/>
            </a:r>
            <a:endParaRPr sz="2000"/>
          </a:p>
          <a:p>
            <a:pPr indent="-228600" lvl="0" marL="457200" rtl="0" algn="l">
              <a:lnSpc>
                <a:spcPct val="100000"/>
              </a:lnSpc>
              <a:spcBef>
                <a:spcPts val="600"/>
              </a:spcBef>
              <a:spcAft>
                <a:spcPts val="0"/>
              </a:spcAft>
              <a:buSzPts val="1400"/>
              <a:buFont typeface="Arial"/>
              <a:buNone/>
            </a:pPr>
            <a:r>
              <a:t/>
            </a:r>
            <a:endParaRPr sz="2000"/>
          </a:p>
        </p:txBody>
      </p:sp>
      <p:sp>
        <p:nvSpPr>
          <p:cNvPr id="995" name="Google Shape;995;p5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grpSp>
        <p:nvGrpSpPr>
          <p:cNvPr id="996" name="Google Shape;996;p52"/>
          <p:cNvGrpSpPr/>
          <p:nvPr/>
        </p:nvGrpSpPr>
        <p:grpSpPr>
          <a:xfrm>
            <a:off x="7780268" y="703732"/>
            <a:ext cx="850384" cy="840626"/>
            <a:chOff x="1922075" y="1629000"/>
            <a:chExt cx="437200" cy="437200"/>
          </a:xfrm>
        </p:grpSpPr>
        <p:sp>
          <p:nvSpPr>
            <p:cNvPr id="997" name="Google Shape;997;p52"/>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52"/>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9" name="Google Shape;999;p52"/>
          <p:cNvSpPr/>
          <p:nvPr/>
        </p:nvSpPr>
        <p:spPr>
          <a:xfrm>
            <a:off x="8057810" y="3997447"/>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53"/>
          <p:cNvSpPr txBox="1"/>
          <p:nvPr>
            <p:ph type="title"/>
          </p:nvPr>
        </p:nvSpPr>
        <p:spPr>
          <a:xfrm>
            <a:off x="1758063" y="877985"/>
            <a:ext cx="7131032"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700">
                <a:solidFill>
                  <a:schemeClr val="dk1"/>
                </a:solidFill>
              </a:rPr>
              <a:t>Employees who stand out in their work have these Customer Service </a:t>
            </a:r>
            <a:r>
              <a:rPr b="1" lang="en-CA" sz="2700" u="sng">
                <a:solidFill>
                  <a:srgbClr val="5CF55F"/>
                </a:solidFill>
              </a:rPr>
              <a:t>SKILLS</a:t>
            </a:r>
            <a:r>
              <a:rPr b="1" lang="en-CA" sz="2700">
                <a:solidFill>
                  <a:schemeClr val="dk1"/>
                </a:solidFill>
              </a:rPr>
              <a:t>:</a:t>
            </a:r>
            <a:endParaRPr sz="3700"/>
          </a:p>
        </p:txBody>
      </p:sp>
      <p:sp>
        <p:nvSpPr>
          <p:cNvPr id="1005" name="Google Shape;1005;p53"/>
          <p:cNvSpPr txBox="1"/>
          <p:nvPr>
            <p:ph idx="1" type="body"/>
          </p:nvPr>
        </p:nvSpPr>
        <p:spPr>
          <a:xfrm>
            <a:off x="1005580" y="1354727"/>
            <a:ext cx="2667300" cy="26637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lang="en-CA" sz="2000">
                <a:solidFill>
                  <a:schemeClr val="dk1"/>
                </a:solidFill>
              </a:rPr>
              <a:t>Friendly</a:t>
            </a:r>
            <a:endParaRPr/>
          </a:p>
          <a:p>
            <a:pPr indent="-317500" lvl="0" marL="457200" rtl="0" algn="l">
              <a:lnSpc>
                <a:spcPct val="100000"/>
              </a:lnSpc>
              <a:spcBef>
                <a:spcPts val="600"/>
              </a:spcBef>
              <a:spcAft>
                <a:spcPts val="0"/>
              </a:spcAft>
              <a:buSzPts val="1400"/>
              <a:buChar char="◇"/>
            </a:pPr>
            <a:r>
              <a:rPr lang="en-CA" sz="2000">
                <a:solidFill>
                  <a:schemeClr val="dk1"/>
                </a:solidFill>
              </a:rPr>
              <a:t>Quick</a:t>
            </a:r>
            <a:endParaRPr/>
          </a:p>
          <a:p>
            <a:pPr indent="-317500" lvl="0" marL="457200" rtl="0" algn="l">
              <a:lnSpc>
                <a:spcPct val="100000"/>
              </a:lnSpc>
              <a:spcBef>
                <a:spcPts val="600"/>
              </a:spcBef>
              <a:spcAft>
                <a:spcPts val="0"/>
              </a:spcAft>
              <a:buSzPts val="1400"/>
              <a:buChar char="◇"/>
            </a:pPr>
            <a:r>
              <a:rPr lang="en-CA" sz="2000">
                <a:solidFill>
                  <a:schemeClr val="dk1"/>
                </a:solidFill>
              </a:rPr>
              <a:t>Efficient</a:t>
            </a:r>
            <a:endParaRPr/>
          </a:p>
          <a:p>
            <a:pPr indent="-317500" lvl="0" marL="457200" rtl="0" algn="l">
              <a:lnSpc>
                <a:spcPct val="100000"/>
              </a:lnSpc>
              <a:spcBef>
                <a:spcPts val="600"/>
              </a:spcBef>
              <a:spcAft>
                <a:spcPts val="0"/>
              </a:spcAft>
              <a:buSzPts val="1400"/>
              <a:buChar char="◇"/>
            </a:pPr>
            <a:r>
              <a:rPr lang="en-CA" sz="2000">
                <a:solidFill>
                  <a:schemeClr val="dk1"/>
                </a:solidFill>
              </a:rPr>
              <a:t>Eager to please</a:t>
            </a:r>
            <a:endParaRPr/>
          </a:p>
          <a:p>
            <a:pPr indent="-317500" lvl="0" marL="457200" rtl="0" algn="l">
              <a:lnSpc>
                <a:spcPct val="100000"/>
              </a:lnSpc>
              <a:spcBef>
                <a:spcPts val="600"/>
              </a:spcBef>
              <a:spcAft>
                <a:spcPts val="0"/>
              </a:spcAft>
              <a:buSzPts val="1400"/>
              <a:buChar char="◇"/>
            </a:pPr>
            <a:r>
              <a:rPr lang="en-CA" sz="2000">
                <a:solidFill>
                  <a:schemeClr val="dk1"/>
                </a:solidFill>
              </a:rPr>
              <a:t>Knowledgeable</a:t>
            </a:r>
            <a:endParaRPr/>
          </a:p>
          <a:p>
            <a:pPr indent="-317500" lvl="0" marL="457200" rtl="0" algn="l">
              <a:lnSpc>
                <a:spcPct val="100000"/>
              </a:lnSpc>
              <a:spcBef>
                <a:spcPts val="600"/>
              </a:spcBef>
              <a:spcAft>
                <a:spcPts val="0"/>
              </a:spcAft>
              <a:buSzPts val="1400"/>
              <a:buChar char="◇"/>
            </a:pPr>
            <a:r>
              <a:rPr lang="en-CA" sz="2000">
                <a:solidFill>
                  <a:schemeClr val="dk1"/>
                </a:solidFill>
              </a:rPr>
              <a:t>Optimistic</a:t>
            </a:r>
            <a:endParaRPr/>
          </a:p>
          <a:p>
            <a:pPr indent="-317500" lvl="0" marL="457200" rtl="0" algn="l">
              <a:lnSpc>
                <a:spcPct val="100000"/>
              </a:lnSpc>
              <a:spcBef>
                <a:spcPts val="600"/>
              </a:spcBef>
              <a:spcAft>
                <a:spcPts val="0"/>
              </a:spcAft>
              <a:buSzPts val="1400"/>
              <a:buChar char="◇"/>
            </a:pPr>
            <a:r>
              <a:rPr lang="en-CA" sz="2000">
                <a:solidFill>
                  <a:schemeClr val="dk1"/>
                </a:solidFill>
              </a:rPr>
              <a:t>Diligent</a:t>
            </a:r>
            <a:endParaRPr/>
          </a:p>
        </p:txBody>
      </p:sp>
      <p:sp>
        <p:nvSpPr>
          <p:cNvPr id="1006" name="Google Shape;1006;p53"/>
          <p:cNvSpPr txBox="1"/>
          <p:nvPr>
            <p:ph idx="2" type="body"/>
          </p:nvPr>
        </p:nvSpPr>
        <p:spPr>
          <a:xfrm>
            <a:off x="4339525" y="1373153"/>
            <a:ext cx="2667300" cy="26637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lang="en-CA" sz="2000">
                <a:solidFill>
                  <a:schemeClr val="dk1"/>
                </a:solidFill>
              </a:rPr>
              <a:t>Attentive</a:t>
            </a:r>
            <a:endParaRPr/>
          </a:p>
          <a:p>
            <a:pPr indent="-317500" lvl="0" marL="457200" rtl="0" algn="l">
              <a:lnSpc>
                <a:spcPct val="100000"/>
              </a:lnSpc>
              <a:spcBef>
                <a:spcPts val="600"/>
              </a:spcBef>
              <a:spcAft>
                <a:spcPts val="0"/>
              </a:spcAft>
              <a:buSzPts val="1400"/>
              <a:buChar char="◇"/>
            </a:pPr>
            <a:r>
              <a:rPr lang="en-CA" sz="2000">
                <a:solidFill>
                  <a:schemeClr val="dk1"/>
                </a:solidFill>
              </a:rPr>
              <a:t>Creatively helpful</a:t>
            </a:r>
            <a:endParaRPr/>
          </a:p>
          <a:p>
            <a:pPr indent="-317500" lvl="0" marL="457200" rtl="0" algn="l">
              <a:lnSpc>
                <a:spcPct val="100000"/>
              </a:lnSpc>
              <a:spcBef>
                <a:spcPts val="600"/>
              </a:spcBef>
              <a:spcAft>
                <a:spcPts val="0"/>
              </a:spcAft>
              <a:buSzPts val="1400"/>
              <a:buChar char="◇"/>
            </a:pPr>
            <a:r>
              <a:rPr lang="en-CA" sz="2000">
                <a:solidFill>
                  <a:schemeClr val="dk1"/>
                </a:solidFill>
              </a:rPr>
              <a:t>Empathetic</a:t>
            </a:r>
            <a:endParaRPr/>
          </a:p>
          <a:p>
            <a:pPr indent="-317500" lvl="0" marL="457200" rtl="0" algn="l">
              <a:lnSpc>
                <a:spcPct val="100000"/>
              </a:lnSpc>
              <a:spcBef>
                <a:spcPts val="600"/>
              </a:spcBef>
              <a:spcAft>
                <a:spcPts val="0"/>
              </a:spcAft>
              <a:buSzPts val="1400"/>
              <a:buChar char="◇"/>
            </a:pPr>
            <a:r>
              <a:rPr lang="en-CA" sz="2000">
                <a:solidFill>
                  <a:schemeClr val="dk1"/>
                </a:solidFill>
              </a:rPr>
              <a:t>Poised</a:t>
            </a:r>
            <a:endParaRPr/>
          </a:p>
          <a:p>
            <a:pPr indent="-317500" lvl="0" marL="457200" rtl="0" algn="l">
              <a:lnSpc>
                <a:spcPct val="100000"/>
              </a:lnSpc>
              <a:spcBef>
                <a:spcPts val="600"/>
              </a:spcBef>
              <a:spcAft>
                <a:spcPts val="0"/>
              </a:spcAft>
              <a:buSzPts val="1400"/>
              <a:buChar char="◇"/>
            </a:pPr>
            <a:r>
              <a:rPr lang="en-CA" sz="2000">
                <a:solidFill>
                  <a:schemeClr val="dk1"/>
                </a:solidFill>
              </a:rPr>
              <a:t>Upbeat</a:t>
            </a:r>
            <a:endParaRPr/>
          </a:p>
          <a:p>
            <a:pPr indent="-317500" lvl="0" marL="457200" rtl="0" algn="l">
              <a:lnSpc>
                <a:spcPct val="100000"/>
              </a:lnSpc>
              <a:spcBef>
                <a:spcPts val="600"/>
              </a:spcBef>
              <a:spcAft>
                <a:spcPts val="0"/>
              </a:spcAft>
              <a:buSzPts val="1400"/>
              <a:buChar char="◇"/>
            </a:pPr>
            <a:r>
              <a:rPr lang="en-CA" sz="2000">
                <a:solidFill>
                  <a:schemeClr val="dk1"/>
                </a:solidFill>
              </a:rPr>
              <a:t>Honest and fair</a:t>
            </a:r>
            <a:endParaRPr/>
          </a:p>
          <a:p>
            <a:pPr indent="-317500" lvl="0" marL="457200" rtl="0" algn="l">
              <a:lnSpc>
                <a:spcPct val="100000"/>
              </a:lnSpc>
              <a:spcBef>
                <a:spcPts val="600"/>
              </a:spcBef>
              <a:spcAft>
                <a:spcPts val="0"/>
              </a:spcAft>
              <a:buSzPts val="1400"/>
              <a:buChar char="◇"/>
            </a:pPr>
            <a:r>
              <a:rPr lang="en-CA" sz="2000">
                <a:solidFill>
                  <a:schemeClr val="dk1"/>
                </a:solidFill>
              </a:rPr>
              <a:t>Solution-oriented</a:t>
            </a:r>
            <a:endParaRPr/>
          </a:p>
        </p:txBody>
      </p:sp>
      <p:sp>
        <p:nvSpPr>
          <p:cNvPr id="1007" name="Google Shape;1007;p5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08" name="Google Shape;1008;p53"/>
          <p:cNvSpPr txBox="1"/>
          <p:nvPr/>
        </p:nvSpPr>
        <p:spPr>
          <a:xfrm>
            <a:off x="1998288" y="4108429"/>
            <a:ext cx="5008537" cy="1354191"/>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600"/>
              </a:spcBef>
              <a:spcAft>
                <a:spcPts val="0"/>
              </a:spcAft>
              <a:buClr>
                <a:srgbClr val="19BBD5"/>
              </a:buClr>
              <a:buSzPts val="1400"/>
              <a:buFont typeface="Arial"/>
              <a:buChar char="◇"/>
            </a:pPr>
            <a:r>
              <a:rPr b="0" i="0" lang="en-CA" sz="2000" u="none" cap="none" strike="noStrike">
                <a:solidFill>
                  <a:schemeClr val="dk1"/>
                </a:solidFill>
                <a:latin typeface="Arial"/>
                <a:ea typeface="Arial"/>
                <a:cs typeface="Arial"/>
                <a:sym typeface="Arial"/>
              </a:rPr>
              <a:t>Able to understand customers’ requests</a:t>
            </a:r>
            <a:endParaRPr b="0" i="0" sz="1400" u="none" cap="none" strike="noStrike">
              <a:solidFill>
                <a:srgbClr val="000000"/>
              </a:solidFill>
              <a:latin typeface="Arial"/>
              <a:ea typeface="Arial"/>
              <a:cs typeface="Arial"/>
              <a:sym typeface="Arial"/>
            </a:endParaRPr>
          </a:p>
        </p:txBody>
      </p:sp>
      <p:sp>
        <p:nvSpPr>
          <p:cNvPr id="1009" name="Google Shape;1009;p53"/>
          <p:cNvSpPr/>
          <p:nvPr/>
        </p:nvSpPr>
        <p:spPr>
          <a:xfrm>
            <a:off x="8047240" y="3951343"/>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54"/>
          <p:cNvSpPr txBox="1"/>
          <p:nvPr>
            <p:ph type="title"/>
          </p:nvPr>
        </p:nvSpPr>
        <p:spPr>
          <a:xfrm>
            <a:off x="1687504" y="942075"/>
            <a:ext cx="7131032"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900">
                <a:solidFill>
                  <a:schemeClr val="dk1"/>
                </a:solidFill>
              </a:rPr>
              <a:t>Employees who stand in their work have these Customer Service </a:t>
            </a:r>
            <a:r>
              <a:rPr b="1" lang="en-CA" sz="2900" u="sng">
                <a:solidFill>
                  <a:srgbClr val="FFFF00"/>
                </a:solidFill>
              </a:rPr>
              <a:t>TRAITS</a:t>
            </a:r>
            <a:r>
              <a:rPr b="1" lang="en-CA" sz="2900">
                <a:solidFill>
                  <a:srgbClr val="FFFF00"/>
                </a:solidFill>
              </a:rPr>
              <a:t>:</a:t>
            </a:r>
            <a:endParaRPr sz="3900"/>
          </a:p>
        </p:txBody>
      </p:sp>
      <p:sp>
        <p:nvSpPr>
          <p:cNvPr id="1015" name="Google Shape;1015;p54"/>
          <p:cNvSpPr txBox="1"/>
          <p:nvPr>
            <p:ph idx="1" type="body"/>
          </p:nvPr>
        </p:nvSpPr>
        <p:spPr>
          <a:xfrm>
            <a:off x="1166692" y="1578425"/>
            <a:ext cx="6582462" cy="3430798"/>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Listen attentively</a:t>
            </a:r>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Maintain a positive attitude </a:t>
            </a:r>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Speak clearly</a:t>
            </a:r>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Avoid technical terms or fancy words</a:t>
            </a:r>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Give customers a feeling of confidence in them, the information they give and the company</a:t>
            </a:r>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Make every customer feel important</a:t>
            </a:r>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Calm customers that are annoyed, frustrated, upset</a:t>
            </a:r>
            <a:endParaRPr/>
          </a:p>
        </p:txBody>
      </p:sp>
      <p:sp>
        <p:nvSpPr>
          <p:cNvPr id="1016" name="Google Shape;1016;p5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17" name="Google Shape;1017;p54"/>
          <p:cNvSpPr/>
          <p:nvPr/>
        </p:nvSpPr>
        <p:spPr>
          <a:xfrm>
            <a:off x="8040768" y="3955508"/>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55"/>
          <p:cNvSpPr txBox="1"/>
          <p:nvPr>
            <p:ph idx="1" type="subTitle"/>
          </p:nvPr>
        </p:nvSpPr>
        <p:spPr>
          <a:xfrm>
            <a:off x="991272" y="1898700"/>
            <a:ext cx="1332000" cy="41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sz="2000">
                <a:solidFill>
                  <a:schemeClr val="dk1"/>
                </a:solidFill>
              </a:rPr>
              <a:t>Module</a:t>
            </a:r>
            <a:endParaRPr b="1" sz="2000">
              <a:solidFill>
                <a:schemeClr val="dk1"/>
              </a:solidFill>
            </a:endParaRPr>
          </a:p>
        </p:txBody>
      </p:sp>
      <p:sp>
        <p:nvSpPr>
          <p:cNvPr id="1023" name="Google Shape;1023;p55"/>
          <p:cNvSpPr txBox="1"/>
          <p:nvPr/>
        </p:nvSpPr>
        <p:spPr>
          <a:xfrm>
            <a:off x="256350" y="2227250"/>
            <a:ext cx="2419800" cy="1165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3</a:t>
            </a:r>
            <a:endParaRPr b="1" i="0" sz="1400" u="none" cap="none" strike="noStrike">
              <a:solidFill>
                <a:srgbClr val="FFFFFF"/>
              </a:solidFill>
              <a:latin typeface="Arial"/>
              <a:ea typeface="Arial"/>
              <a:cs typeface="Arial"/>
              <a:sym typeface="Arial"/>
            </a:endParaRPr>
          </a:p>
        </p:txBody>
      </p:sp>
      <p:sp>
        <p:nvSpPr>
          <p:cNvPr id="1024" name="Google Shape;1024;p55"/>
          <p:cNvSpPr/>
          <p:nvPr/>
        </p:nvSpPr>
        <p:spPr>
          <a:xfrm>
            <a:off x="829281" y="155059"/>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25" name="Google Shape;1025;p55"/>
          <p:cNvPicPr preferRelativeResize="0"/>
          <p:nvPr/>
        </p:nvPicPr>
        <p:blipFill rotWithShape="1">
          <a:blip r:embed="rId3">
            <a:alphaModFix/>
          </a:blip>
          <a:srcRect b="0" l="0" r="0" t="0"/>
          <a:stretch/>
        </p:blipFill>
        <p:spPr>
          <a:xfrm>
            <a:off x="2724806" y="1479700"/>
            <a:ext cx="4317813" cy="2190600"/>
          </a:xfrm>
          <a:prstGeom prst="rect">
            <a:avLst/>
          </a:prstGeom>
          <a:noFill/>
          <a:ln>
            <a:noFill/>
          </a:ln>
        </p:spPr>
      </p:pic>
      <p:sp>
        <p:nvSpPr>
          <p:cNvPr id="1026" name="Google Shape;1026;p55"/>
          <p:cNvSpPr/>
          <p:nvPr/>
        </p:nvSpPr>
        <p:spPr>
          <a:xfrm>
            <a:off x="931110" y="3545727"/>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27" name="Google Shape;1027;p55"/>
          <p:cNvSpPr/>
          <p:nvPr/>
        </p:nvSpPr>
        <p:spPr>
          <a:xfrm>
            <a:off x="135944" y="1604273"/>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55"/>
          <p:cNvSpPr txBox="1"/>
          <p:nvPr/>
        </p:nvSpPr>
        <p:spPr>
          <a:xfrm>
            <a:off x="7258400" y="4572700"/>
            <a:ext cx="178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u="sng">
                <a:solidFill>
                  <a:schemeClr val="hlink"/>
                </a:solidFill>
                <a:hlinkClick action="ppaction://hlinksldjump" r:id="rId4"/>
              </a:rPr>
              <a:t>Table of Contents</a:t>
            </a:r>
            <a:endParaRPr>
              <a:solidFill>
                <a:schemeClr val="accen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56"/>
          <p:cNvSpPr txBox="1"/>
          <p:nvPr>
            <p:ph idx="1" type="body"/>
          </p:nvPr>
        </p:nvSpPr>
        <p:spPr>
          <a:xfrm>
            <a:off x="1186895" y="1287130"/>
            <a:ext cx="6994578" cy="2742743"/>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1" i="0" lang="en-CA" sz="2800">
                <a:solidFill>
                  <a:schemeClr val="dk1"/>
                </a:solidFill>
                <a:latin typeface="Lato"/>
                <a:ea typeface="Lato"/>
                <a:cs typeface="Lato"/>
                <a:sym typeface="Lato"/>
              </a:rPr>
              <a:t>“Surprise &amp; Delight doesn’t refer to special promotions or exclusive deals… there is no “catch”.  Customers are simply treated to something of value, completely out of the blue, with no strings attached.”</a:t>
            </a:r>
            <a:endParaRPr sz="2800">
              <a:solidFill>
                <a:schemeClr val="dk1"/>
              </a:solidFill>
            </a:endParaRPr>
          </a:p>
          <a:p>
            <a:pPr indent="0" lvl="0" marL="0" rtl="0" algn="l">
              <a:lnSpc>
                <a:spcPct val="100000"/>
              </a:lnSpc>
              <a:spcBef>
                <a:spcPts val="600"/>
              </a:spcBef>
              <a:spcAft>
                <a:spcPts val="0"/>
              </a:spcAft>
              <a:buSzPts val="1400"/>
              <a:buNone/>
            </a:pPr>
            <a:r>
              <a:t/>
            </a:r>
            <a:endParaRPr sz="2000">
              <a:solidFill>
                <a:schemeClr val="dk1"/>
              </a:solidFill>
            </a:endParaRPr>
          </a:p>
        </p:txBody>
      </p:sp>
      <p:sp>
        <p:nvSpPr>
          <p:cNvPr id="1034" name="Google Shape;1034;p5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35" name="Google Shape;1035;p56"/>
          <p:cNvSpPr/>
          <p:nvPr/>
        </p:nvSpPr>
        <p:spPr>
          <a:xfrm>
            <a:off x="8025063" y="3915025"/>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56"/>
          <p:cNvSpPr txBox="1"/>
          <p:nvPr>
            <p:ph type="title"/>
          </p:nvPr>
        </p:nvSpPr>
        <p:spPr>
          <a:xfrm>
            <a:off x="1783661" y="1412950"/>
            <a:ext cx="6994579"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br>
              <a:rPr lang="en-CA"/>
            </a:br>
            <a:endParaRPr/>
          </a:p>
        </p:txBody>
      </p:sp>
      <p:sp>
        <p:nvSpPr>
          <p:cNvPr id="1037" name="Google Shape;1037;p56"/>
          <p:cNvSpPr/>
          <p:nvPr/>
        </p:nvSpPr>
        <p:spPr>
          <a:xfrm>
            <a:off x="723974" y="1486454"/>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56"/>
          <p:cNvSpPr txBox="1"/>
          <p:nvPr/>
        </p:nvSpPr>
        <p:spPr>
          <a:xfrm>
            <a:off x="1895845" y="4714748"/>
            <a:ext cx="6285628"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CA" sz="900" u="none" cap="none" strike="noStrike">
                <a:solidFill>
                  <a:schemeClr val="dk1"/>
                </a:solidFill>
                <a:latin typeface="Arial"/>
                <a:ea typeface="Arial"/>
                <a:cs typeface="Arial"/>
                <a:sym typeface="Arial"/>
              </a:rPr>
              <a:t>Resource: https://stampme.com/what-is-surprise-and-delight-and-why-is-it-so-effective/.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57"/>
          <p:cNvSpPr txBox="1"/>
          <p:nvPr>
            <p:ph type="title"/>
          </p:nvPr>
        </p:nvSpPr>
        <p:spPr>
          <a:xfrm>
            <a:off x="1827877" y="98362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Minds On</a:t>
            </a:r>
            <a:endParaRPr/>
          </a:p>
        </p:txBody>
      </p:sp>
      <p:sp>
        <p:nvSpPr>
          <p:cNvPr id="1044" name="Google Shape;1044;p57"/>
          <p:cNvSpPr txBox="1"/>
          <p:nvPr>
            <p:ph idx="1" type="body"/>
          </p:nvPr>
        </p:nvSpPr>
        <p:spPr>
          <a:xfrm>
            <a:off x="1898620" y="1741800"/>
            <a:ext cx="4944300" cy="215643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3200">
                <a:solidFill>
                  <a:schemeClr val="dk1"/>
                </a:solidFill>
              </a:rPr>
              <a:t>How does the restaurant featured in the video “surprise and delight” their customer?</a:t>
            </a:r>
            <a:endParaRPr/>
          </a:p>
          <a:p>
            <a:pPr indent="0" lvl="0" marL="0" rtl="0" algn="l">
              <a:lnSpc>
                <a:spcPct val="100000"/>
              </a:lnSpc>
              <a:spcBef>
                <a:spcPts val="600"/>
              </a:spcBef>
              <a:spcAft>
                <a:spcPts val="0"/>
              </a:spcAft>
              <a:buSzPts val="1400"/>
              <a:buNone/>
            </a:pPr>
            <a:r>
              <a:t/>
            </a:r>
            <a:endParaRPr sz="3200">
              <a:solidFill>
                <a:schemeClr val="dk1"/>
              </a:solidFill>
            </a:endParaRPr>
          </a:p>
        </p:txBody>
      </p:sp>
      <p:sp>
        <p:nvSpPr>
          <p:cNvPr id="1045" name="Google Shape;1045;p5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46" name="Google Shape;1046;p57"/>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57"/>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8" name="Google Shape;1048;p57"/>
          <p:cNvGrpSpPr/>
          <p:nvPr/>
        </p:nvGrpSpPr>
        <p:grpSpPr>
          <a:xfrm>
            <a:off x="562257" y="1284190"/>
            <a:ext cx="901699" cy="645300"/>
            <a:chOff x="5255200" y="3006475"/>
            <a:chExt cx="511700" cy="378575"/>
          </a:xfrm>
        </p:grpSpPr>
        <p:sp>
          <p:nvSpPr>
            <p:cNvPr id="1049" name="Google Shape;1049;p5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050" name="Google Shape;1050;p5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54" name="Shape 1054"/>
        <p:cNvGrpSpPr/>
        <p:nvPr/>
      </p:nvGrpSpPr>
      <p:grpSpPr>
        <a:xfrm>
          <a:off x="0" y="0"/>
          <a:ext cx="0" cy="0"/>
          <a:chOff x="0" y="0"/>
          <a:chExt cx="0" cy="0"/>
        </a:xfrm>
      </p:grpSpPr>
      <p:sp>
        <p:nvSpPr>
          <p:cNvPr id="1055" name="Google Shape;1055;p5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ID: 3451046&#10;&#10;A blind singer-songwriter, got a heartwarming surprise for her 26th birthday while dining at a restaurant in London, UK.&#10; &#10;Natalie Te Paa was eating out at Luciano by Gino D'Campo in West London with her producer Claire Sara, when Natalie was delivered a plate with melted chocolate on it.&#10; &#10;Claire had spoken to the restaurant to see if they were able to do a special surprise for Natalie, where they said they would do their best.&#10; &#10;She took Natalie's hand to place it on the plate, where Natalie realised the chefs of the restaurant had used the chocolate to write &quot;HAPPY BIRTHDAY&quot; in braille.&#10; &#10;Both women couldn't believe the lengths the restaurant had gone to and Claire credits the hostess with coming up with the idea.&#10;&#10;**Please contact licensing@catersnews.com for media / licensing / broadcast usage**&#10;&#10;SUBMIT A VIDEO: https://www.catersnews.com/submit-content/&#10;&#10;Connect with Caters:&#10;&#10;Twitter: https://twitter.com/Caters_News&#10;Facebook: https://www.facebook.com/CatersTV&#10;Website: https://www.catersnews.com&#10;Instagram: https://www.instagram.com/caters_news/&#10;&#10;Company Information:&#10;&#10;Caters Clips is owned and operated by Caters News Agency Ltd, an international multimedia content provider. We supply news, picture, video and feature stories to the world’s largest media publishers.&#10;&#10;All videos aired on this channel have been licensed from their rightful owners." id="1056" name="Google Shape;1056;p58" title="Blind Woman Gets Chocolate Braille Birthday Surprise">
            <a:hlinkClick r:id="rId3"/>
          </p:cNvPr>
          <p:cNvPicPr preferRelativeResize="0"/>
          <p:nvPr/>
        </p:nvPicPr>
        <p:blipFill>
          <a:blip r:embed="rId4">
            <a:alphaModFix/>
          </a:blip>
          <a:stretch>
            <a:fillRect/>
          </a:stretch>
        </p:blipFill>
        <p:spPr>
          <a:xfrm>
            <a:off x="600650" y="247713"/>
            <a:ext cx="8263250" cy="4648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6"/>
                                        </p:tgtEl>
                                        <p:attrNameLst>
                                          <p:attrName>style.visibility</p:attrName>
                                        </p:attrNameLst>
                                      </p:cBhvr>
                                      <p:to>
                                        <p:strVal val="visible"/>
                                      </p:to>
                                    </p:set>
                                    <p:animEffect filter="fade" transition="in">
                                      <p:cBhvr>
                                        <p:cTn dur="1000"/>
                                        <p:tgtEl>
                                          <p:spTgt spid="10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59"/>
          <p:cNvSpPr txBox="1"/>
          <p:nvPr>
            <p:ph idx="1" type="body"/>
          </p:nvPr>
        </p:nvSpPr>
        <p:spPr>
          <a:xfrm>
            <a:off x="806116" y="1523883"/>
            <a:ext cx="6994578" cy="3325397"/>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600"/>
              </a:spcBef>
              <a:spcAft>
                <a:spcPts val="0"/>
              </a:spcAft>
              <a:buSzPts val="1300"/>
              <a:buChar char="◇"/>
            </a:pPr>
            <a:r>
              <a:rPr lang="en-CA" sz="2300">
                <a:solidFill>
                  <a:schemeClr val="dk1"/>
                </a:solidFill>
              </a:rPr>
              <a:t>“Surprise and Delight” customer service goes above and beyond the typical customer experience</a:t>
            </a:r>
            <a:endParaRPr sz="2300">
              <a:solidFill>
                <a:schemeClr val="dk1"/>
              </a:solidFill>
            </a:endParaRPr>
          </a:p>
          <a:p>
            <a:pPr indent="-311150" lvl="0" marL="457200" rtl="0" algn="l">
              <a:lnSpc>
                <a:spcPct val="100000"/>
              </a:lnSpc>
              <a:spcBef>
                <a:spcPts val="0"/>
              </a:spcBef>
              <a:spcAft>
                <a:spcPts val="0"/>
              </a:spcAft>
              <a:buSzPts val="1300"/>
              <a:buChar char="◇"/>
            </a:pPr>
            <a:r>
              <a:rPr lang="en-CA" sz="2300">
                <a:solidFill>
                  <a:schemeClr val="dk1"/>
                </a:solidFill>
              </a:rPr>
              <a:t>The gestures can be small and inexpensive :</a:t>
            </a:r>
            <a:endParaRPr sz="1300"/>
          </a:p>
          <a:p>
            <a:pPr indent="-311150" lvl="1" marL="914400" rtl="0" algn="l">
              <a:lnSpc>
                <a:spcPct val="100000"/>
              </a:lnSpc>
              <a:spcBef>
                <a:spcPts val="0"/>
              </a:spcBef>
              <a:spcAft>
                <a:spcPts val="0"/>
              </a:spcAft>
              <a:buSzPts val="1300"/>
              <a:buChar char="◇"/>
            </a:pPr>
            <a:r>
              <a:rPr lang="en-CA" sz="2300">
                <a:solidFill>
                  <a:schemeClr val="dk1"/>
                </a:solidFill>
              </a:rPr>
              <a:t>Thank you cards, birthday acknowledgements, a giveaway, company swag</a:t>
            </a:r>
            <a:endParaRPr sz="2100"/>
          </a:p>
          <a:p>
            <a:pPr indent="-311150" lvl="0" marL="457200" rtl="0" algn="l">
              <a:lnSpc>
                <a:spcPct val="100000"/>
              </a:lnSpc>
              <a:spcBef>
                <a:spcPts val="600"/>
              </a:spcBef>
              <a:spcAft>
                <a:spcPts val="0"/>
              </a:spcAft>
              <a:buSzPts val="1300"/>
              <a:buFont typeface="Arial"/>
              <a:buChar char="◇"/>
            </a:pPr>
            <a:r>
              <a:rPr lang="en-CA" sz="2300">
                <a:solidFill>
                  <a:schemeClr val="dk1"/>
                </a:solidFill>
              </a:rPr>
              <a:t>Some companies, like WestJet, make it an annual event that goes viral</a:t>
            </a:r>
            <a:endParaRPr sz="1300"/>
          </a:p>
          <a:p>
            <a:pPr indent="0" lvl="0" marL="139700" rtl="0" algn="l">
              <a:lnSpc>
                <a:spcPct val="100000"/>
              </a:lnSpc>
              <a:spcBef>
                <a:spcPts val="600"/>
              </a:spcBef>
              <a:spcAft>
                <a:spcPts val="0"/>
              </a:spcAft>
              <a:buSzPts val="1400"/>
              <a:buNone/>
            </a:pPr>
            <a:r>
              <a:t/>
            </a:r>
            <a:endParaRPr sz="2000">
              <a:solidFill>
                <a:schemeClr val="dk1"/>
              </a:solidFill>
            </a:endParaRPr>
          </a:p>
          <a:p>
            <a:pPr indent="0" lvl="0" marL="139700" rtl="0" algn="l">
              <a:lnSpc>
                <a:spcPct val="100000"/>
              </a:lnSpc>
              <a:spcBef>
                <a:spcPts val="0"/>
              </a:spcBef>
              <a:spcAft>
                <a:spcPts val="0"/>
              </a:spcAft>
              <a:buSzPts val="1400"/>
              <a:buNone/>
            </a:pPr>
            <a:r>
              <a:t/>
            </a:r>
            <a:endParaRPr sz="2000">
              <a:solidFill>
                <a:schemeClr val="dk1"/>
              </a:solidFill>
            </a:endParaRPr>
          </a:p>
          <a:p>
            <a:pPr indent="0" lvl="0" marL="0" rtl="0" algn="l">
              <a:lnSpc>
                <a:spcPct val="100000"/>
              </a:lnSpc>
              <a:spcBef>
                <a:spcPts val="600"/>
              </a:spcBef>
              <a:spcAft>
                <a:spcPts val="0"/>
              </a:spcAft>
              <a:buSzPts val="1400"/>
              <a:buNone/>
            </a:pPr>
            <a:r>
              <a:t/>
            </a:r>
            <a:endParaRPr sz="2000">
              <a:solidFill>
                <a:schemeClr val="dk1"/>
              </a:solidFill>
            </a:endParaRPr>
          </a:p>
        </p:txBody>
      </p:sp>
      <p:sp>
        <p:nvSpPr>
          <p:cNvPr id="1062" name="Google Shape;1062;p5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63" name="Google Shape;1063;p59"/>
          <p:cNvSpPr/>
          <p:nvPr/>
        </p:nvSpPr>
        <p:spPr>
          <a:xfrm>
            <a:off x="8025063" y="3915025"/>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59"/>
          <p:cNvSpPr txBox="1"/>
          <p:nvPr>
            <p:ph type="title"/>
          </p:nvPr>
        </p:nvSpPr>
        <p:spPr>
          <a:xfrm>
            <a:off x="1783661" y="1412950"/>
            <a:ext cx="6994579"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Surprise and Delight </a:t>
            </a:r>
            <a:br>
              <a:rPr lang="en-CA"/>
            </a:br>
            <a:endParaRPr/>
          </a:p>
        </p:txBody>
      </p:sp>
      <p:sp>
        <p:nvSpPr>
          <p:cNvPr id="1065" name="Google Shape;1065;p59"/>
          <p:cNvSpPr/>
          <p:nvPr/>
        </p:nvSpPr>
        <p:spPr>
          <a:xfrm>
            <a:off x="723974" y="1486454"/>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69" name="Shape 1069"/>
        <p:cNvGrpSpPr/>
        <p:nvPr/>
      </p:nvGrpSpPr>
      <p:grpSpPr>
        <a:xfrm>
          <a:off x="0" y="0"/>
          <a:ext cx="0" cy="0"/>
          <a:chOff x="0" y="0"/>
          <a:chExt cx="0" cy="0"/>
        </a:xfrm>
      </p:grpSpPr>
      <p:sp>
        <p:nvSpPr>
          <p:cNvPr id="1070" name="Google Shape;1070;p6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30 Motivational Jeff Bezos Quotes for Business Owners (2021) | Wealthy  Gorilla" id="1071" name="Google Shape;1071;p60"/>
          <p:cNvPicPr preferRelativeResize="0"/>
          <p:nvPr/>
        </p:nvPicPr>
        <p:blipFill rotWithShape="1">
          <a:blip r:embed="rId3">
            <a:alphaModFix/>
          </a:blip>
          <a:srcRect b="0" l="0" r="0" t="0"/>
          <a:stretch/>
        </p:blipFill>
        <p:spPr>
          <a:xfrm>
            <a:off x="13557" y="0"/>
            <a:ext cx="9116886" cy="526310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61"/>
          <p:cNvSpPr txBox="1"/>
          <p:nvPr>
            <p:ph idx="1" type="body"/>
          </p:nvPr>
        </p:nvSpPr>
        <p:spPr>
          <a:xfrm>
            <a:off x="1062723" y="1362859"/>
            <a:ext cx="6994579" cy="2789022"/>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600"/>
              </a:spcBef>
              <a:spcAft>
                <a:spcPts val="0"/>
              </a:spcAft>
              <a:buSzPts val="1300"/>
              <a:buChar char="◇"/>
            </a:pPr>
            <a:r>
              <a:rPr lang="en-CA" sz="2000">
                <a:solidFill>
                  <a:schemeClr val="dk1"/>
                </a:solidFill>
              </a:rPr>
              <a:t>A very effective method of thanking and appreciating customers</a:t>
            </a:r>
            <a:endParaRPr sz="1300"/>
          </a:p>
          <a:p>
            <a:pPr indent="-311150" lvl="0" marL="457200" rtl="0" algn="l">
              <a:lnSpc>
                <a:spcPct val="100000"/>
              </a:lnSpc>
              <a:spcBef>
                <a:spcPts val="600"/>
              </a:spcBef>
              <a:spcAft>
                <a:spcPts val="0"/>
              </a:spcAft>
              <a:buSzPts val="1300"/>
              <a:buChar char="◇"/>
            </a:pPr>
            <a:r>
              <a:rPr lang="en-CA" sz="2000">
                <a:solidFill>
                  <a:schemeClr val="dk1"/>
                </a:solidFill>
              </a:rPr>
              <a:t>Creates connections with customers</a:t>
            </a:r>
            <a:endParaRPr sz="1300"/>
          </a:p>
          <a:p>
            <a:pPr indent="-311150" lvl="0" marL="457200" rtl="0" algn="l">
              <a:lnSpc>
                <a:spcPct val="100000"/>
              </a:lnSpc>
              <a:spcBef>
                <a:spcPts val="600"/>
              </a:spcBef>
              <a:spcAft>
                <a:spcPts val="0"/>
              </a:spcAft>
              <a:buSzPts val="1300"/>
              <a:buChar char="◇"/>
            </a:pPr>
            <a:r>
              <a:rPr lang="en-CA" sz="2000">
                <a:solidFill>
                  <a:schemeClr val="dk1"/>
                </a:solidFill>
              </a:rPr>
              <a:t>Builds long-term relationships with customers</a:t>
            </a:r>
            <a:endParaRPr sz="1300"/>
          </a:p>
          <a:p>
            <a:pPr indent="-311150" lvl="0" marL="457200" rtl="0" algn="l">
              <a:lnSpc>
                <a:spcPct val="100000"/>
              </a:lnSpc>
              <a:spcBef>
                <a:spcPts val="600"/>
              </a:spcBef>
              <a:spcAft>
                <a:spcPts val="0"/>
              </a:spcAft>
              <a:buSzPts val="1300"/>
              <a:buChar char="◇"/>
            </a:pPr>
            <a:r>
              <a:rPr lang="en-CA" sz="2000">
                <a:solidFill>
                  <a:schemeClr val="dk1"/>
                </a:solidFill>
              </a:rPr>
              <a:t>Builds further loyalty with existing customers</a:t>
            </a:r>
            <a:endParaRPr sz="1300"/>
          </a:p>
          <a:p>
            <a:pPr indent="-311150" lvl="0" marL="457200" rtl="0" algn="l">
              <a:lnSpc>
                <a:spcPct val="100000"/>
              </a:lnSpc>
              <a:spcBef>
                <a:spcPts val="600"/>
              </a:spcBef>
              <a:spcAft>
                <a:spcPts val="0"/>
              </a:spcAft>
              <a:buSzPts val="1300"/>
              <a:buChar char="◇"/>
            </a:pPr>
            <a:r>
              <a:rPr lang="en-CA" sz="2000">
                <a:solidFill>
                  <a:schemeClr val="dk1"/>
                </a:solidFill>
              </a:rPr>
              <a:t>Creates positive word-of-mouth </a:t>
            </a:r>
            <a:endParaRPr sz="1300"/>
          </a:p>
          <a:p>
            <a:pPr indent="-311150" lvl="0" marL="457200" rtl="0" algn="l">
              <a:lnSpc>
                <a:spcPct val="100000"/>
              </a:lnSpc>
              <a:spcBef>
                <a:spcPts val="600"/>
              </a:spcBef>
              <a:spcAft>
                <a:spcPts val="0"/>
              </a:spcAft>
              <a:buSzPts val="1300"/>
              <a:buChar char="◇"/>
            </a:pPr>
            <a:r>
              <a:rPr lang="en-CA" sz="2000">
                <a:solidFill>
                  <a:schemeClr val="dk1"/>
                </a:solidFill>
              </a:rPr>
              <a:t>A very effective marketing strategy as well</a:t>
            </a:r>
            <a:endParaRPr sz="1300"/>
          </a:p>
          <a:p>
            <a:pPr indent="0" lvl="0" marL="139700" rtl="0" algn="l">
              <a:lnSpc>
                <a:spcPct val="100000"/>
              </a:lnSpc>
              <a:spcBef>
                <a:spcPts val="600"/>
              </a:spcBef>
              <a:spcAft>
                <a:spcPts val="0"/>
              </a:spcAft>
              <a:buSzPts val="1400"/>
              <a:buNone/>
            </a:pPr>
            <a:r>
              <a:t/>
            </a:r>
            <a:endParaRPr sz="2100">
              <a:solidFill>
                <a:schemeClr val="dk1"/>
              </a:solidFill>
            </a:endParaRPr>
          </a:p>
          <a:p>
            <a:pPr indent="0" lvl="0" marL="139700" rtl="0" algn="l">
              <a:lnSpc>
                <a:spcPct val="100000"/>
              </a:lnSpc>
              <a:spcBef>
                <a:spcPts val="600"/>
              </a:spcBef>
              <a:spcAft>
                <a:spcPts val="0"/>
              </a:spcAft>
              <a:buSzPts val="1400"/>
              <a:buNone/>
            </a:pPr>
            <a:r>
              <a:rPr b="1" lang="en-CA" sz="1900">
                <a:solidFill>
                  <a:schemeClr val="dk1"/>
                </a:solidFill>
              </a:rPr>
              <a:t>All of these benefits creates more business for the business!</a:t>
            </a:r>
            <a:endParaRPr sz="1300"/>
          </a:p>
          <a:p>
            <a:pPr indent="-228600" lvl="0" marL="457200" rtl="0" algn="l">
              <a:lnSpc>
                <a:spcPct val="100000"/>
              </a:lnSpc>
              <a:spcBef>
                <a:spcPts val="600"/>
              </a:spcBef>
              <a:spcAft>
                <a:spcPts val="0"/>
              </a:spcAft>
              <a:buSzPts val="1400"/>
              <a:buNone/>
            </a:pPr>
            <a:r>
              <a:t/>
            </a:r>
            <a:endParaRPr sz="2000">
              <a:solidFill>
                <a:schemeClr val="dk1"/>
              </a:solidFill>
            </a:endParaRPr>
          </a:p>
          <a:p>
            <a:pPr indent="0" lvl="0" marL="0" rtl="0" algn="l">
              <a:lnSpc>
                <a:spcPct val="100000"/>
              </a:lnSpc>
              <a:spcBef>
                <a:spcPts val="600"/>
              </a:spcBef>
              <a:spcAft>
                <a:spcPts val="0"/>
              </a:spcAft>
              <a:buSzPts val="1400"/>
              <a:buNone/>
            </a:pPr>
            <a:r>
              <a:t/>
            </a:r>
            <a:endParaRPr sz="2000">
              <a:solidFill>
                <a:schemeClr val="dk1"/>
              </a:solidFill>
            </a:endParaRPr>
          </a:p>
        </p:txBody>
      </p:sp>
      <p:sp>
        <p:nvSpPr>
          <p:cNvPr id="1077" name="Google Shape;1077;p6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78" name="Google Shape;1078;p61"/>
          <p:cNvSpPr/>
          <p:nvPr/>
        </p:nvSpPr>
        <p:spPr>
          <a:xfrm>
            <a:off x="8025063" y="3915025"/>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61"/>
          <p:cNvSpPr txBox="1"/>
          <p:nvPr>
            <p:ph type="title"/>
          </p:nvPr>
        </p:nvSpPr>
        <p:spPr>
          <a:xfrm>
            <a:off x="1783661" y="1412950"/>
            <a:ext cx="6994579"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Benefits of Surprise and Delight </a:t>
            </a:r>
            <a:br>
              <a:rPr lang="en-CA"/>
            </a:br>
            <a:endParaRPr/>
          </a:p>
        </p:txBody>
      </p:sp>
      <p:sp>
        <p:nvSpPr>
          <p:cNvPr id="1080" name="Google Shape;1080;p61"/>
          <p:cNvSpPr/>
          <p:nvPr/>
        </p:nvSpPr>
        <p:spPr>
          <a:xfrm>
            <a:off x="723974" y="1486454"/>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FF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1" name="Google Shape;1081;p61"/>
          <p:cNvGrpSpPr/>
          <p:nvPr/>
        </p:nvGrpSpPr>
        <p:grpSpPr>
          <a:xfrm>
            <a:off x="8778240" y="3783372"/>
            <a:ext cx="303698" cy="445825"/>
            <a:chOff x="655600" y="3183978"/>
            <a:chExt cx="490627" cy="720234"/>
          </a:xfrm>
        </p:grpSpPr>
        <p:sp>
          <p:nvSpPr>
            <p:cNvPr id="1082" name="Google Shape;1082;p61"/>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3" name="Google Shape;1083;p61"/>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4" name="Google Shape;1084;p61"/>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5" name="Google Shape;1085;p61"/>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6" name="Google Shape;1086;p61"/>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2" name="Shape 732"/>
        <p:cNvGrpSpPr/>
        <p:nvPr/>
      </p:nvGrpSpPr>
      <p:grpSpPr>
        <a:xfrm>
          <a:off x="0" y="0"/>
          <a:ext cx="0" cy="0"/>
          <a:chOff x="0" y="0"/>
          <a:chExt cx="0" cy="0"/>
        </a:xfrm>
      </p:grpSpPr>
      <p:sp>
        <p:nvSpPr>
          <p:cNvPr id="733" name="Google Shape;733;p26"/>
          <p:cNvSpPr txBox="1"/>
          <p:nvPr>
            <p:ph type="title"/>
          </p:nvPr>
        </p:nvSpPr>
        <p:spPr>
          <a:xfrm>
            <a:off x="160574" y="195558"/>
            <a:ext cx="7700058"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000">
                <a:solidFill>
                  <a:schemeClr val="dk1"/>
                </a:solidFill>
              </a:rPr>
              <a:t>Have you ever experienced Customer Service like this?</a:t>
            </a:r>
            <a:endParaRPr/>
          </a:p>
        </p:txBody>
      </p:sp>
      <p:sp>
        <p:nvSpPr>
          <p:cNvPr id="734" name="Google Shape;734;p2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Funny examples of bad customer service" id="735" name="Google Shape;735;p26" title="Customer Service Compilation">
            <a:hlinkClick r:id="rId3"/>
          </p:cNvPr>
          <p:cNvPicPr preferRelativeResize="0"/>
          <p:nvPr/>
        </p:nvPicPr>
        <p:blipFill>
          <a:blip r:embed="rId4">
            <a:alphaModFix/>
          </a:blip>
          <a:stretch>
            <a:fillRect/>
          </a:stretch>
        </p:blipFill>
        <p:spPr>
          <a:xfrm>
            <a:off x="871825" y="760850"/>
            <a:ext cx="7400350" cy="416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1000"/>
                                        <p:tgtEl>
                                          <p:spTgt spid="7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90" name="Shape 1090"/>
        <p:cNvGrpSpPr/>
        <p:nvPr/>
      </p:nvGrpSpPr>
      <p:grpSpPr>
        <a:xfrm>
          <a:off x="0" y="0"/>
          <a:ext cx="0" cy="0"/>
          <a:chOff x="0" y="0"/>
          <a:chExt cx="0" cy="0"/>
        </a:xfrm>
      </p:grpSpPr>
      <p:pic>
        <p:nvPicPr>
          <p:cNvPr descr="surprise and delight" id="1091" name="Google Shape;1091;p62"/>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63"/>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Investigate and Describe</a:t>
            </a:r>
            <a:endParaRPr sz="3000"/>
          </a:p>
        </p:txBody>
      </p:sp>
      <p:sp>
        <p:nvSpPr>
          <p:cNvPr id="1097" name="Google Shape;1097;p63"/>
          <p:cNvSpPr txBox="1"/>
          <p:nvPr>
            <p:ph idx="1" type="body"/>
          </p:nvPr>
        </p:nvSpPr>
        <p:spPr>
          <a:xfrm>
            <a:off x="1463956" y="1382874"/>
            <a:ext cx="6336043" cy="3581601"/>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Watch one (or all!) of the videos that show a company surprising and delighting their customers.</a:t>
            </a:r>
            <a:endParaRPr/>
          </a:p>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In the student workbook, describe the surprise and delight strategy for </a:t>
            </a:r>
            <a:r>
              <a:rPr b="1" lang="en-CA" sz="2100">
                <a:solidFill>
                  <a:schemeClr val="dk1"/>
                </a:solidFill>
              </a:rPr>
              <a:t>one</a:t>
            </a:r>
            <a:r>
              <a:rPr lang="en-CA" sz="2100">
                <a:solidFill>
                  <a:schemeClr val="dk1"/>
                </a:solidFill>
              </a:rPr>
              <a:t> of the companies.</a:t>
            </a:r>
            <a:endParaRPr/>
          </a:p>
          <a:p>
            <a:pPr indent="-514350" lvl="1" marL="971550" rtl="0" algn="l">
              <a:lnSpc>
                <a:spcPct val="100000"/>
              </a:lnSpc>
              <a:spcBef>
                <a:spcPts val="600"/>
              </a:spcBef>
              <a:spcAft>
                <a:spcPts val="0"/>
              </a:spcAft>
              <a:buSzPts val="1400"/>
              <a:buFont typeface="Arial"/>
              <a:buChar char="•"/>
            </a:pPr>
            <a:r>
              <a:rPr lang="en-CA" sz="1800">
                <a:solidFill>
                  <a:schemeClr val="dk1"/>
                </a:solidFill>
              </a:rPr>
              <a:t>Discuss with other students or think about it on your own.</a:t>
            </a:r>
            <a:endParaRPr/>
          </a:p>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Explain the way in which the surprise and delight strategy creates a connection with the customer</a:t>
            </a:r>
            <a:endParaRPr sz="2100">
              <a:solidFill>
                <a:schemeClr val="dk1"/>
              </a:solidFill>
            </a:endParaRPr>
          </a:p>
        </p:txBody>
      </p:sp>
      <p:sp>
        <p:nvSpPr>
          <p:cNvPr id="1098" name="Google Shape;1098;p6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99" name="Google Shape;1099;p63"/>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63"/>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1" name="Google Shape;1101;p63"/>
          <p:cNvGrpSpPr/>
          <p:nvPr/>
        </p:nvGrpSpPr>
        <p:grpSpPr>
          <a:xfrm>
            <a:off x="562257" y="1284190"/>
            <a:ext cx="901699" cy="645300"/>
            <a:chOff x="5255200" y="3006475"/>
            <a:chExt cx="511700" cy="378575"/>
          </a:xfrm>
        </p:grpSpPr>
        <p:sp>
          <p:nvSpPr>
            <p:cNvPr id="1102" name="Google Shape;1102;p6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103" name="Google Shape;1103;p6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104" name="Google Shape;1104;p63"/>
          <p:cNvGrpSpPr/>
          <p:nvPr/>
        </p:nvGrpSpPr>
        <p:grpSpPr>
          <a:xfrm>
            <a:off x="7971396" y="471128"/>
            <a:ext cx="775254" cy="787574"/>
            <a:chOff x="1922075" y="1629000"/>
            <a:chExt cx="437200" cy="437201"/>
          </a:xfrm>
        </p:grpSpPr>
        <p:sp>
          <p:nvSpPr>
            <p:cNvPr id="1105" name="Google Shape;1105;p63"/>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63"/>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0" name="Shape 1110"/>
        <p:cNvGrpSpPr/>
        <p:nvPr/>
      </p:nvGrpSpPr>
      <p:grpSpPr>
        <a:xfrm>
          <a:off x="0" y="0"/>
          <a:ext cx="0" cy="0"/>
          <a:chOff x="0" y="0"/>
          <a:chExt cx="0" cy="0"/>
        </a:xfrm>
      </p:grpSpPr>
      <p:sp>
        <p:nvSpPr>
          <p:cNvPr id="1111" name="Google Shape;1111;p64"/>
          <p:cNvSpPr txBox="1"/>
          <p:nvPr>
            <p:ph type="title"/>
          </p:nvPr>
        </p:nvSpPr>
        <p:spPr>
          <a:xfrm>
            <a:off x="0" y="0"/>
            <a:ext cx="4944300"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400">
                <a:solidFill>
                  <a:schemeClr val="dk1"/>
                </a:solidFill>
              </a:rPr>
              <a:t>Coca Cola Happiness Machine</a:t>
            </a:r>
            <a:endParaRPr/>
          </a:p>
        </p:txBody>
      </p:sp>
      <p:sp>
        <p:nvSpPr>
          <p:cNvPr id="1112" name="Google Shape;1112;p6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As the World of Coca-Cola celebrated its 5th anniversary on May 24, 2012, randomly-selected visitors received moments of happiness worth celebrating.  A special Coca-Cola vending machine outside the World of Coca-Cola was transformed to deliver happiness to visitors in Pemberton Place." id="1113" name="Google Shape;1113;p64" title="Coca-Cola Happiness Machine at the World of Coca-Cola in Atlanta">
            <a:hlinkClick r:id="rId3"/>
          </p:cNvPr>
          <p:cNvPicPr preferRelativeResize="0"/>
          <p:nvPr/>
        </p:nvPicPr>
        <p:blipFill>
          <a:blip r:embed="rId4">
            <a:alphaModFix/>
          </a:blip>
          <a:stretch>
            <a:fillRect/>
          </a:stretch>
        </p:blipFill>
        <p:spPr>
          <a:xfrm>
            <a:off x="562250" y="542300"/>
            <a:ext cx="7617675" cy="42849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3"/>
                                        </p:tgtEl>
                                        <p:attrNameLst>
                                          <p:attrName>style.visibility</p:attrName>
                                        </p:attrNameLst>
                                      </p:cBhvr>
                                      <p:to>
                                        <p:strVal val="visible"/>
                                      </p:to>
                                    </p:set>
                                    <p:animEffect filter="fade" transition="in">
                                      <p:cBhvr>
                                        <p:cTn dur="1000"/>
                                        <p:tgtEl>
                                          <p:spTgt spid="1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7" name="Shape 1117"/>
        <p:cNvGrpSpPr/>
        <p:nvPr/>
      </p:nvGrpSpPr>
      <p:grpSpPr>
        <a:xfrm>
          <a:off x="0" y="0"/>
          <a:ext cx="0" cy="0"/>
          <a:chOff x="0" y="0"/>
          <a:chExt cx="0" cy="0"/>
        </a:xfrm>
      </p:grpSpPr>
      <p:sp>
        <p:nvSpPr>
          <p:cNvPr id="1118" name="Google Shape;1118;p6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119" name="Google Shape;1119;p65"/>
          <p:cNvSpPr txBox="1"/>
          <p:nvPr/>
        </p:nvSpPr>
        <p:spPr>
          <a:xfrm>
            <a:off x="13557" y="96365"/>
            <a:ext cx="833168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rgbClr val="FFFFFF"/>
                </a:solidFill>
                <a:latin typeface="Nixie One"/>
                <a:ea typeface="Nixie One"/>
                <a:cs typeface="Nixie One"/>
                <a:sym typeface="Nixie One"/>
              </a:rPr>
              <a:t>Coke Happiness Truck, Poland </a:t>
            </a:r>
            <a:endParaRPr b="0" i="0" sz="2000" u="none" cap="none" strike="noStrike">
              <a:solidFill>
                <a:srgbClr val="000000"/>
              </a:solidFill>
              <a:latin typeface="Arial"/>
              <a:ea typeface="Arial"/>
              <a:cs typeface="Arial"/>
              <a:sym typeface="Arial"/>
            </a:endParaRPr>
          </a:p>
        </p:txBody>
      </p:sp>
      <p:pic>
        <p:nvPicPr>
          <p:cNvPr id="1120" name="Google Shape;1120;p65" title="Coca-Cola Happiness Truck Poland">
            <a:hlinkClick r:id="rId3"/>
          </p:cNvPr>
          <p:cNvPicPr preferRelativeResize="0"/>
          <p:nvPr/>
        </p:nvPicPr>
        <p:blipFill>
          <a:blip r:embed="rId4">
            <a:alphaModFix/>
          </a:blip>
          <a:stretch>
            <a:fillRect/>
          </a:stretch>
        </p:blipFill>
        <p:spPr>
          <a:xfrm>
            <a:off x="763900" y="629575"/>
            <a:ext cx="7616175" cy="4284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0"/>
                                        </p:tgtEl>
                                        <p:attrNameLst>
                                          <p:attrName>style.visibility</p:attrName>
                                        </p:attrNameLst>
                                      </p:cBhvr>
                                      <p:to>
                                        <p:strVal val="visible"/>
                                      </p:to>
                                    </p:set>
                                    <p:animEffect filter="fade" transition="in">
                                      <p:cBhvr>
                                        <p:cTn dur="1000"/>
                                        <p:tgtEl>
                                          <p:spTgt spid="1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4" name="Shape 1124"/>
        <p:cNvGrpSpPr/>
        <p:nvPr/>
      </p:nvGrpSpPr>
      <p:grpSpPr>
        <a:xfrm>
          <a:off x="0" y="0"/>
          <a:ext cx="0" cy="0"/>
          <a:chOff x="0" y="0"/>
          <a:chExt cx="0" cy="0"/>
        </a:xfrm>
      </p:grpSpPr>
      <p:sp>
        <p:nvSpPr>
          <p:cNvPr id="1125" name="Google Shape;1125;p6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126" name="Google Shape;1126;p66"/>
          <p:cNvSpPr txBox="1"/>
          <p:nvPr/>
        </p:nvSpPr>
        <p:spPr>
          <a:xfrm>
            <a:off x="0" y="-30980"/>
            <a:ext cx="87129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CA" sz="2400" u="none" cap="none" strike="noStrike">
                <a:solidFill>
                  <a:srgbClr val="FFFFFF"/>
                </a:solidFill>
                <a:latin typeface="Nixie One"/>
                <a:ea typeface="Nixie One"/>
                <a:cs typeface="Nixie One"/>
                <a:sym typeface="Nixie One"/>
              </a:rPr>
              <a:t>TD Bank – ATM (Automated Thank You Machine) #tdthanksyou</a:t>
            </a:r>
            <a:endParaRPr b="0" i="0" sz="1400" u="none" cap="none" strike="noStrike">
              <a:solidFill>
                <a:srgbClr val="000000"/>
              </a:solidFill>
              <a:latin typeface="Arial"/>
              <a:ea typeface="Arial"/>
              <a:cs typeface="Arial"/>
              <a:sym typeface="Arial"/>
            </a:endParaRPr>
          </a:p>
        </p:txBody>
      </p:sp>
      <p:pic>
        <p:nvPicPr>
          <p:cNvPr descr="Watch how we turned an average day at the bank into the ultimate throwback. #ThenAndNow: https://youtu.be/T8b_v6ofe_k &#10;&#10;TD turns ATMs into Automated Thanking Machines to create some very special moments for customers across Canada. &#10;&#10;A thank you can change someone's day. #TDThanksYou&#10;&#10;Want to see more of the Automated Thanking Machine? &#10;&#10;A closer look at a Blue Jays Super Fan – http://youtu.be/a0OnFBFY4og&#10;&#10;Cooking with a Master Chef – http://youtu.be/FHJr8bCFEaQ&#10;&#10;Parfois, on veut simplement dire merci – http://youtu.be/1FtDl5ClsS8" id="1127" name="Google Shape;1127;p66" title="Sometimes you just want to say thank you #TDThanksYou">
            <a:hlinkClick r:id="rId3"/>
          </p:cNvPr>
          <p:cNvPicPr preferRelativeResize="0"/>
          <p:nvPr/>
        </p:nvPicPr>
        <p:blipFill>
          <a:blip r:embed="rId4">
            <a:alphaModFix/>
          </a:blip>
          <a:stretch>
            <a:fillRect/>
          </a:stretch>
        </p:blipFill>
        <p:spPr>
          <a:xfrm>
            <a:off x="933903" y="860436"/>
            <a:ext cx="7276175" cy="4092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7"/>
                                        </p:tgtEl>
                                        <p:attrNameLst>
                                          <p:attrName>style.visibility</p:attrName>
                                        </p:attrNameLst>
                                      </p:cBhvr>
                                      <p:to>
                                        <p:strVal val="visible"/>
                                      </p:to>
                                    </p:set>
                                    <p:animEffect filter="fade" transition="in">
                                      <p:cBhvr>
                                        <p:cTn dur="1000"/>
                                        <p:tgtEl>
                                          <p:spTgt spid="1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31" name="Shape 1131"/>
        <p:cNvGrpSpPr/>
        <p:nvPr/>
      </p:nvGrpSpPr>
      <p:grpSpPr>
        <a:xfrm>
          <a:off x="0" y="0"/>
          <a:ext cx="0" cy="0"/>
          <a:chOff x="0" y="0"/>
          <a:chExt cx="0" cy="0"/>
        </a:xfrm>
      </p:grpSpPr>
      <p:sp>
        <p:nvSpPr>
          <p:cNvPr id="1132" name="Google Shape;1132;p67"/>
          <p:cNvSpPr txBox="1"/>
          <p:nvPr>
            <p:ph type="title"/>
          </p:nvPr>
        </p:nvSpPr>
        <p:spPr>
          <a:xfrm>
            <a:off x="0" y="0"/>
            <a:ext cx="4944300"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000">
                <a:solidFill>
                  <a:schemeClr val="dk1"/>
                </a:solidFill>
              </a:rPr>
              <a:t>Kleenex – #sharekleenexcare</a:t>
            </a:r>
            <a:endParaRPr/>
          </a:p>
        </p:txBody>
      </p:sp>
      <p:sp>
        <p:nvSpPr>
          <p:cNvPr id="1133" name="Google Shape;1133;p6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Being sick can feel lonely sometimes. But the best way to make someone feel better is to show them you care. Watch how we made hundreds of people smile by bringing some much needed Kleenex Care to their doors. Then, use this coupon and go out and Share Kleenex Care with someone today https://www.kleenex.com/sharecare/coupon.aspx" id="1134" name="Google Shape;1134;p67" title="Kleenex and Hurrier #ShareKleenexCare">
            <a:hlinkClick r:id="rId3"/>
          </p:cNvPr>
          <p:cNvPicPr preferRelativeResize="0"/>
          <p:nvPr/>
        </p:nvPicPr>
        <p:blipFill>
          <a:blip r:embed="rId4">
            <a:alphaModFix/>
          </a:blip>
          <a:stretch>
            <a:fillRect/>
          </a:stretch>
        </p:blipFill>
        <p:spPr>
          <a:xfrm>
            <a:off x="707987" y="511175"/>
            <a:ext cx="7728025" cy="434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4"/>
                                        </p:tgtEl>
                                        <p:attrNameLst>
                                          <p:attrName>style.visibility</p:attrName>
                                        </p:attrNameLst>
                                      </p:cBhvr>
                                      <p:to>
                                        <p:strVal val="visible"/>
                                      </p:to>
                                    </p:set>
                                    <p:animEffect filter="fade" transition="in">
                                      <p:cBhvr>
                                        <p:cTn dur="1000"/>
                                        <p:tgtEl>
                                          <p:spTgt spid="1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68"/>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Brainstorm </a:t>
            </a:r>
            <a:endParaRPr sz="3000"/>
          </a:p>
        </p:txBody>
      </p:sp>
      <p:sp>
        <p:nvSpPr>
          <p:cNvPr id="1140" name="Google Shape;1140;p68"/>
          <p:cNvSpPr txBox="1"/>
          <p:nvPr>
            <p:ph idx="1" type="body"/>
          </p:nvPr>
        </p:nvSpPr>
        <p:spPr>
          <a:xfrm>
            <a:off x="1530606" y="1284190"/>
            <a:ext cx="6176480" cy="3106083"/>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400">
                <a:solidFill>
                  <a:schemeClr val="dk1"/>
                </a:solidFill>
              </a:rPr>
              <a:t>Think about a local small business that is related to your SHSM sector or coop placement; identify it on your student workbook</a:t>
            </a:r>
            <a:endParaRPr/>
          </a:p>
          <a:p>
            <a:pPr indent="-514350" lvl="0" marL="514350" rtl="0" algn="l">
              <a:lnSpc>
                <a:spcPct val="100000"/>
              </a:lnSpc>
              <a:spcBef>
                <a:spcPts val="600"/>
              </a:spcBef>
              <a:spcAft>
                <a:spcPts val="0"/>
              </a:spcAft>
              <a:buSzPts val="1400"/>
              <a:buFont typeface="Arial"/>
              <a:buAutoNum type="arabicPeriod"/>
            </a:pPr>
            <a:r>
              <a:rPr lang="en-CA" sz="2400">
                <a:solidFill>
                  <a:schemeClr val="dk1"/>
                </a:solidFill>
              </a:rPr>
              <a:t>In your student workbook, list </a:t>
            </a:r>
            <a:r>
              <a:rPr b="1" lang="en-CA" sz="2400">
                <a:solidFill>
                  <a:schemeClr val="dk1"/>
                </a:solidFill>
              </a:rPr>
              <a:t>two to four  </a:t>
            </a:r>
            <a:r>
              <a:rPr lang="en-CA" sz="2400">
                <a:solidFill>
                  <a:schemeClr val="dk1"/>
                </a:solidFill>
              </a:rPr>
              <a:t>“surprise and delight” strategies that the business could use.</a:t>
            </a:r>
            <a:endParaRPr/>
          </a:p>
          <a:p>
            <a:pPr indent="-514350" lvl="1" marL="971550" rtl="0" algn="l">
              <a:lnSpc>
                <a:spcPct val="100000"/>
              </a:lnSpc>
              <a:spcBef>
                <a:spcPts val="600"/>
              </a:spcBef>
              <a:spcAft>
                <a:spcPts val="0"/>
              </a:spcAft>
              <a:buSzPts val="1400"/>
              <a:buChar char="￭"/>
            </a:pPr>
            <a:r>
              <a:rPr lang="en-CA" sz="1600">
                <a:solidFill>
                  <a:schemeClr val="dk1"/>
                </a:solidFill>
              </a:rPr>
              <a:t>They can be inexpensive ideas or a larger in scale</a:t>
            </a:r>
            <a:endParaRPr/>
          </a:p>
          <a:p>
            <a:pPr indent="-514350" lvl="1" marL="971550" rtl="0" algn="l">
              <a:lnSpc>
                <a:spcPct val="100000"/>
              </a:lnSpc>
              <a:spcBef>
                <a:spcPts val="600"/>
              </a:spcBef>
              <a:spcAft>
                <a:spcPts val="0"/>
              </a:spcAft>
              <a:buSzPts val="1400"/>
              <a:buChar char="￭"/>
            </a:pPr>
            <a:r>
              <a:rPr lang="en-CA" sz="1600">
                <a:solidFill>
                  <a:schemeClr val="dk1"/>
                </a:solidFill>
              </a:rPr>
              <a:t>Use the internet to help you come up with some ideas!</a:t>
            </a:r>
            <a:endParaRPr/>
          </a:p>
          <a:p>
            <a:pPr indent="0" lvl="0" marL="0" rtl="0" algn="l">
              <a:lnSpc>
                <a:spcPct val="100000"/>
              </a:lnSpc>
              <a:spcBef>
                <a:spcPts val="600"/>
              </a:spcBef>
              <a:spcAft>
                <a:spcPts val="0"/>
              </a:spcAft>
              <a:buSzPts val="1400"/>
              <a:buNone/>
            </a:pPr>
            <a:r>
              <a:t/>
            </a:r>
            <a:endParaRPr sz="2400">
              <a:solidFill>
                <a:schemeClr val="dk1"/>
              </a:solidFill>
            </a:endParaRPr>
          </a:p>
          <a:p>
            <a:pPr indent="0" lvl="0" marL="0" rtl="0" algn="l">
              <a:lnSpc>
                <a:spcPct val="100000"/>
              </a:lnSpc>
              <a:spcBef>
                <a:spcPts val="600"/>
              </a:spcBef>
              <a:spcAft>
                <a:spcPts val="0"/>
              </a:spcAft>
              <a:buSzPts val="1400"/>
              <a:buNone/>
            </a:pPr>
            <a:r>
              <a:t/>
            </a:r>
            <a:endParaRPr sz="2400">
              <a:solidFill>
                <a:schemeClr val="dk1"/>
              </a:solidFill>
            </a:endParaRPr>
          </a:p>
        </p:txBody>
      </p:sp>
      <p:sp>
        <p:nvSpPr>
          <p:cNvPr id="1141" name="Google Shape;1141;p6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142" name="Google Shape;1142;p68"/>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68"/>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4" name="Google Shape;1144;p68"/>
          <p:cNvGrpSpPr/>
          <p:nvPr/>
        </p:nvGrpSpPr>
        <p:grpSpPr>
          <a:xfrm>
            <a:off x="562257" y="1284190"/>
            <a:ext cx="901699" cy="645300"/>
            <a:chOff x="5255200" y="3006475"/>
            <a:chExt cx="511700" cy="378575"/>
          </a:xfrm>
        </p:grpSpPr>
        <p:sp>
          <p:nvSpPr>
            <p:cNvPr id="1145" name="Google Shape;1145;p6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146" name="Google Shape;1146;p6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147" name="Google Shape;1147;p68"/>
          <p:cNvGrpSpPr/>
          <p:nvPr/>
        </p:nvGrpSpPr>
        <p:grpSpPr>
          <a:xfrm>
            <a:off x="7394501" y="638890"/>
            <a:ext cx="990078" cy="645300"/>
            <a:chOff x="1922075" y="1629000"/>
            <a:chExt cx="437200" cy="437200"/>
          </a:xfrm>
        </p:grpSpPr>
        <p:sp>
          <p:nvSpPr>
            <p:cNvPr id="1148" name="Google Shape;1148;p68"/>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68"/>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0" name="Google Shape;1150;p68"/>
          <p:cNvSpPr txBox="1"/>
          <p:nvPr/>
        </p:nvSpPr>
        <p:spPr>
          <a:xfrm>
            <a:off x="2098238" y="4631636"/>
            <a:ext cx="594472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(Discuss with other students or think about it on your own.)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dk1"/>
        </a:solidFill>
      </p:bgPr>
    </p:bg>
    <p:spTree>
      <p:nvGrpSpPr>
        <p:cNvPr id="1154" name="Shape 1154"/>
        <p:cNvGrpSpPr/>
        <p:nvPr/>
      </p:nvGrpSpPr>
      <p:grpSpPr>
        <a:xfrm>
          <a:off x="0" y="0"/>
          <a:ext cx="0" cy="0"/>
          <a:chOff x="0" y="0"/>
          <a:chExt cx="0" cy="0"/>
        </a:xfrm>
      </p:grpSpPr>
      <p:sp>
        <p:nvSpPr>
          <p:cNvPr id="1155" name="Google Shape;1155;p69"/>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p>
            <a:pPr indent="0" lvl="0" marL="0" rtl="0" algn="l">
              <a:lnSpc>
                <a:spcPct val="100000"/>
              </a:lnSpc>
              <a:spcBef>
                <a:spcPts val="0"/>
              </a:spcBef>
              <a:spcAft>
                <a:spcPts val="0"/>
              </a:spcAft>
              <a:buClr>
                <a:srgbClr val="000000"/>
              </a:buClr>
              <a:buSzPts val="1200"/>
              <a:buFont typeface="Nixie One"/>
              <a:buNone/>
            </a:pPr>
            <a:fld id="{00000000-1234-1234-1234-123412341234}" type="slidenum">
              <a:rPr lang="en-CA"/>
              <a:t>‹#›</a:t>
            </a:fld>
            <a:endParaRPr/>
          </a:p>
        </p:txBody>
      </p:sp>
      <p:sp>
        <p:nvSpPr>
          <p:cNvPr id="1156" name="Google Shape;1156;p69"/>
          <p:cNvSpPr txBox="1"/>
          <p:nvPr/>
        </p:nvSpPr>
        <p:spPr>
          <a:xfrm>
            <a:off x="218941" y="141668"/>
            <a:ext cx="7817400" cy="838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rgbClr val="002060"/>
                </a:solidFill>
                <a:latin typeface="Arial"/>
                <a:ea typeface="Arial"/>
                <a:cs typeface="Arial"/>
                <a:sym typeface="Arial"/>
              </a:rPr>
              <a:t>Video: Popsicle Moments: Finding a New Flavour of Customer Service (15:03)</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When was the last time you experienced truly exceptional customer service?  Darren Ross has made it his life's work to redefine what it means to give the gift of a memory to customers. Starting his career in hospitality at Hyatt West Hollywood in 1995,Darren would win the 1997 California Tourism Award for Employee of the Year from the state.&#10;&#10;In 1998 he was a part of the opening management team at Beach House Hotel, Hermosa Beach,where he implemented service standards for the hotel.&#10;&#10;He left Beach House in 2000 to start a secret shopping company.One of his clients was the Magic Castle Club in Hollywood. Darren worked closely with the property owners, who also owned the Magic Castle Hotel.He was offered the G.M. position at the Hotel. Soon after accepting, he became manager of all three properties the owners held.Today, He leases the hotel and created his hospitality management brand, Service Freak Hospitality,LLC. The hotel transformed from a no-frills experience, to a multi award-winning hotel with their unique approach featured in books,podcasts and on TV.&#10;&#10;Darren has spoken to groups such as Nike and Harcourts Realty on the importance of creating service moments. This talk was given at a TEDx event using the TED conference format but independently organized by a local community. Learn more at https://www.ted.com/tedx" id="1157" name="Google Shape;1157;p69" title="Popsicle Moments: Finding A New Flavor of Customer Service | Darren Ross | TEDxSantaBarbara">
            <a:hlinkClick r:id="rId3"/>
          </p:cNvPr>
          <p:cNvPicPr preferRelativeResize="0"/>
          <p:nvPr/>
        </p:nvPicPr>
        <p:blipFill>
          <a:blip r:embed="rId4">
            <a:alphaModFix/>
          </a:blip>
          <a:stretch>
            <a:fillRect/>
          </a:stretch>
        </p:blipFill>
        <p:spPr>
          <a:xfrm>
            <a:off x="1036125" y="551325"/>
            <a:ext cx="7817400" cy="43972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7"/>
                                        </p:tgtEl>
                                        <p:attrNameLst>
                                          <p:attrName>style.visibility</p:attrName>
                                        </p:attrNameLst>
                                      </p:cBhvr>
                                      <p:to>
                                        <p:strVal val="visible"/>
                                      </p:to>
                                    </p:set>
                                    <p:animEffect filter="fade" transition="in">
                                      <p:cBhvr>
                                        <p:cTn dur="1000"/>
                                        <p:tgtEl>
                                          <p:spTgt spid="1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70"/>
          <p:cNvSpPr txBox="1"/>
          <p:nvPr>
            <p:ph type="ctrTitle"/>
          </p:nvPr>
        </p:nvSpPr>
        <p:spPr>
          <a:xfrm>
            <a:off x="2743200" y="173575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Typical Customer Scenarios</a:t>
            </a:r>
            <a:endParaRPr b="1">
              <a:solidFill>
                <a:schemeClr val="dk1"/>
              </a:solidFill>
            </a:endParaRPr>
          </a:p>
        </p:txBody>
      </p:sp>
      <p:sp>
        <p:nvSpPr>
          <p:cNvPr id="1163" name="Google Shape;1163;p70"/>
          <p:cNvSpPr txBox="1"/>
          <p:nvPr>
            <p:ph idx="1" type="subTitle"/>
          </p:nvPr>
        </p:nvSpPr>
        <p:spPr>
          <a:xfrm>
            <a:off x="1032940" y="1997354"/>
            <a:ext cx="820270" cy="4124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a:solidFill>
                  <a:schemeClr val="dk1"/>
                </a:solidFill>
              </a:rPr>
              <a:t>Module</a:t>
            </a:r>
            <a:endParaRPr b="1">
              <a:solidFill>
                <a:schemeClr val="dk1"/>
              </a:solidFill>
            </a:endParaRPr>
          </a:p>
        </p:txBody>
      </p:sp>
      <p:sp>
        <p:nvSpPr>
          <p:cNvPr id="1164" name="Google Shape;1164;p70"/>
          <p:cNvSpPr txBox="1"/>
          <p:nvPr/>
        </p:nvSpPr>
        <p:spPr>
          <a:xfrm>
            <a:off x="409575" y="1676400"/>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4</a:t>
            </a:r>
            <a:endParaRPr b="1" i="0" sz="1400" u="none" cap="none" strike="noStrike">
              <a:solidFill>
                <a:srgbClr val="FFFFFF"/>
              </a:solidFill>
              <a:latin typeface="Arial"/>
              <a:ea typeface="Arial"/>
              <a:cs typeface="Arial"/>
              <a:sym typeface="Arial"/>
            </a:endParaRPr>
          </a:p>
        </p:txBody>
      </p:sp>
      <p:sp>
        <p:nvSpPr>
          <p:cNvPr id="1165" name="Google Shape;1165;p70"/>
          <p:cNvSpPr/>
          <p:nvPr/>
        </p:nvSpPr>
        <p:spPr>
          <a:xfrm>
            <a:off x="829281" y="167090"/>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70"/>
          <p:cNvSpPr txBox="1"/>
          <p:nvPr/>
        </p:nvSpPr>
        <p:spPr>
          <a:xfrm>
            <a:off x="7258400" y="4572700"/>
            <a:ext cx="178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u="sng">
                <a:solidFill>
                  <a:schemeClr val="hlink"/>
                </a:solidFill>
                <a:hlinkClick action="ppaction://hlinksldjump" r:id="rId3"/>
              </a:rPr>
              <a:t>Table of Contents</a:t>
            </a:r>
            <a:endParaRPr>
              <a:solidFill>
                <a:schemeClr val="accent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71"/>
          <p:cNvSpPr txBox="1"/>
          <p:nvPr>
            <p:ph idx="1" type="body"/>
          </p:nvPr>
        </p:nvSpPr>
        <p:spPr>
          <a:xfrm>
            <a:off x="2136544" y="2791206"/>
            <a:ext cx="5452259" cy="819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SzPts val="2400"/>
              <a:buNone/>
            </a:pPr>
            <a:r>
              <a:rPr b="1" lang="en-CA" sz="3600">
                <a:solidFill>
                  <a:schemeClr val="dk1"/>
                </a:solidFill>
              </a:rPr>
              <a:t>It takes months to find a customer…and seconds to lose one.</a:t>
            </a:r>
            <a:endParaRPr/>
          </a:p>
          <a:p>
            <a:pPr indent="0" lvl="0" marL="0" rtl="0" algn="l">
              <a:lnSpc>
                <a:spcPct val="100000"/>
              </a:lnSpc>
              <a:spcBef>
                <a:spcPts val="600"/>
              </a:spcBef>
              <a:spcAft>
                <a:spcPts val="0"/>
              </a:spcAft>
              <a:buSzPts val="2400"/>
              <a:buNone/>
            </a:pPr>
            <a:r>
              <a:t/>
            </a:r>
            <a:endParaRPr b="1" sz="2800"/>
          </a:p>
          <a:p>
            <a:pPr indent="0" lvl="0" marL="0" rtl="0" algn="r">
              <a:lnSpc>
                <a:spcPct val="100000"/>
              </a:lnSpc>
              <a:spcBef>
                <a:spcPts val="600"/>
              </a:spcBef>
              <a:spcAft>
                <a:spcPts val="0"/>
              </a:spcAft>
              <a:buSzPts val="2400"/>
              <a:buNone/>
            </a:pPr>
            <a:r>
              <a:rPr lang="en-CA" sz="2800">
                <a:solidFill>
                  <a:schemeClr val="dk1"/>
                </a:solidFill>
              </a:rPr>
              <a:t>Vince Lombardi,</a:t>
            </a:r>
            <a:endParaRPr/>
          </a:p>
          <a:p>
            <a:pPr indent="0" lvl="0" marL="0" rtl="0" algn="r">
              <a:lnSpc>
                <a:spcPct val="100000"/>
              </a:lnSpc>
              <a:spcBef>
                <a:spcPts val="600"/>
              </a:spcBef>
              <a:spcAft>
                <a:spcPts val="0"/>
              </a:spcAft>
              <a:buSzPts val="2400"/>
              <a:buNone/>
            </a:pPr>
            <a:r>
              <a:rPr lang="en-CA" sz="1400">
                <a:solidFill>
                  <a:schemeClr val="dk1"/>
                </a:solidFill>
              </a:rPr>
              <a:t>American football coach and executive in the NFL.</a:t>
            </a:r>
            <a:endParaRPr sz="1400">
              <a:solidFill>
                <a:schemeClr val="dk1"/>
              </a:solidFill>
            </a:endParaRPr>
          </a:p>
        </p:txBody>
      </p:sp>
      <p:sp>
        <p:nvSpPr>
          <p:cNvPr id="1172" name="Google Shape;1172;p7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173" name="Google Shape;1173;p71"/>
          <p:cNvSpPr/>
          <p:nvPr/>
        </p:nvSpPr>
        <p:spPr>
          <a:xfrm>
            <a:off x="842207" y="491943"/>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27"/>
          <p:cNvSpPr txBox="1"/>
          <p:nvPr>
            <p:ph type="title"/>
          </p:nvPr>
        </p:nvSpPr>
        <p:spPr>
          <a:xfrm>
            <a:off x="2069583" y="418984"/>
            <a:ext cx="6753575"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Warm-up: The Good and the Bad and Ugly Customer Experiences</a:t>
            </a:r>
            <a:endParaRPr/>
          </a:p>
        </p:txBody>
      </p:sp>
      <p:sp>
        <p:nvSpPr>
          <p:cNvPr id="741" name="Google Shape;741;p27"/>
          <p:cNvSpPr txBox="1"/>
          <p:nvPr/>
        </p:nvSpPr>
        <p:spPr>
          <a:xfrm>
            <a:off x="465372" y="2385412"/>
            <a:ext cx="3529263"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FFFFFF"/>
                </a:solidFill>
                <a:latin typeface="Arial"/>
                <a:ea typeface="Arial"/>
                <a:cs typeface="Arial"/>
                <a:sym typeface="Arial"/>
              </a:rPr>
              <a:t>Think about the </a:t>
            </a:r>
            <a:r>
              <a:rPr b="1" i="0" lang="en-CA" sz="2000" u="none" cap="none" strike="noStrike">
                <a:solidFill>
                  <a:srgbClr val="FFFF00"/>
                </a:solidFill>
                <a:latin typeface="Arial"/>
                <a:ea typeface="Arial"/>
                <a:cs typeface="Arial"/>
                <a:sym typeface="Arial"/>
              </a:rPr>
              <a:t>best</a:t>
            </a:r>
            <a:r>
              <a:rPr b="0" i="0" lang="en-CA" sz="2000" u="none" cap="none" strike="noStrike">
                <a:solidFill>
                  <a:srgbClr val="FFFFFF"/>
                </a:solidFill>
                <a:latin typeface="Arial"/>
                <a:ea typeface="Arial"/>
                <a:cs typeface="Arial"/>
                <a:sym typeface="Arial"/>
              </a:rPr>
              <a:t> experience you have had when dealing with a customer service representative.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FFFFFF"/>
                </a:solidFill>
                <a:latin typeface="Arial"/>
                <a:ea typeface="Arial"/>
                <a:cs typeface="Arial"/>
                <a:sym typeface="Arial"/>
              </a:rPr>
              <a:t>What  did the employee do to create such a positive experience? </a:t>
            </a:r>
            <a:endParaRPr b="0" i="0" sz="1400" u="none" cap="none" strike="noStrike">
              <a:solidFill>
                <a:srgbClr val="000000"/>
              </a:solidFill>
              <a:latin typeface="Arial"/>
              <a:ea typeface="Arial"/>
              <a:cs typeface="Arial"/>
              <a:sym typeface="Arial"/>
            </a:endParaRPr>
          </a:p>
        </p:txBody>
      </p:sp>
      <p:sp>
        <p:nvSpPr>
          <p:cNvPr id="742" name="Google Shape;742;p27"/>
          <p:cNvSpPr txBox="1"/>
          <p:nvPr/>
        </p:nvSpPr>
        <p:spPr>
          <a:xfrm>
            <a:off x="4411578" y="2385412"/>
            <a:ext cx="3529262"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FFFFFF"/>
                </a:solidFill>
                <a:latin typeface="Arial"/>
                <a:ea typeface="Arial"/>
                <a:cs typeface="Arial"/>
                <a:sym typeface="Arial"/>
              </a:rPr>
              <a:t>Think about the </a:t>
            </a:r>
            <a:r>
              <a:rPr b="1" i="0" lang="en-CA" sz="2000" u="none" cap="none" strike="noStrike">
                <a:solidFill>
                  <a:srgbClr val="5CF55F"/>
                </a:solidFill>
                <a:latin typeface="Arial"/>
                <a:ea typeface="Arial"/>
                <a:cs typeface="Arial"/>
                <a:sym typeface="Arial"/>
              </a:rPr>
              <a:t>worst</a:t>
            </a:r>
            <a:r>
              <a:rPr b="0" i="0" lang="en-CA" sz="2000" u="none" cap="none" strike="noStrike">
                <a:solidFill>
                  <a:srgbClr val="FFFFFF"/>
                </a:solidFill>
                <a:latin typeface="Arial"/>
                <a:ea typeface="Arial"/>
                <a:cs typeface="Arial"/>
                <a:sym typeface="Arial"/>
              </a:rPr>
              <a:t> experience you have had when dealing with a customer service representative.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FFFFFF"/>
                </a:solidFill>
                <a:latin typeface="Arial"/>
                <a:ea typeface="Arial"/>
                <a:cs typeface="Arial"/>
                <a:sym typeface="Arial"/>
              </a:rPr>
              <a:t>What aspects made this experience so poor for you?</a:t>
            </a:r>
            <a:endParaRPr b="0" i="0" sz="2000" u="none" cap="none" strike="noStrike">
              <a:solidFill>
                <a:srgbClr val="000000"/>
              </a:solidFill>
              <a:latin typeface="Arial"/>
              <a:ea typeface="Arial"/>
              <a:cs typeface="Arial"/>
              <a:sym typeface="Arial"/>
            </a:endParaRPr>
          </a:p>
        </p:txBody>
      </p:sp>
      <p:grpSp>
        <p:nvGrpSpPr>
          <p:cNvPr id="743" name="Google Shape;743;p27"/>
          <p:cNvGrpSpPr/>
          <p:nvPr/>
        </p:nvGrpSpPr>
        <p:grpSpPr>
          <a:xfrm>
            <a:off x="579623" y="1300248"/>
            <a:ext cx="880360" cy="645300"/>
            <a:chOff x="5255200" y="3006475"/>
            <a:chExt cx="511700" cy="378575"/>
          </a:xfrm>
        </p:grpSpPr>
        <p:sp>
          <p:nvSpPr>
            <p:cNvPr id="744" name="Google Shape;744;p2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2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6" name="Google Shape;746;p27"/>
          <p:cNvSpPr/>
          <p:nvPr/>
        </p:nvSpPr>
        <p:spPr>
          <a:xfrm>
            <a:off x="1459983" y="1896628"/>
            <a:ext cx="537859" cy="488784"/>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27"/>
          <p:cNvSpPr/>
          <p:nvPr/>
        </p:nvSpPr>
        <p:spPr>
          <a:xfrm>
            <a:off x="5446370" y="1876728"/>
            <a:ext cx="537859" cy="488784"/>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72"/>
          <p:cNvSpPr txBox="1"/>
          <p:nvPr>
            <p:ph type="ctrTitle"/>
          </p:nvPr>
        </p:nvSpPr>
        <p:spPr>
          <a:xfrm>
            <a:off x="2433561" y="3115675"/>
            <a:ext cx="62082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CA"/>
              <a:t>Watch the following three videos, keeping in mind the customer service skills and traits being demonstrated. (Or not being demonstrated!)</a:t>
            </a:r>
            <a:endParaRPr/>
          </a:p>
        </p:txBody>
      </p:sp>
      <p:sp>
        <p:nvSpPr>
          <p:cNvPr id="1179" name="Google Shape;1179;p72"/>
          <p:cNvSpPr txBox="1"/>
          <p:nvPr>
            <p:ph idx="4294967295" type="sldNum"/>
          </p:nvPr>
        </p:nvSpPr>
        <p:spPr>
          <a:xfrm>
            <a:off x="0" y="4786313"/>
            <a:ext cx="547688" cy="3571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grpSp>
        <p:nvGrpSpPr>
          <p:cNvPr id="1180" name="Google Shape;1180;p72"/>
          <p:cNvGrpSpPr/>
          <p:nvPr/>
        </p:nvGrpSpPr>
        <p:grpSpPr>
          <a:xfrm>
            <a:off x="1042738" y="2153054"/>
            <a:ext cx="850232" cy="837392"/>
            <a:chOff x="3955900" y="2984500"/>
            <a:chExt cx="414000" cy="422525"/>
          </a:xfrm>
        </p:grpSpPr>
        <p:sp>
          <p:nvSpPr>
            <p:cNvPr id="1181" name="Google Shape;1181;p72"/>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72"/>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72"/>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87" name="Shape 1187"/>
        <p:cNvGrpSpPr/>
        <p:nvPr/>
      </p:nvGrpSpPr>
      <p:grpSpPr>
        <a:xfrm>
          <a:off x="0" y="0"/>
          <a:ext cx="0" cy="0"/>
          <a:chOff x="0" y="0"/>
          <a:chExt cx="0" cy="0"/>
        </a:xfrm>
      </p:grpSpPr>
      <p:sp>
        <p:nvSpPr>
          <p:cNvPr id="1188" name="Google Shape;1188;p73"/>
          <p:cNvSpPr txBox="1"/>
          <p:nvPr>
            <p:ph idx="1" type="body"/>
          </p:nvPr>
        </p:nvSpPr>
        <p:spPr>
          <a:xfrm>
            <a:off x="0" y="165434"/>
            <a:ext cx="6416842" cy="519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rPr b="1" lang="en-CA" sz="2000">
                <a:solidFill>
                  <a:schemeClr val="dk1"/>
                </a:solidFill>
              </a:rPr>
              <a:t>Big Bang Theory: Sheldon Shopping for Electronics</a:t>
            </a:r>
            <a:endParaRPr/>
          </a:p>
        </p:txBody>
      </p:sp>
      <p:sp>
        <p:nvSpPr>
          <p:cNvPr id="1189" name="Google Shape;1189;p7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190" name="Google Shape;1190;p73"/>
          <p:cNvSpPr txBox="1"/>
          <p:nvPr/>
        </p:nvSpPr>
        <p:spPr>
          <a:xfrm>
            <a:off x="336884" y="1020658"/>
            <a:ext cx="2599672" cy="1769902"/>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Clr>
                <a:srgbClr val="19BBD5"/>
              </a:buClr>
              <a:buSzPts val="1400"/>
              <a:buFont typeface="Arial"/>
              <a:buNone/>
            </a:pPr>
            <a:r>
              <a:rPr b="0" i="0" lang="en-CA" sz="1800" u="none" cap="none" strike="noStrike">
                <a:solidFill>
                  <a:schemeClr val="dk1"/>
                </a:solidFill>
                <a:latin typeface="Arial"/>
                <a:ea typeface="Arial"/>
                <a:cs typeface="Arial"/>
                <a:sym typeface="Arial"/>
              </a:rPr>
              <a:t>	In what ways is Sheldon providing excellent customer service?</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360"/>
              </a:spcBef>
              <a:spcAft>
                <a:spcPts val="0"/>
              </a:spcAft>
              <a:buClr>
                <a:srgbClr val="19BBD5"/>
              </a:buClr>
              <a:buSzPts val="1400"/>
              <a:buFont typeface="Arial"/>
              <a:buNone/>
            </a:pPr>
            <a:r>
              <a:t/>
            </a:r>
            <a:endParaRPr b="0" i="0" sz="18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Clr>
                <a:srgbClr val="19BBD5"/>
              </a:buClr>
              <a:buSzPts val="1400"/>
              <a:buFont typeface="Arial"/>
              <a:buNone/>
            </a:pPr>
            <a:r>
              <a:rPr b="0" i="0" lang="en-CA" sz="1800" u="none" cap="none" strike="noStrike">
                <a:solidFill>
                  <a:schemeClr val="dk1"/>
                </a:solidFill>
                <a:latin typeface="Arial"/>
                <a:ea typeface="Arial"/>
                <a:cs typeface="Arial"/>
                <a:sym typeface="Arial"/>
              </a:rPr>
              <a:t>	How does this clip demonstrate an issue with the customer service being provided by the store?</a:t>
            </a:r>
            <a:endParaRPr b="0" i="0" sz="1400" u="none" cap="none" strike="noStrike">
              <a:solidFill>
                <a:srgbClr val="000000"/>
              </a:solidFill>
              <a:latin typeface="Arial"/>
              <a:ea typeface="Arial"/>
              <a:cs typeface="Arial"/>
              <a:sym typeface="Arial"/>
            </a:endParaRPr>
          </a:p>
        </p:txBody>
      </p:sp>
      <p:pic>
        <p:nvPicPr>
          <p:cNvPr descr="From Season 1 Episode 16 (&quot;The Peanut Reaction&quot; Aired May 12th, 2008) of The Big Bang Theory.&#10;Sheldon is shopping in the electronics department for a birthday gift for Leonard.&#10;&#10;I DO NOT OWN...I just couldn't find a video on here with both parts...please don't send me to prison..." id="1191" name="Google Shape;1191;p73" title="The Big Bang Theory - Sheldon Shopping in the Electronics Department">
            <a:hlinkClick r:id="rId3"/>
          </p:cNvPr>
          <p:cNvPicPr preferRelativeResize="0"/>
          <p:nvPr/>
        </p:nvPicPr>
        <p:blipFill>
          <a:blip r:embed="rId4">
            <a:alphaModFix/>
          </a:blip>
          <a:stretch>
            <a:fillRect/>
          </a:stretch>
        </p:blipFill>
        <p:spPr>
          <a:xfrm>
            <a:off x="3121750" y="1191816"/>
            <a:ext cx="5536300" cy="3114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1"/>
                                        </p:tgtEl>
                                        <p:attrNameLst>
                                          <p:attrName>style.visibility</p:attrName>
                                        </p:attrNameLst>
                                      </p:cBhvr>
                                      <p:to>
                                        <p:strVal val="visible"/>
                                      </p:to>
                                    </p:set>
                                    <p:animEffect filter="fade" transition="in">
                                      <p:cBhvr>
                                        <p:cTn dur="1000"/>
                                        <p:tgtEl>
                                          <p:spTgt spid="1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95" name="Shape 1195"/>
        <p:cNvGrpSpPr/>
        <p:nvPr/>
      </p:nvGrpSpPr>
      <p:grpSpPr>
        <a:xfrm>
          <a:off x="0" y="0"/>
          <a:ext cx="0" cy="0"/>
          <a:chOff x="0" y="0"/>
          <a:chExt cx="0" cy="0"/>
        </a:xfrm>
      </p:grpSpPr>
      <p:sp>
        <p:nvSpPr>
          <p:cNvPr id="1196" name="Google Shape;1196;p74"/>
          <p:cNvSpPr txBox="1"/>
          <p:nvPr>
            <p:ph idx="1" type="body"/>
          </p:nvPr>
        </p:nvSpPr>
        <p:spPr>
          <a:xfrm>
            <a:off x="13557" y="50230"/>
            <a:ext cx="8229600" cy="519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rPr b="1" lang="en-CA" sz="2000">
                <a:solidFill>
                  <a:schemeClr val="dk1"/>
                </a:solidFill>
              </a:rPr>
              <a:t>Love Actually – Gift Wrapping Scene</a:t>
            </a:r>
            <a:endParaRPr/>
          </a:p>
        </p:txBody>
      </p:sp>
      <p:sp>
        <p:nvSpPr>
          <p:cNvPr id="1197" name="Google Shape;1197;p7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198" name="Google Shape;1198;p74"/>
          <p:cNvSpPr txBox="1"/>
          <p:nvPr/>
        </p:nvSpPr>
        <p:spPr>
          <a:xfrm>
            <a:off x="417878" y="1620253"/>
            <a:ext cx="2196985" cy="25853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How is the employee providing excellent customer service?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How is the employee </a:t>
            </a:r>
            <a:r>
              <a:rPr b="1" i="0" lang="en-CA" sz="1800" u="sng" cap="none" strike="noStrike">
                <a:solidFill>
                  <a:schemeClr val="dk1"/>
                </a:solidFill>
                <a:latin typeface="Arial"/>
                <a:ea typeface="Arial"/>
                <a:cs typeface="Arial"/>
                <a:sym typeface="Arial"/>
              </a:rPr>
              <a:t>not </a:t>
            </a:r>
            <a:r>
              <a:rPr b="0" i="0" lang="en-CA" sz="1800" u="none" cap="none" strike="noStrike">
                <a:solidFill>
                  <a:schemeClr val="dk1"/>
                </a:solidFill>
                <a:latin typeface="Arial"/>
                <a:ea typeface="Arial"/>
                <a:cs typeface="Arial"/>
                <a:sym typeface="Arial"/>
              </a:rPr>
              <a:t>providing  excellent customer service?</a:t>
            </a:r>
            <a:endParaRPr b="0" i="0" sz="1400" u="none" cap="none" strike="noStrike">
              <a:solidFill>
                <a:srgbClr val="000000"/>
              </a:solidFill>
              <a:latin typeface="Arial"/>
              <a:ea typeface="Arial"/>
              <a:cs typeface="Arial"/>
              <a:sym typeface="Arial"/>
            </a:endParaRPr>
          </a:p>
        </p:txBody>
      </p:sp>
      <p:pic>
        <p:nvPicPr>
          <p:cNvPr descr="=========================&#10;INTRO: Check-out https://www.youtube.com/watch?v=NF6PsQ6Ktrc for Leadership Adventure&#10;=========================&#10;&#10;Every normal people in this world would expect to be served with high level of excellence by their vendors or service supplier. And almost every normal productive company in this world expect their employees to give the best &amp; excellent service possible to their clients.&#10;&#10;It's all normal.&#10;&#10;But, how do the clients define &quot;service excellence.&quot;&#10;How does the company or service providers define &quot;service excellence.&quot;&#10;&#10;Often, the intention is nice.&#10;Often, you think you're doing what is expected.&#10;But do they really aligned?&#10;&#10;Both clients or buyer and seller or service providers must have the same perspective on &quot;service excellence.&quot;&#10;&#10;Service excellence, by our definition, is simply matching both side's (buyers &amp; sellers) expectation. Exceeding expectation, sometimes is nice, giving less than expected is never expected." id="1199" name="Google Shape;1199;p74" title="Service &amp; Operational Excellence (Rowan Atkinson as Rufus, Gift Wrapping Scene, Love Actually)">
            <a:hlinkClick r:id="rId3"/>
          </p:cNvPr>
          <p:cNvPicPr preferRelativeResize="0"/>
          <p:nvPr/>
        </p:nvPicPr>
        <p:blipFill>
          <a:blip r:embed="rId4">
            <a:alphaModFix/>
          </a:blip>
          <a:stretch>
            <a:fillRect/>
          </a:stretch>
        </p:blipFill>
        <p:spPr>
          <a:xfrm>
            <a:off x="2921100" y="1156175"/>
            <a:ext cx="5917466" cy="3328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9"/>
                                        </p:tgtEl>
                                        <p:attrNameLst>
                                          <p:attrName>style.visibility</p:attrName>
                                        </p:attrNameLst>
                                      </p:cBhvr>
                                      <p:to>
                                        <p:strVal val="visible"/>
                                      </p:to>
                                    </p:set>
                                    <p:animEffect filter="fade" transition="in">
                                      <p:cBhvr>
                                        <p:cTn dur="1000"/>
                                        <p:tgtEl>
                                          <p:spTgt spid="1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3" name="Shape 1203"/>
        <p:cNvGrpSpPr/>
        <p:nvPr/>
      </p:nvGrpSpPr>
      <p:grpSpPr>
        <a:xfrm>
          <a:off x="0" y="0"/>
          <a:ext cx="0" cy="0"/>
          <a:chOff x="0" y="0"/>
          <a:chExt cx="0" cy="0"/>
        </a:xfrm>
      </p:grpSpPr>
      <p:sp>
        <p:nvSpPr>
          <p:cNvPr id="1204" name="Google Shape;1204;p7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205" name="Google Shape;1205;p75"/>
          <p:cNvSpPr txBox="1"/>
          <p:nvPr/>
        </p:nvSpPr>
        <p:spPr>
          <a:xfrm>
            <a:off x="13557" y="115100"/>
            <a:ext cx="4572000" cy="400110"/>
          </a:xfrm>
          <a:prstGeom prst="rect">
            <a:avLst/>
          </a:prstGeom>
          <a:noFill/>
          <a:ln>
            <a:noFill/>
          </a:ln>
        </p:spPr>
        <p:txBody>
          <a:bodyPr anchorCtr="0" anchor="t" bIns="45700" lIns="91425" spcFirstLastPara="1" rIns="91425" wrap="square" tIns="45700">
            <a:spAutoFit/>
          </a:bodyPr>
          <a:lstStyle/>
          <a:p>
            <a:pPr indent="-228600" lvl="0" marL="457200" marR="0" rtl="0" algn="l">
              <a:lnSpc>
                <a:spcPct val="100000"/>
              </a:lnSpc>
              <a:spcBef>
                <a:spcPts val="0"/>
              </a:spcBef>
              <a:spcAft>
                <a:spcPts val="0"/>
              </a:spcAft>
              <a:buClr>
                <a:srgbClr val="19BBD5"/>
              </a:buClr>
              <a:buSzPts val="1400"/>
              <a:buFont typeface="Arial"/>
              <a:buNone/>
            </a:pPr>
            <a:r>
              <a:rPr b="1" i="0" lang="en-CA" sz="2000" u="none" cap="none" strike="noStrike">
                <a:solidFill>
                  <a:srgbClr val="FFFFFF"/>
                </a:solidFill>
                <a:latin typeface="Arial"/>
                <a:ea typeface="Arial"/>
                <a:cs typeface="Arial"/>
                <a:sym typeface="Arial"/>
              </a:rPr>
              <a:t>Friends – Rachel as a Server</a:t>
            </a:r>
            <a:endParaRPr b="0" i="0" sz="1400" u="none" cap="none" strike="noStrike">
              <a:solidFill>
                <a:srgbClr val="000000"/>
              </a:solidFill>
              <a:latin typeface="Arial"/>
              <a:ea typeface="Arial"/>
              <a:cs typeface="Arial"/>
              <a:sym typeface="Arial"/>
            </a:endParaRPr>
          </a:p>
        </p:txBody>
      </p:sp>
      <p:sp>
        <p:nvSpPr>
          <p:cNvPr id="1206" name="Google Shape;1206;p75"/>
          <p:cNvSpPr txBox="1"/>
          <p:nvPr/>
        </p:nvSpPr>
        <p:spPr>
          <a:xfrm>
            <a:off x="562257" y="1524000"/>
            <a:ext cx="205260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In what ways does Rachel not provide excellent customer service?</a:t>
            </a:r>
            <a:endParaRPr b="0" i="0" sz="1400" u="none" cap="none" strike="noStrike">
              <a:solidFill>
                <a:srgbClr val="000000"/>
              </a:solidFill>
              <a:latin typeface="Arial"/>
              <a:ea typeface="Arial"/>
              <a:cs typeface="Arial"/>
              <a:sym typeface="Arial"/>
            </a:endParaRPr>
          </a:p>
        </p:txBody>
      </p:sp>
      <p:pic>
        <p:nvPicPr>
          <p:cNvPr descr="Clips to illustrate customer service mis-match (proactive and reactive)" id="1207" name="Google Shape;1207;p75" title="Friends   Rachel waitressing">
            <a:hlinkClick r:id="rId3"/>
          </p:cNvPr>
          <p:cNvPicPr preferRelativeResize="0"/>
          <p:nvPr/>
        </p:nvPicPr>
        <p:blipFill>
          <a:blip r:embed="rId4">
            <a:alphaModFix/>
          </a:blip>
          <a:stretch>
            <a:fillRect/>
          </a:stretch>
        </p:blipFill>
        <p:spPr>
          <a:xfrm>
            <a:off x="2749525" y="1150920"/>
            <a:ext cx="6150400" cy="345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7"/>
                                        </p:tgtEl>
                                        <p:attrNameLst>
                                          <p:attrName>style.visibility</p:attrName>
                                        </p:attrNameLst>
                                      </p:cBhvr>
                                      <p:to>
                                        <p:strVal val="visible"/>
                                      </p:to>
                                    </p:set>
                                    <p:animEffect filter="fade" transition="in">
                                      <p:cBhvr>
                                        <p:cTn dur="1000"/>
                                        <p:tgtEl>
                                          <p:spTgt spid="1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76"/>
          <p:cNvSpPr txBox="1"/>
          <p:nvPr>
            <p:ph type="title"/>
          </p:nvPr>
        </p:nvSpPr>
        <p:spPr>
          <a:xfrm>
            <a:off x="1732700" y="1735600"/>
            <a:ext cx="7186711"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What would YOU do in the following situations when a customer…</a:t>
            </a:r>
            <a:endParaRPr/>
          </a:p>
        </p:txBody>
      </p:sp>
      <p:sp>
        <p:nvSpPr>
          <p:cNvPr id="1213" name="Google Shape;1213;p76"/>
          <p:cNvSpPr txBox="1"/>
          <p:nvPr>
            <p:ph idx="1" type="body"/>
          </p:nvPr>
        </p:nvSpPr>
        <p:spPr>
          <a:xfrm>
            <a:off x="339214" y="2419575"/>
            <a:ext cx="2632351"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…asks a question about a product that you do not know how to answer. </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How will you respond?</a:t>
            </a:r>
            <a:endParaRPr/>
          </a:p>
        </p:txBody>
      </p:sp>
      <p:sp>
        <p:nvSpPr>
          <p:cNvPr id="1214" name="Google Shape;1214;p76"/>
          <p:cNvSpPr txBox="1"/>
          <p:nvPr>
            <p:ph idx="2" type="body"/>
          </p:nvPr>
        </p:nvSpPr>
        <p:spPr>
          <a:xfrm>
            <a:off x="3142896" y="2240625"/>
            <a:ext cx="2632351"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…arrives ten minutes before closing time wanting to purchase several items.</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What will you say or do?</a:t>
            </a:r>
            <a:endParaRPr/>
          </a:p>
          <a:p>
            <a:pPr indent="0" lvl="0" marL="0" rtl="0" algn="l">
              <a:lnSpc>
                <a:spcPct val="100000"/>
              </a:lnSpc>
              <a:spcBef>
                <a:spcPts val="600"/>
              </a:spcBef>
              <a:spcAft>
                <a:spcPts val="0"/>
              </a:spcAft>
              <a:buSzPts val="1400"/>
              <a:buNone/>
            </a:pPr>
            <a:r>
              <a:t/>
            </a:r>
            <a:endParaRPr sz="1000"/>
          </a:p>
        </p:txBody>
      </p:sp>
      <p:sp>
        <p:nvSpPr>
          <p:cNvPr id="1215" name="Google Shape;1215;p76"/>
          <p:cNvSpPr txBox="1"/>
          <p:nvPr>
            <p:ph idx="3" type="body"/>
          </p:nvPr>
        </p:nvSpPr>
        <p:spPr>
          <a:xfrm>
            <a:off x="6437524" y="2240625"/>
            <a:ext cx="2481887"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…interrupts you while you are helping another customer. </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What will you say or do?</a:t>
            </a:r>
            <a:endParaRPr/>
          </a:p>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t/>
            </a:r>
            <a:endParaRPr sz="1000"/>
          </a:p>
        </p:txBody>
      </p:sp>
      <p:sp>
        <p:nvSpPr>
          <p:cNvPr id="1216" name="Google Shape;1216;p7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77"/>
          <p:cNvSpPr txBox="1"/>
          <p:nvPr>
            <p:ph type="title"/>
          </p:nvPr>
        </p:nvSpPr>
        <p:spPr>
          <a:xfrm>
            <a:off x="1732700" y="1735600"/>
            <a:ext cx="7186711"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What would YOU do in the following situations when a customer…</a:t>
            </a:r>
            <a:endParaRPr/>
          </a:p>
        </p:txBody>
      </p:sp>
      <p:sp>
        <p:nvSpPr>
          <p:cNvPr id="1222" name="Google Shape;1222;p77"/>
          <p:cNvSpPr txBox="1"/>
          <p:nvPr>
            <p:ph idx="1" type="body"/>
          </p:nvPr>
        </p:nvSpPr>
        <p:spPr>
          <a:xfrm>
            <a:off x="224589" y="2149758"/>
            <a:ext cx="2585126"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…calls your place of business with a question about the hours of business. </a:t>
            </a:r>
            <a:endParaRPr/>
          </a:p>
          <a:p>
            <a:pPr indent="0" lvl="0" marL="0" rtl="0" algn="l">
              <a:lnSpc>
                <a:spcPct val="100000"/>
              </a:lnSpc>
              <a:spcBef>
                <a:spcPts val="600"/>
              </a:spcBef>
              <a:spcAft>
                <a:spcPts val="0"/>
              </a:spcAft>
              <a:buSzPts val="1400"/>
              <a:buNone/>
            </a:pPr>
            <a:r>
              <a:t/>
            </a:r>
            <a:endParaRPr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How will you answer the phone? Respond to the question?</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p:txBody>
      </p:sp>
      <p:sp>
        <p:nvSpPr>
          <p:cNvPr id="1223" name="Google Shape;1223;p77"/>
          <p:cNvSpPr txBox="1"/>
          <p:nvPr>
            <p:ph idx="2" type="body"/>
          </p:nvPr>
        </p:nvSpPr>
        <p:spPr>
          <a:xfrm>
            <a:off x="3218875" y="1954688"/>
            <a:ext cx="2706250" cy="273997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...asks your opinion about a product that you know has had some quality issues.</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How will you balance being honest and trying to make a sale?</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t/>
            </a:r>
            <a:endParaRPr sz="1000"/>
          </a:p>
        </p:txBody>
      </p:sp>
      <p:sp>
        <p:nvSpPr>
          <p:cNvPr id="1224" name="Google Shape;1224;p77"/>
          <p:cNvSpPr txBox="1"/>
          <p:nvPr>
            <p:ph idx="3" type="body"/>
          </p:nvPr>
        </p:nvSpPr>
        <p:spPr>
          <a:xfrm>
            <a:off x="6334286" y="1954688"/>
            <a:ext cx="2585125"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...is very upset about an unpleasant experience with someone you work with. </a:t>
            </a:r>
            <a:endParaRPr/>
          </a:p>
          <a:p>
            <a:pPr indent="0" lvl="0" marL="0" rtl="0" algn="l">
              <a:lnSpc>
                <a:spcPct val="100000"/>
              </a:lnSpc>
              <a:spcBef>
                <a:spcPts val="600"/>
              </a:spcBef>
              <a:spcAft>
                <a:spcPts val="0"/>
              </a:spcAft>
              <a:buSzPts val="1400"/>
              <a:buNone/>
            </a:pPr>
            <a:r>
              <a:t/>
            </a:r>
            <a:endParaRPr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What will you say and do?</a:t>
            </a:r>
            <a:endParaRPr/>
          </a:p>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t/>
            </a:r>
            <a:endParaRPr sz="1000"/>
          </a:p>
        </p:txBody>
      </p:sp>
      <p:sp>
        <p:nvSpPr>
          <p:cNvPr id="1225" name="Google Shape;1225;p7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78"/>
          <p:cNvSpPr txBox="1"/>
          <p:nvPr>
            <p:ph idx="1" type="body"/>
          </p:nvPr>
        </p:nvSpPr>
        <p:spPr>
          <a:xfrm>
            <a:off x="2110178" y="2752998"/>
            <a:ext cx="6282300" cy="819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SzPts val="2400"/>
              <a:buNone/>
            </a:pPr>
            <a:r>
              <a:rPr b="1" lang="en-CA" sz="2800">
                <a:solidFill>
                  <a:schemeClr val="dk1"/>
                </a:solidFill>
              </a:rPr>
              <a:t>Your most unhappy customers are your greatest source of learning.</a:t>
            </a:r>
            <a:endParaRPr/>
          </a:p>
          <a:p>
            <a:pPr indent="0" lvl="0" marL="0" rtl="0" algn="l">
              <a:lnSpc>
                <a:spcPct val="100000"/>
              </a:lnSpc>
              <a:spcBef>
                <a:spcPts val="600"/>
              </a:spcBef>
              <a:spcAft>
                <a:spcPts val="0"/>
              </a:spcAft>
              <a:buSzPts val="2400"/>
              <a:buNone/>
            </a:pPr>
            <a:r>
              <a:t/>
            </a:r>
            <a:endParaRPr b="1">
              <a:solidFill>
                <a:schemeClr val="dk1"/>
              </a:solidFill>
            </a:endParaRPr>
          </a:p>
          <a:p>
            <a:pPr indent="0" lvl="0" marL="0" rtl="0" algn="l">
              <a:lnSpc>
                <a:spcPct val="100000"/>
              </a:lnSpc>
              <a:spcBef>
                <a:spcPts val="600"/>
              </a:spcBef>
              <a:spcAft>
                <a:spcPts val="0"/>
              </a:spcAft>
              <a:buSzPts val="2400"/>
              <a:buNone/>
            </a:pPr>
            <a:r>
              <a:t/>
            </a:r>
            <a:endParaRPr b="1">
              <a:solidFill>
                <a:schemeClr val="dk1"/>
              </a:solidFill>
            </a:endParaRPr>
          </a:p>
          <a:p>
            <a:pPr indent="0" lvl="0" marL="0" rtl="0" algn="r">
              <a:lnSpc>
                <a:spcPct val="100000"/>
              </a:lnSpc>
              <a:spcBef>
                <a:spcPts val="600"/>
              </a:spcBef>
              <a:spcAft>
                <a:spcPts val="0"/>
              </a:spcAft>
              <a:buSzPts val="2400"/>
              <a:buNone/>
            </a:pPr>
            <a:r>
              <a:rPr lang="en-CA" sz="1800">
                <a:solidFill>
                  <a:schemeClr val="dk1"/>
                </a:solidFill>
              </a:rPr>
              <a:t>Bill Gates,</a:t>
            </a:r>
            <a:endParaRPr/>
          </a:p>
          <a:p>
            <a:pPr indent="0" lvl="0" marL="0" rtl="0" algn="r">
              <a:lnSpc>
                <a:spcPct val="100000"/>
              </a:lnSpc>
              <a:spcBef>
                <a:spcPts val="600"/>
              </a:spcBef>
              <a:spcAft>
                <a:spcPts val="0"/>
              </a:spcAft>
              <a:buSzPts val="2400"/>
              <a:buNone/>
            </a:pPr>
            <a:r>
              <a:rPr lang="en-CA" sz="1800">
                <a:solidFill>
                  <a:schemeClr val="dk1"/>
                </a:solidFill>
              </a:rPr>
              <a:t>Co-founder of Microsoft</a:t>
            </a:r>
            <a:endParaRPr sz="1800">
              <a:solidFill>
                <a:schemeClr val="dk1"/>
              </a:solidFill>
            </a:endParaRPr>
          </a:p>
        </p:txBody>
      </p:sp>
      <p:sp>
        <p:nvSpPr>
          <p:cNvPr id="1231" name="Google Shape;1231;p7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232" name="Google Shape;1232;p78"/>
          <p:cNvSpPr/>
          <p:nvPr/>
        </p:nvSpPr>
        <p:spPr>
          <a:xfrm>
            <a:off x="854239" y="491943"/>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36" name="Shape 1236"/>
        <p:cNvGrpSpPr/>
        <p:nvPr/>
      </p:nvGrpSpPr>
      <p:grpSpPr>
        <a:xfrm>
          <a:off x="0" y="0"/>
          <a:ext cx="0" cy="0"/>
          <a:chOff x="0" y="0"/>
          <a:chExt cx="0" cy="0"/>
        </a:xfrm>
      </p:grpSpPr>
      <p:sp>
        <p:nvSpPr>
          <p:cNvPr id="1237" name="Google Shape;1237;p79"/>
          <p:cNvSpPr txBox="1"/>
          <p:nvPr>
            <p:ph type="title"/>
          </p:nvPr>
        </p:nvSpPr>
        <p:spPr>
          <a:xfrm>
            <a:off x="287907" y="264893"/>
            <a:ext cx="6304395"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t>Helping Unhappy Customers</a:t>
            </a:r>
            <a:endParaRPr b="1" sz="3000"/>
          </a:p>
        </p:txBody>
      </p:sp>
      <p:sp>
        <p:nvSpPr>
          <p:cNvPr id="1238" name="Google Shape;1238;p79"/>
          <p:cNvSpPr txBox="1"/>
          <p:nvPr>
            <p:ph idx="1" type="body"/>
          </p:nvPr>
        </p:nvSpPr>
        <p:spPr>
          <a:xfrm>
            <a:off x="258410" y="910193"/>
            <a:ext cx="4982540" cy="2530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Font typeface="Arial"/>
              <a:buChar char="◇"/>
            </a:pPr>
            <a:r>
              <a:rPr lang="en-CA" sz="2100">
                <a:solidFill>
                  <a:schemeClr val="dk1"/>
                </a:solidFill>
              </a:rPr>
              <a:t>Assisting clients with complaints, issues and concerns is a part of every job, regardless of the industry</a:t>
            </a:r>
            <a:endParaRPr/>
          </a:p>
          <a:p>
            <a:pPr indent="-317500" lvl="0" marL="457200" rtl="0" algn="l">
              <a:lnSpc>
                <a:spcPct val="100000"/>
              </a:lnSpc>
              <a:spcBef>
                <a:spcPts val="600"/>
              </a:spcBef>
              <a:spcAft>
                <a:spcPts val="0"/>
              </a:spcAft>
              <a:buSzPts val="1400"/>
              <a:buFont typeface="Arial"/>
              <a:buChar char="◇"/>
            </a:pPr>
            <a:r>
              <a:rPr lang="en-CA" sz="2100">
                <a:solidFill>
                  <a:schemeClr val="dk1"/>
                </a:solidFill>
              </a:rPr>
              <a:t>Helping an unhappy, angry, upset customer can be intimidating and challenging</a:t>
            </a:r>
            <a:endParaRPr/>
          </a:p>
          <a:p>
            <a:pPr indent="-317500" lvl="0" marL="457200" rtl="0" algn="l">
              <a:lnSpc>
                <a:spcPct val="100000"/>
              </a:lnSpc>
              <a:spcBef>
                <a:spcPts val="600"/>
              </a:spcBef>
              <a:spcAft>
                <a:spcPts val="0"/>
              </a:spcAft>
              <a:buSzPts val="1400"/>
              <a:buFont typeface="Arial"/>
              <a:buChar char="◇"/>
            </a:pPr>
            <a:r>
              <a:rPr lang="en-CA" sz="2100">
                <a:solidFill>
                  <a:schemeClr val="dk1"/>
                </a:solidFill>
              </a:rPr>
              <a:t>Customer complaints can help companies figure out areas of improvement in their business</a:t>
            </a:r>
            <a:endParaRPr/>
          </a:p>
        </p:txBody>
      </p:sp>
      <p:sp>
        <p:nvSpPr>
          <p:cNvPr id="1239" name="Google Shape;1239;p7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240" name="Google Shape;1240;p79"/>
          <p:cNvSpPr txBox="1"/>
          <p:nvPr/>
        </p:nvSpPr>
        <p:spPr>
          <a:xfrm>
            <a:off x="562257" y="4370956"/>
            <a:ext cx="74267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CA" sz="1400" u="none" cap="none" strike="noStrike">
                <a:solidFill>
                  <a:srgbClr val="5CF55F"/>
                </a:solidFill>
                <a:latin typeface="Arial"/>
                <a:ea typeface="Arial"/>
                <a:cs typeface="Arial"/>
                <a:sym typeface="Arial"/>
              </a:rPr>
              <a:t>ACTION: Watch the video, “Dealing with Angry Customers,” to learn some pro tips!</a:t>
            </a:r>
            <a:endParaRPr b="1" i="0" sz="1400" u="none" cap="none" strike="noStrike">
              <a:solidFill>
                <a:srgbClr val="5CF55F"/>
              </a:solidFill>
              <a:latin typeface="Arial"/>
              <a:ea typeface="Arial"/>
              <a:cs typeface="Arial"/>
              <a:sym typeface="Arial"/>
            </a:endParaRPr>
          </a:p>
        </p:txBody>
      </p:sp>
      <p:pic>
        <p:nvPicPr>
          <p:cNvPr descr="PREVIEW ONLY – NOT FOR TRAINING. Keeping customers is as important as getting them. This training video demonstrates a simple method for dealing effectively with angry customers. First, deal with the person; then, deal with the problem. This program shows how to deal with customers who are face-to-face and over the telephone." id="1241" name="Google Shape;1241;p79" title="Dealing With Angry Customers">
            <a:hlinkClick r:id="rId3"/>
          </p:cNvPr>
          <p:cNvPicPr preferRelativeResize="0"/>
          <p:nvPr/>
        </p:nvPicPr>
        <p:blipFill>
          <a:blip r:embed="rId4">
            <a:alphaModFix/>
          </a:blip>
          <a:stretch>
            <a:fillRect/>
          </a:stretch>
        </p:blipFill>
        <p:spPr>
          <a:xfrm>
            <a:off x="5036050" y="2044425"/>
            <a:ext cx="3915300" cy="2202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1000"/>
                                        <p:tgtEl>
                                          <p:spTgt spid="1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45" name="Shape 1245"/>
        <p:cNvGrpSpPr/>
        <p:nvPr/>
      </p:nvGrpSpPr>
      <p:grpSpPr>
        <a:xfrm>
          <a:off x="0" y="0"/>
          <a:ext cx="0" cy="0"/>
          <a:chOff x="0" y="0"/>
          <a:chExt cx="0" cy="0"/>
        </a:xfrm>
      </p:grpSpPr>
      <p:sp>
        <p:nvSpPr>
          <p:cNvPr id="1246" name="Google Shape;1246;p8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247" name="Google Shape;1247;p80"/>
          <p:cNvSpPr txBox="1"/>
          <p:nvPr/>
        </p:nvSpPr>
        <p:spPr>
          <a:xfrm>
            <a:off x="96254" y="54047"/>
            <a:ext cx="577515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Arial"/>
                <a:ea typeface="Arial"/>
                <a:cs typeface="Arial"/>
                <a:sym typeface="Arial"/>
              </a:rPr>
              <a:t>Dealing with an Angry Customer</a:t>
            </a:r>
            <a:endParaRPr b="0" i="0" sz="1400" u="none" cap="none" strike="noStrike">
              <a:solidFill>
                <a:srgbClr val="000000"/>
              </a:solidFill>
              <a:latin typeface="Arial"/>
              <a:ea typeface="Arial"/>
              <a:cs typeface="Arial"/>
              <a:sym typeface="Arial"/>
            </a:endParaRPr>
          </a:p>
        </p:txBody>
      </p:sp>
      <p:pic>
        <p:nvPicPr>
          <p:cNvPr descr="For more CORPORATE VIDEO scenarios please SUBSCRIBE to our channel and check out the Corporate Video playlists.&#10;For Corporate Video enquiries email: jmcfilmco@gmail.com" id="1248" name="Google Shape;1248;p80" title="CORPORATE VIDEO- Dealing with an Angry Customer Training">
            <a:hlinkClick r:id="rId3"/>
          </p:cNvPr>
          <p:cNvPicPr preferRelativeResize="0"/>
          <p:nvPr/>
        </p:nvPicPr>
        <p:blipFill>
          <a:blip r:embed="rId4">
            <a:alphaModFix/>
          </a:blip>
          <a:stretch>
            <a:fillRect/>
          </a:stretch>
        </p:blipFill>
        <p:spPr>
          <a:xfrm>
            <a:off x="789100" y="617050"/>
            <a:ext cx="7565800" cy="425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8"/>
                                        </p:tgtEl>
                                        <p:attrNameLst>
                                          <p:attrName>style.visibility</p:attrName>
                                        </p:attrNameLst>
                                      </p:cBhvr>
                                      <p:to>
                                        <p:strVal val="visible"/>
                                      </p:to>
                                    </p:set>
                                    <p:animEffect filter="fade" transition="in">
                                      <p:cBhvr>
                                        <p:cTn dur="1000"/>
                                        <p:tgtEl>
                                          <p:spTgt spid="1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2" name="Shape 1252"/>
        <p:cNvGrpSpPr/>
        <p:nvPr/>
      </p:nvGrpSpPr>
      <p:grpSpPr>
        <a:xfrm>
          <a:off x="0" y="0"/>
          <a:ext cx="0" cy="0"/>
          <a:chOff x="0" y="0"/>
          <a:chExt cx="0" cy="0"/>
        </a:xfrm>
      </p:grpSpPr>
      <p:sp>
        <p:nvSpPr>
          <p:cNvPr id="1253" name="Google Shape;1253;p81"/>
          <p:cNvSpPr txBox="1"/>
          <p:nvPr>
            <p:ph type="title"/>
          </p:nvPr>
        </p:nvSpPr>
        <p:spPr>
          <a:xfrm>
            <a:off x="287899" y="1057275"/>
            <a:ext cx="83841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t>Steps in Assisting an </a:t>
            </a:r>
            <a:br>
              <a:rPr b="1" lang="en-CA" sz="3000"/>
            </a:br>
            <a:r>
              <a:rPr b="1" lang="en-CA" sz="3000"/>
              <a:t>Angry Customer</a:t>
            </a:r>
            <a:endParaRPr b="1" sz="3000"/>
          </a:p>
        </p:txBody>
      </p:sp>
      <p:sp>
        <p:nvSpPr>
          <p:cNvPr id="1254" name="Google Shape;1254;p81"/>
          <p:cNvSpPr txBox="1"/>
          <p:nvPr>
            <p:ph idx="1" type="body"/>
          </p:nvPr>
        </p:nvSpPr>
        <p:spPr>
          <a:xfrm>
            <a:off x="562257" y="1918240"/>
            <a:ext cx="4944300" cy="1659900"/>
          </a:xfrm>
          <a:prstGeom prst="rect">
            <a:avLst/>
          </a:prstGeom>
          <a:noFill/>
          <a:ln>
            <a:noFill/>
          </a:ln>
        </p:spPr>
        <p:txBody>
          <a:bodyPr anchorCtr="0" anchor="t" bIns="91425" lIns="91425" spcFirstLastPara="1" rIns="91425" wrap="square" tIns="91425">
            <a:noAutofit/>
          </a:bodyPr>
          <a:lstStyle/>
          <a:p>
            <a:pPr indent="-342900" lvl="0" marL="482600" rtl="0" algn="l">
              <a:lnSpc>
                <a:spcPct val="100000"/>
              </a:lnSpc>
              <a:spcBef>
                <a:spcPts val="600"/>
              </a:spcBef>
              <a:spcAft>
                <a:spcPts val="0"/>
              </a:spcAft>
              <a:buSzPts val="1400"/>
              <a:buFont typeface="Arial"/>
              <a:buAutoNum type="arabicPeriod"/>
            </a:pPr>
            <a:r>
              <a:rPr lang="en-CA" sz="2400">
                <a:solidFill>
                  <a:schemeClr val="dk1"/>
                </a:solidFill>
              </a:rPr>
              <a:t>Stay Calm</a:t>
            </a:r>
            <a:endParaRPr/>
          </a:p>
          <a:p>
            <a:pPr indent="-342900" lvl="0" marL="482600" rtl="0" algn="l">
              <a:lnSpc>
                <a:spcPct val="100000"/>
              </a:lnSpc>
              <a:spcBef>
                <a:spcPts val="600"/>
              </a:spcBef>
              <a:spcAft>
                <a:spcPts val="0"/>
              </a:spcAft>
              <a:buSzPts val="1400"/>
              <a:buFont typeface="Arial"/>
              <a:buAutoNum type="arabicPeriod"/>
            </a:pPr>
            <a:r>
              <a:rPr lang="en-CA" sz="2400">
                <a:solidFill>
                  <a:schemeClr val="dk1"/>
                </a:solidFill>
              </a:rPr>
              <a:t>Actively Listen</a:t>
            </a:r>
            <a:endParaRPr/>
          </a:p>
          <a:p>
            <a:pPr indent="-342900" lvl="0" marL="482600" rtl="0" algn="l">
              <a:lnSpc>
                <a:spcPct val="100000"/>
              </a:lnSpc>
              <a:spcBef>
                <a:spcPts val="600"/>
              </a:spcBef>
              <a:spcAft>
                <a:spcPts val="0"/>
              </a:spcAft>
              <a:buSzPts val="1400"/>
              <a:buFont typeface="Arial"/>
              <a:buAutoNum type="arabicPeriod"/>
            </a:pPr>
            <a:r>
              <a:rPr lang="en-CA" sz="2400">
                <a:solidFill>
                  <a:schemeClr val="dk1"/>
                </a:solidFill>
              </a:rPr>
              <a:t>Repeat the Concerns</a:t>
            </a:r>
            <a:endParaRPr/>
          </a:p>
          <a:p>
            <a:pPr indent="-342900" lvl="0" marL="482600" rtl="0" algn="l">
              <a:lnSpc>
                <a:spcPct val="100000"/>
              </a:lnSpc>
              <a:spcBef>
                <a:spcPts val="600"/>
              </a:spcBef>
              <a:spcAft>
                <a:spcPts val="0"/>
              </a:spcAft>
              <a:buSzPts val="1400"/>
              <a:buFont typeface="Arial"/>
              <a:buAutoNum type="arabicPeriod"/>
            </a:pPr>
            <a:r>
              <a:rPr lang="en-CA" sz="2400">
                <a:solidFill>
                  <a:schemeClr val="dk1"/>
                </a:solidFill>
              </a:rPr>
              <a:t>Actively Sympathize</a:t>
            </a:r>
            <a:endParaRPr/>
          </a:p>
          <a:p>
            <a:pPr indent="-342900" lvl="0" marL="482600" rtl="0" algn="l">
              <a:lnSpc>
                <a:spcPct val="100000"/>
              </a:lnSpc>
              <a:spcBef>
                <a:spcPts val="600"/>
              </a:spcBef>
              <a:spcAft>
                <a:spcPts val="0"/>
              </a:spcAft>
              <a:buSzPts val="1400"/>
              <a:buFont typeface="Arial"/>
              <a:buAutoNum type="arabicPeriod"/>
            </a:pPr>
            <a:r>
              <a:rPr lang="en-CA" sz="2400">
                <a:solidFill>
                  <a:schemeClr val="dk1"/>
                </a:solidFill>
              </a:rPr>
              <a:t>Apologize</a:t>
            </a:r>
            <a:endParaRPr/>
          </a:p>
          <a:p>
            <a:pPr indent="-342900" lvl="0" marL="482600" rtl="0" algn="l">
              <a:lnSpc>
                <a:spcPct val="100000"/>
              </a:lnSpc>
              <a:spcBef>
                <a:spcPts val="600"/>
              </a:spcBef>
              <a:spcAft>
                <a:spcPts val="0"/>
              </a:spcAft>
              <a:buSzPts val="1400"/>
              <a:buFont typeface="Arial"/>
              <a:buAutoNum type="arabicPeriod"/>
            </a:pPr>
            <a:r>
              <a:rPr lang="en-CA" sz="2400">
                <a:solidFill>
                  <a:schemeClr val="dk1"/>
                </a:solidFill>
              </a:rPr>
              <a:t>Find a Solution</a:t>
            </a:r>
            <a:endParaRPr/>
          </a:p>
        </p:txBody>
      </p:sp>
      <p:sp>
        <p:nvSpPr>
          <p:cNvPr id="1255" name="Google Shape;1255;p8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256" name="Google Shape;1256;p81"/>
          <p:cNvPicPr preferRelativeResize="0"/>
          <p:nvPr/>
        </p:nvPicPr>
        <p:blipFill rotWithShape="1">
          <a:blip r:embed="rId3">
            <a:alphaModFix/>
          </a:blip>
          <a:srcRect b="0" l="0" r="0" t="0"/>
          <a:stretch/>
        </p:blipFill>
        <p:spPr>
          <a:xfrm>
            <a:off x="4333287" y="2062761"/>
            <a:ext cx="4248456" cy="21242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28"/>
          <p:cNvSpPr txBox="1"/>
          <p:nvPr>
            <p:ph idx="1" type="body"/>
          </p:nvPr>
        </p:nvSpPr>
        <p:spPr>
          <a:xfrm>
            <a:off x="6854564" y="3713814"/>
            <a:ext cx="2134200" cy="435300"/>
          </a:xfrm>
          <a:prstGeom prst="rect">
            <a:avLst/>
          </a:prstGeom>
          <a:noFill/>
          <a:ln>
            <a:noFill/>
          </a:ln>
        </p:spPr>
        <p:txBody>
          <a:bodyPr anchorCtr="0" anchor="ctr" bIns="91425" lIns="91425" spcFirstLastPara="1" rIns="91425" wrap="square" tIns="91425">
            <a:noAutofit/>
          </a:bodyPr>
          <a:lstStyle/>
          <a:p>
            <a:pPr indent="0" lvl="0" marL="76200" rtl="0" algn="r">
              <a:lnSpc>
                <a:spcPct val="100000"/>
              </a:lnSpc>
              <a:spcBef>
                <a:spcPts val="600"/>
              </a:spcBef>
              <a:spcAft>
                <a:spcPts val="0"/>
              </a:spcAft>
              <a:buSzPts val="2400"/>
              <a:buNone/>
            </a:pPr>
            <a:r>
              <a:rPr lang="en-CA" sz="1400">
                <a:solidFill>
                  <a:schemeClr val="dk1"/>
                </a:solidFill>
                <a:latin typeface="Arial"/>
                <a:ea typeface="Arial"/>
                <a:cs typeface="Arial"/>
                <a:sym typeface="Arial"/>
              </a:rPr>
              <a:t>Chief Product Officer of WorkplaceDynamics</a:t>
            </a:r>
            <a:endParaRPr sz="1400">
              <a:solidFill>
                <a:schemeClr val="dk1"/>
              </a:solidFill>
              <a:latin typeface="Arial"/>
              <a:ea typeface="Arial"/>
              <a:cs typeface="Arial"/>
              <a:sym typeface="Arial"/>
            </a:endParaRPr>
          </a:p>
        </p:txBody>
      </p:sp>
      <p:sp>
        <p:nvSpPr>
          <p:cNvPr id="753" name="Google Shape;753;p2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754" name="Google Shape;754;p28"/>
          <p:cNvPicPr preferRelativeResize="0"/>
          <p:nvPr/>
        </p:nvPicPr>
        <p:blipFill>
          <a:blip r:embed="rId3">
            <a:alphaModFix/>
          </a:blip>
          <a:stretch>
            <a:fillRect/>
          </a:stretch>
        </p:blipFill>
        <p:spPr>
          <a:xfrm>
            <a:off x="3454650" y="2857425"/>
            <a:ext cx="3256126" cy="2147976"/>
          </a:xfrm>
          <a:prstGeom prst="rect">
            <a:avLst/>
          </a:prstGeom>
          <a:noFill/>
          <a:ln>
            <a:noFill/>
          </a:ln>
        </p:spPr>
      </p:pic>
      <p:pic>
        <p:nvPicPr>
          <p:cNvPr id="755" name="Google Shape;755;p28"/>
          <p:cNvPicPr preferRelativeResize="0"/>
          <p:nvPr/>
        </p:nvPicPr>
        <p:blipFill>
          <a:blip r:embed="rId4">
            <a:alphaModFix/>
          </a:blip>
          <a:stretch>
            <a:fillRect/>
          </a:stretch>
        </p:blipFill>
        <p:spPr>
          <a:xfrm>
            <a:off x="2097706" y="254400"/>
            <a:ext cx="4134468" cy="2303101"/>
          </a:xfrm>
          <a:prstGeom prst="rect">
            <a:avLst/>
          </a:prstGeom>
          <a:noFill/>
          <a:ln>
            <a:noFill/>
          </a:ln>
        </p:spPr>
      </p:pic>
      <p:sp>
        <p:nvSpPr>
          <p:cNvPr id="756" name="Google Shape;756;p28"/>
          <p:cNvSpPr txBox="1"/>
          <p:nvPr>
            <p:ph idx="1" type="body"/>
          </p:nvPr>
        </p:nvSpPr>
        <p:spPr>
          <a:xfrm>
            <a:off x="6376475" y="1046550"/>
            <a:ext cx="2552100" cy="718800"/>
          </a:xfrm>
          <a:prstGeom prst="rect">
            <a:avLst/>
          </a:prstGeom>
          <a:noFill/>
          <a:ln>
            <a:noFill/>
          </a:ln>
        </p:spPr>
        <p:txBody>
          <a:bodyPr anchorCtr="0" anchor="ctr" bIns="91425" lIns="91425" spcFirstLastPara="1" rIns="91425" wrap="square" tIns="91425">
            <a:noAutofit/>
          </a:bodyPr>
          <a:lstStyle/>
          <a:p>
            <a:pPr indent="0" lvl="0" marL="76200" rtl="0" algn="ctr">
              <a:lnSpc>
                <a:spcPct val="100000"/>
              </a:lnSpc>
              <a:spcBef>
                <a:spcPts val="600"/>
              </a:spcBef>
              <a:spcAft>
                <a:spcPts val="0"/>
              </a:spcAft>
              <a:buSzPts val="2400"/>
              <a:buNone/>
            </a:pPr>
            <a:r>
              <a:rPr lang="en-CA" sz="1400">
                <a:solidFill>
                  <a:schemeClr val="dk1"/>
                </a:solidFill>
                <a:latin typeface="Arial"/>
                <a:ea typeface="Arial"/>
                <a:cs typeface="Arial"/>
                <a:sym typeface="Arial"/>
              </a:rPr>
              <a:t>American Internet Entrepreneur and Venture Capitalist</a:t>
            </a:r>
            <a:endParaRPr sz="1400">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82"/>
          <p:cNvSpPr txBox="1"/>
          <p:nvPr>
            <p:ph type="title"/>
          </p:nvPr>
        </p:nvSpPr>
        <p:spPr>
          <a:xfrm>
            <a:off x="1793439" y="638890"/>
            <a:ext cx="7017867"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t>Reflect, Connect, Demonstrate</a:t>
            </a:r>
            <a:endParaRPr b="1" sz="3000"/>
          </a:p>
        </p:txBody>
      </p:sp>
      <p:sp>
        <p:nvSpPr>
          <p:cNvPr id="1262" name="Google Shape;1262;p82"/>
          <p:cNvSpPr txBox="1"/>
          <p:nvPr>
            <p:ph idx="1" type="body"/>
          </p:nvPr>
        </p:nvSpPr>
        <p:spPr>
          <a:xfrm>
            <a:off x="1463956" y="1399400"/>
            <a:ext cx="6313159" cy="234469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1" lang="en-CA" sz="2100">
                <a:solidFill>
                  <a:srgbClr val="5CF55F"/>
                </a:solidFill>
              </a:rPr>
              <a:t>Task:</a:t>
            </a:r>
            <a:r>
              <a:rPr b="1" lang="en-CA" sz="2100">
                <a:solidFill>
                  <a:schemeClr val="dk1"/>
                </a:solidFill>
              </a:rPr>
              <a:t> </a:t>
            </a:r>
            <a:r>
              <a:rPr lang="en-CA" sz="2100">
                <a:solidFill>
                  <a:schemeClr val="dk1"/>
                </a:solidFill>
              </a:rPr>
              <a:t>Create an upset customer scenario. It can be based on an experience you have had in a workplace. Try to connect the scenario to your SHSM sector or Co-op placement.</a:t>
            </a:r>
            <a:endParaRPr/>
          </a:p>
          <a:p>
            <a:pPr indent="-342900" lvl="0" marL="342900" rtl="0" algn="l">
              <a:lnSpc>
                <a:spcPct val="100000"/>
              </a:lnSpc>
              <a:spcBef>
                <a:spcPts val="600"/>
              </a:spcBef>
              <a:spcAft>
                <a:spcPts val="0"/>
              </a:spcAft>
              <a:buSzPts val="1400"/>
              <a:buFont typeface="Arial"/>
              <a:buChar char="•"/>
            </a:pPr>
            <a:r>
              <a:rPr lang="en-CA" sz="2100">
                <a:solidFill>
                  <a:schemeClr val="dk1"/>
                </a:solidFill>
              </a:rPr>
              <a:t>Apply the six steps in dealing with the customer. </a:t>
            </a:r>
            <a:endParaRPr/>
          </a:p>
          <a:p>
            <a:pPr indent="-342900" lvl="0" marL="342900" rtl="0" algn="l">
              <a:lnSpc>
                <a:spcPct val="100000"/>
              </a:lnSpc>
              <a:spcBef>
                <a:spcPts val="600"/>
              </a:spcBef>
              <a:spcAft>
                <a:spcPts val="0"/>
              </a:spcAft>
              <a:buSzPts val="1400"/>
              <a:buFont typeface="Arial"/>
              <a:buChar char="•"/>
            </a:pPr>
            <a:r>
              <a:rPr lang="en-CA" sz="2100">
                <a:solidFill>
                  <a:schemeClr val="dk1"/>
                </a:solidFill>
              </a:rPr>
              <a:t>Can you also “surprise and delight” the customer?</a:t>
            </a:r>
            <a:endParaRPr/>
          </a:p>
        </p:txBody>
      </p:sp>
      <p:sp>
        <p:nvSpPr>
          <p:cNvPr id="1263" name="Google Shape;1263;p8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264" name="Google Shape;1264;p82"/>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65" name="Google Shape;1265;p82"/>
          <p:cNvGrpSpPr/>
          <p:nvPr/>
        </p:nvGrpSpPr>
        <p:grpSpPr>
          <a:xfrm>
            <a:off x="562257" y="1284190"/>
            <a:ext cx="901699" cy="645300"/>
            <a:chOff x="5255200" y="3006475"/>
            <a:chExt cx="511700" cy="378575"/>
          </a:xfrm>
        </p:grpSpPr>
        <p:sp>
          <p:nvSpPr>
            <p:cNvPr id="1266" name="Google Shape;1266;p8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267" name="Google Shape;1267;p8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268" name="Google Shape;1268;p82"/>
          <p:cNvGrpSpPr/>
          <p:nvPr/>
        </p:nvGrpSpPr>
        <p:grpSpPr>
          <a:xfrm>
            <a:off x="8055961" y="3969201"/>
            <a:ext cx="285329" cy="291204"/>
            <a:chOff x="3955900" y="2984500"/>
            <a:chExt cx="414000" cy="422525"/>
          </a:xfrm>
        </p:grpSpPr>
        <p:sp>
          <p:nvSpPr>
            <p:cNvPr id="1269" name="Google Shape;1269;p82"/>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82"/>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82"/>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2" name="Google Shape;1272;p82"/>
          <p:cNvGrpSpPr/>
          <p:nvPr/>
        </p:nvGrpSpPr>
        <p:grpSpPr>
          <a:xfrm>
            <a:off x="7777115" y="1328828"/>
            <a:ext cx="775254" cy="787574"/>
            <a:chOff x="1922075" y="1629000"/>
            <a:chExt cx="437200" cy="437201"/>
          </a:xfrm>
        </p:grpSpPr>
        <p:sp>
          <p:nvSpPr>
            <p:cNvPr id="1273" name="Google Shape;1273;p82"/>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82"/>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5" name="Google Shape;1275;p82"/>
          <p:cNvSpPr txBox="1"/>
          <p:nvPr/>
        </p:nvSpPr>
        <p:spPr>
          <a:xfrm>
            <a:off x="1178838" y="3744099"/>
            <a:ext cx="6237900" cy="1354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sz="17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b="0" i="0" lang="en-CA" sz="1700" u="none" cap="none" strike="noStrike">
                <a:solidFill>
                  <a:schemeClr val="dk1"/>
                </a:solidFill>
                <a:latin typeface="Arial"/>
                <a:ea typeface="Arial"/>
                <a:cs typeface="Arial"/>
                <a:sym typeface="Arial"/>
              </a:rPr>
              <a:t>Your scenario can be written as a script, acted out, </a:t>
            </a:r>
            <a:endParaRPr b="0"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CA" sz="1700" u="none" cap="none" strike="noStrike">
                <a:solidFill>
                  <a:schemeClr val="dk1"/>
                </a:solidFill>
                <a:latin typeface="Arial"/>
                <a:ea typeface="Arial"/>
                <a:cs typeface="Arial"/>
                <a:sym typeface="Arial"/>
              </a:rPr>
              <a:t>recorded or completed as a video. </a:t>
            </a:r>
            <a:endParaRPr b="0"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CA" sz="1700" u="none" cap="none" strike="noStrike">
                <a:solidFill>
                  <a:schemeClr val="dk1"/>
                </a:solidFill>
                <a:latin typeface="Arial"/>
                <a:ea typeface="Arial"/>
                <a:cs typeface="Arial"/>
                <a:sym typeface="Arial"/>
              </a:rPr>
              <a:t>Remember to share it with your teacher!</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83"/>
          <p:cNvSpPr txBox="1"/>
          <p:nvPr>
            <p:ph type="ctrTitle"/>
          </p:nvPr>
        </p:nvSpPr>
        <p:spPr>
          <a:xfrm>
            <a:off x="2691980" y="198240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Customer Service in</a:t>
            </a:r>
            <a:br>
              <a:rPr b="1" lang="en-CA">
                <a:solidFill>
                  <a:schemeClr val="dk1"/>
                </a:solidFill>
              </a:rPr>
            </a:br>
            <a:r>
              <a:rPr b="1" lang="en-CA">
                <a:solidFill>
                  <a:schemeClr val="dk1"/>
                </a:solidFill>
              </a:rPr>
              <a:t>your SHSM or Co-op  </a:t>
            </a:r>
            <a:r>
              <a:rPr b="1" lang="en-CA">
                <a:solidFill>
                  <a:schemeClr val="dk1"/>
                </a:solidFill>
              </a:rPr>
              <a:t>Sector</a:t>
            </a:r>
            <a:endParaRPr b="1">
              <a:solidFill>
                <a:schemeClr val="dk1"/>
              </a:solidFill>
            </a:endParaRPr>
          </a:p>
        </p:txBody>
      </p:sp>
      <p:sp>
        <p:nvSpPr>
          <p:cNvPr id="1281" name="Google Shape;1281;p83"/>
          <p:cNvSpPr txBox="1"/>
          <p:nvPr>
            <p:ph idx="1" type="subTitle"/>
          </p:nvPr>
        </p:nvSpPr>
        <p:spPr>
          <a:xfrm>
            <a:off x="1032940" y="1997354"/>
            <a:ext cx="820270" cy="4124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a:solidFill>
                  <a:schemeClr val="dk1"/>
                </a:solidFill>
              </a:rPr>
              <a:t>Module</a:t>
            </a:r>
            <a:endParaRPr b="1">
              <a:solidFill>
                <a:schemeClr val="dk1"/>
              </a:solidFill>
            </a:endParaRPr>
          </a:p>
        </p:txBody>
      </p:sp>
      <p:sp>
        <p:nvSpPr>
          <p:cNvPr id="1282" name="Google Shape;1282;p83"/>
          <p:cNvSpPr txBox="1"/>
          <p:nvPr/>
        </p:nvSpPr>
        <p:spPr>
          <a:xfrm>
            <a:off x="409575" y="1676400"/>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5</a:t>
            </a:r>
            <a:endParaRPr b="1" i="0" sz="1400" u="none" cap="none" strike="noStrike">
              <a:solidFill>
                <a:srgbClr val="FFFFFF"/>
              </a:solidFill>
              <a:latin typeface="Arial"/>
              <a:ea typeface="Arial"/>
              <a:cs typeface="Arial"/>
              <a:sym typeface="Arial"/>
            </a:endParaRPr>
          </a:p>
        </p:txBody>
      </p:sp>
      <p:sp>
        <p:nvSpPr>
          <p:cNvPr id="1283" name="Google Shape;1283;p83"/>
          <p:cNvSpPr/>
          <p:nvPr/>
        </p:nvSpPr>
        <p:spPr>
          <a:xfrm>
            <a:off x="829281" y="167090"/>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83"/>
          <p:cNvSpPr txBox="1"/>
          <p:nvPr/>
        </p:nvSpPr>
        <p:spPr>
          <a:xfrm>
            <a:off x="7258400" y="4572700"/>
            <a:ext cx="178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u="sng">
                <a:solidFill>
                  <a:schemeClr val="hlink"/>
                </a:solidFill>
                <a:hlinkClick action="ppaction://hlinksldjump" r:id="rId3"/>
              </a:rPr>
              <a:t>Table of Contents</a:t>
            </a:r>
            <a:endParaRPr>
              <a:solidFill>
                <a:schemeClr val="accent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84"/>
          <p:cNvSpPr txBox="1"/>
          <p:nvPr>
            <p:ph idx="1" type="body"/>
          </p:nvPr>
        </p:nvSpPr>
        <p:spPr>
          <a:xfrm>
            <a:off x="1805938" y="444444"/>
            <a:ext cx="3175136" cy="4254612"/>
          </a:xfrm>
          <a:prstGeom prst="rect">
            <a:avLst/>
          </a:prstGeom>
          <a:noFill/>
          <a:ln cap="flat" cmpd="sng" w="9525">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600"/>
              </a:spcBef>
              <a:spcAft>
                <a:spcPts val="0"/>
              </a:spcAft>
              <a:buSzPts val="2400"/>
              <a:buNone/>
            </a:pPr>
            <a:r>
              <a:rPr b="1" lang="en-CA">
                <a:solidFill>
                  <a:schemeClr val="dk1"/>
                </a:solidFill>
              </a:rPr>
              <a:t>Customer Service  is the new marketing, it’s what differentiates one business from another. </a:t>
            </a:r>
            <a:endParaRPr sz="2000"/>
          </a:p>
          <a:p>
            <a:pPr indent="0" lvl="0" marL="0" rtl="0" algn="l">
              <a:lnSpc>
                <a:spcPct val="100000"/>
              </a:lnSpc>
              <a:spcBef>
                <a:spcPts val="600"/>
              </a:spcBef>
              <a:spcAft>
                <a:spcPts val="0"/>
              </a:spcAft>
              <a:buSzPts val="2400"/>
              <a:buNone/>
            </a:pPr>
            <a:r>
              <a:t/>
            </a:r>
            <a:endParaRPr b="1" sz="2800">
              <a:solidFill>
                <a:schemeClr val="dk1"/>
              </a:solidFill>
            </a:endParaRPr>
          </a:p>
          <a:p>
            <a:pPr indent="0" lvl="0" marL="0" rtl="0" algn="r">
              <a:lnSpc>
                <a:spcPct val="100000"/>
              </a:lnSpc>
              <a:spcBef>
                <a:spcPts val="600"/>
              </a:spcBef>
              <a:spcAft>
                <a:spcPts val="0"/>
              </a:spcAft>
              <a:buSzPts val="2400"/>
              <a:buNone/>
            </a:pPr>
            <a:r>
              <a:rPr lang="en-CA" sz="2000">
                <a:solidFill>
                  <a:schemeClr val="dk1"/>
                </a:solidFill>
              </a:rPr>
              <a:t>Jay Baer, </a:t>
            </a:r>
            <a:endParaRPr/>
          </a:p>
          <a:p>
            <a:pPr indent="0" lvl="0" marL="0" rtl="0" algn="r">
              <a:lnSpc>
                <a:spcPct val="100000"/>
              </a:lnSpc>
              <a:spcBef>
                <a:spcPts val="600"/>
              </a:spcBef>
              <a:spcAft>
                <a:spcPts val="0"/>
              </a:spcAft>
              <a:buSzPts val="2400"/>
              <a:buNone/>
            </a:pPr>
            <a:r>
              <a:rPr lang="en-CA" sz="2000">
                <a:solidFill>
                  <a:schemeClr val="dk1"/>
                </a:solidFill>
              </a:rPr>
              <a:t>Entrepreneur, </a:t>
            </a:r>
            <a:endParaRPr/>
          </a:p>
          <a:p>
            <a:pPr indent="0" lvl="0" marL="0" rtl="0" algn="r">
              <a:lnSpc>
                <a:spcPct val="100000"/>
              </a:lnSpc>
              <a:spcBef>
                <a:spcPts val="600"/>
              </a:spcBef>
              <a:spcAft>
                <a:spcPts val="0"/>
              </a:spcAft>
              <a:buSzPts val="2400"/>
              <a:buNone/>
            </a:pPr>
            <a:r>
              <a:rPr lang="en-CA" sz="2000">
                <a:solidFill>
                  <a:schemeClr val="dk1"/>
                </a:solidFill>
              </a:rPr>
              <a:t>consultant and author</a:t>
            </a:r>
            <a:endParaRPr sz="2000">
              <a:solidFill>
                <a:schemeClr val="dk1"/>
              </a:solidFill>
            </a:endParaRPr>
          </a:p>
        </p:txBody>
      </p:sp>
      <p:sp>
        <p:nvSpPr>
          <p:cNvPr id="1290" name="Google Shape;1290;p8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291" name="Google Shape;1291;p84"/>
          <p:cNvSpPr/>
          <p:nvPr/>
        </p:nvSpPr>
        <p:spPr>
          <a:xfrm>
            <a:off x="866271" y="491943"/>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84"/>
          <p:cNvSpPr txBox="1"/>
          <p:nvPr/>
        </p:nvSpPr>
        <p:spPr>
          <a:xfrm>
            <a:off x="5415492" y="705487"/>
            <a:ext cx="3175200" cy="3878700"/>
          </a:xfrm>
          <a:prstGeom prst="rect">
            <a:avLst/>
          </a:prstGeom>
          <a:noFill/>
          <a:ln cap="flat" cmpd="sng" w="9525">
            <a:solidFill>
              <a:srgbClr val="2C9DDE"/>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BBD5"/>
              </a:buClr>
              <a:buSzPts val="2400"/>
              <a:buFont typeface="Nixie One"/>
              <a:buNone/>
            </a:pPr>
            <a:r>
              <a:rPr b="1" i="0" lang="en-CA" sz="2400" u="none" cap="none" strike="noStrike">
                <a:solidFill>
                  <a:srgbClr val="FFFFFF"/>
                </a:solidFill>
                <a:latin typeface="Nixie One"/>
                <a:ea typeface="Nixie One"/>
                <a:cs typeface="Nixie One"/>
                <a:sym typeface="Nixie One"/>
              </a:rPr>
              <a:t>Instead of focusing on the competition,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19BBD5"/>
              </a:buClr>
              <a:buSzPts val="2400"/>
              <a:buFont typeface="Nixie One"/>
              <a:buNone/>
            </a:pPr>
            <a:r>
              <a:rPr b="1" i="0" lang="en-CA" sz="2400" u="none" cap="none" strike="noStrike">
                <a:solidFill>
                  <a:srgbClr val="FFFFFF"/>
                </a:solidFill>
                <a:latin typeface="Nixie One"/>
                <a:ea typeface="Nixie One"/>
                <a:cs typeface="Nixie One"/>
                <a:sym typeface="Nixie One"/>
              </a:rPr>
              <a:t>focus on the customer.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19BBD5"/>
              </a:buClr>
              <a:buSzPts val="2400"/>
              <a:buFont typeface="Nixie One"/>
              <a:buNone/>
            </a:pPr>
            <a:r>
              <a:t/>
            </a:r>
            <a:endParaRPr b="1" i="0" sz="2400" u="none" cap="none" strike="noStrike">
              <a:solidFill>
                <a:srgbClr val="FFFFFF"/>
              </a:solidFill>
              <a:latin typeface="Nixie One"/>
              <a:ea typeface="Nixie One"/>
              <a:cs typeface="Nixie One"/>
              <a:sym typeface="Nixie One"/>
            </a:endParaRPr>
          </a:p>
          <a:p>
            <a:pPr indent="0" lvl="0" marL="0" marR="0" rtl="0" algn="l">
              <a:lnSpc>
                <a:spcPct val="100000"/>
              </a:lnSpc>
              <a:spcBef>
                <a:spcPts val="600"/>
              </a:spcBef>
              <a:spcAft>
                <a:spcPts val="0"/>
              </a:spcAft>
              <a:buClr>
                <a:srgbClr val="19BBD5"/>
              </a:buClr>
              <a:buSzPts val="2400"/>
              <a:buFont typeface="Nixie One"/>
              <a:buNone/>
            </a:pPr>
            <a:r>
              <a:t/>
            </a:r>
            <a:endParaRPr b="1" i="0" sz="2800" u="none" cap="none" strike="noStrike">
              <a:solidFill>
                <a:srgbClr val="FFFFFF"/>
              </a:solidFill>
              <a:latin typeface="Nixie One"/>
              <a:ea typeface="Nixie One"/>
              <a:cs typeface="Nixie One"/>
              <a:sym typeface="Nixie One"/>
            </a:endParaRPr>
          </a:p>
          <a:p>
            <a:pPr indent="0" lvl="0" marL="0" marR="0" rtl="0" algn="l">
              <a:lnSpc>
                <a:spcPct val="100000"/>
              </a:lnSpc>
              <a:spcBef>
                <a:spcPts val="600"/>
              </a:spcBef>
              <a:spcAft>
                <a:spcPts val="0"/>
              </a:spcAft>
              <a:buClr>
                <a:srgbClr val="19BBD5"/>
              </a:buClr>
              <a:buSzPts val="2400"/>
              <a:buFont typeface="Nixie One"/>
              <a:buNone/>
            </a:pPr>
            <a:r>
              <a:t/>
            </a:r>
            <a:endParaRPr b="1" i="0" sz="2800" u="none" cap="none" strike="noStrike">
              <a:solidFill>
                <a:srgbClr val="FFFFFF"/>
              </a:solidFill>
              <a:latin typeface="Nixie One"/>
              <a:ea typeface="Nixie One"/>
              <a:cs typeface="Nixie One"/>
              <a:sym typeface="Nixie One"/>
            </a:endParaRPr>
          </a:p>
          <a:p>
            <a:pPr indent="0" lvl="0" marL="0" marR="0" rtl="0" algn="r">
              <a:lnSpc>
                <a:spcPct val="100000"/>
              </a:lnSpc>
              <a:spcBef>
                <a:spcPts val="600"/>
              </a:spcBef>
              <a:spcAft>
                <a:spcPts val="0"/>
              </a:spcAft>
              <a:buClr>
                <a:srgbClr val="19BBD5"/>
              </a:buClr>
              <a:buSzPts val="2400"/>
              <a:buFont typeface="Nixie One"/>
              <a:buNone/>
            </a:pPr>
            <a:r>
              <a:rPr b="0" i="0" lang="en-CA" sz="2000" u="none" cap="none" strike="noStrike">
                <a:solidFill>
                  <a:srgbClr val="FFFFFF"/>
                </a:solidFill>
                <a:latin typeface="Nixie One"/>
                <a:ea typeface="Nixie One"/>
                <a:cs typeface="Nixie One"/>
                <a:sym typeface="Nixie One"/>
              </a:rPr>
              <a:t>Scott Cook,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600"/>
              </a:spcBef>
              <a:spcAft>
                <a:spcPts val="0"/>
              </a:spcAft>
              <a:buClr>
                <a:srgbClr val="19BBD5"/>
              </a:buClr>
              <a:buSzPts val="2400"/>
              <a:buFont typeface="Nixie One"/>
              <a:buNone/>
            </a:pPr>
            <a:r>
              <a:rPr b="0" i="0" lang="en-CA" sz="2000" u="none" cap="none" strike="noStrike">
                <a:solidFill>
                  <a:srgbClr val="FFFFFF"/>
                </a:solidFill>
                <a:latin typeface="Nixie One"/>
                <a:ea typeface="Nixie One"/>
                <a:cs typeface="Nixie One"/>
                <a:sym typeface="Nixie One"/>
              </a:rPr>
              <a:t>co-founder of Intuit</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85"/>
          <p:cNvSpPr txBox="1"/>
          <p:nvPr>
            <p:ph type="title"/>
          </p:nvPr>
        </p:nvSpPr>
        <p:spPr>
          <a:xfrm>
            <a:off x="1827877" y="98362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Minds On</a:t>
            </a:r>
            <a:endParaRPr/>
          </a:p>
        </p:txBody>
      </p:sp>
      <p:sp>
        <p:nvSpPr>
          <p:cNvPr id="1298" name="Google Shape;1298;p85"/>
          <p:cNvSpPr txBox="1"/>
          <p:nvPr>
            <p:ph idx="1" type="body"/>
          </p:nvPr>
        </p:nvSpPr>
        <p:spPr>
          <a:xfrm>
            <a:off x="1898620" y="1628920"/>
            <a:ext cx="5237478" cy="177278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3200">
                <a:solidFill>
                  <a:schemeClr val="dk1"/>
                </a:solidFill>
              </a:rPr>
              <a:t>Why are these two quotations important for a small business owner to keep in mind?</a:t>
            </a:r>
            <a:endParaRPr/>
          </a:p>
          <a:p>
            <a:pPr indent="0" lvl="0" marL="0" rtl="0" algn="l">
              <a:lnSpc>
                <a:spcPct val="100000"/>
              </a:lnSpc>
              <a:spcBef>
                <a:spcPts val="600"/>
              </a:spcBef>
              <a:spcAft>
                <a:spcPts val="0"/>
              </a:spcAft>
              <a:buSzPts val="1400"/>
              <a:buNone/>
            </a:pPr>
            <a:r>
              <a:t/>
            </a:r>
            <a:endParaRPr sz="3200">
              <a:solidFill>
                <a:schemeClr val="dk1"/>
              </a:solidFill>
            </a:endParaRPr>
          </a:p>
          <a:p>
            <a:pPr indent="0" lvl="0" marL="0" rtl="0" algn="l">
              <a:lnSpc>
                <a:spcPct val="100000"/>
              </a:lnSpc>
              <a:spcBef>
                <a:spcPts val="600"/>
              </a:spcBef>
              <a:spcAft>
                <a:spcPts val="0"/>
              </a:spcAft>
              <a:buSzPts val="1400"/>
              <a:buNone/>
            </a:pPr>
            <a:r>
              <a:rPr lang="en-CA" sz="1800">
                <a:solidFill>
                  <a:schemeClr val="dk1"/>
                </a:solidFill>
              </a:rPr>
              <a:t>Add your explanation to your student workbook.</a:t>
            </a:r>
            <a:endParaRPr/>
          </a:p>
          <a:p>
            <a:pPr indent="0" lvl="0" marL="0" rtl="0" algn="l">
              <a:lnSpc>
                <a:spcPct val="100000"/>
              </a:lnSpc>
              <a:spcBef>
                <a:spcPts val="600"/>
              </a:spcBef>
              <a:spcAft>
                <a:spcPts val="0"/>
              </a:spcAft>
              <a:buSzPts val="1400"/>
              <a:buNone/>
            </a:pPr>
            <a:r>
              <a:t/>
            </a:r>
            <a:endParaRPr sz="3200">
              <a:solidFill>
                <a:schemeClr val="dk1"/>
              </a:solidFill>
            </a:endParaRPr>
          </a:p>
        </p:txBody>
      </p:sp>
      <p:sp>
        <p:nvSpPr>
          <p:cNvPr id="1299" name="Google Shape;1299;p8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300" name="Google Shape;1300;p85"/>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85"/>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2" name="Google Shape;1302;p85"/>
          <p:cNvGrpSpPr/>
          <p:nvPr/>
        </p:nvGrpSpPr>
        <p:grpSpPr>
          <a:xfrm>
            <a:off x="562257" y="1284190"/>
            <a:ext cx="901699" cy="645300"/>
            <a:chOff x="5255200" y="3006475"/>
            <a:chExt cx="511700" cy="378575"/>
          </a:xfrm>
        </p:grpSpPr>
        <p:sp>
          <p:nvSpPr>
            <p:cNvPr id="1303" name="Google Shape;1303;p8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304" name="Google Shape;1304;p8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305" name="Google Shape;1305;p85"/>
          <p:cNvGrpSpPr/>
          <p:nvPr/>
        </p:nvGrpSpPr>
        <p:grpSpPr>
          <a:xfrm>
            <a:off x="7643220" y="1383033"/>
            <a:ext cx="775254" cy="787574"/>
            <a:chOff x="1922075" y="1629000"/>
            <a:chExt cx="437200" cy="437201"/>
          </a:xfrm>
        </p:grpSpPr>
        <p:sp>
          <p:nvSpPr>
            <p:cNvPr id="1306" name="Google Shape;1306;p85"/>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85"/>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sp>
        <p:nvSpPr>
          <p:cNvPr id="1312" name="Google Shape;1312;p86"/>
          <p:cNvSpPr txBox="1"/>
          <p:nvPr>
            <p:ph type="title"/>
          </p:nvPr>
        </p:nvSpPr>
        <p:spPr>
          <a:xfrm>
            <a:off x="1759929" y="677682"/>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Investigate and Describe</a:t>
            </a:r>
            <a:endParaRPr/>
          </a:p>
        </p:txBody>
      </p:sp>
      <p:sp>
        <p:nvSpPr>
          <p:cNvPr id="1313" name="Google Shape;1313;p86"/>
          <p:cNvSpPr txBox="1"/>
          <p:nvPr>
            <p:ph idx="1" type="body"/>
          </p:nvPr>
        </p:nvSpPr>
        <p:spPr>
          <a:xfrm>
            <a:off x="1584960" y="1241256"/>
            <a:ext cx="7226346" cy="179439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1" lang="en-CA" sz="2000">
                <a:solidFill>
                  <a:schemeClr val="dk1"/>
                </a:solidFill>
              </a:rPr>
              <a:t>What are some common customer service issues related to your SHSM sector or Coop placement?</a:t>
            </a:r>
            <a:endParaRPr/>
          </a:p>
          <a:p>
            <a:pPr indent="-342900" lvl="0" marL="342900" rtl="0" algn="l">
              <a:lnSpc>
                <a:spcPct val="100000"/>
              </a:lnSpc>
              <a:spcBef>
                <a:spcPts val="600"/>
              </a:spcBef>
              <a:spcAft>
                <a:spcPts val="0"/>
              </a:spcAft>
              <a:buSzPts val="1400"/>
              <a:buChar char="◇"/>
            </a:pPr>
            <a:r>
              <a:rPr lang="en-CA" sz="1600">
                <a:solidFill>
                  <a:schemeClr val="dk1"/>
                </a:solidFill>
              </a:rPr>
              <a:t>In your student workbook, identify and describe </a:t>
            </a:r>
            <a:r>
              <a:rPr b="1" lang="en-CA" sz="1600">
                <a:solidFill>
                  <a:schemeClr val="dk1"/>
                </a:solidFill>
              </a:rPr>
              <a:t>two to four </a:t>
            </a:r>
            <a:r>
              <a:rPr lang="en-CA" sz="1600">
                <a:solidFill>
                  <a:schemeClr val="dk1"/>
                </a:solidFill>
              </a:rPr>
              <a:t>customer service issues.</a:t>
            </a:r>
            <a:endParaRPr/>
          </a:p>
        </p:txBody>
      </p:sp>
      <p:sp>
        <p:nvSpPr>
          <p:cNvPr id="1314" name="Google Shape;1314;p8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315" name="Google Shape;1315;p86"/>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86"/>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17" name="Google Shape;1317;p86"/>
          <p:cNvGrpSpPr/>
          <p:nvPr/>
        </p:nvGrpSpPr>
        <p:grpSpPr>
          <a:xfrm>
            <a:off x="562257" y="1284190"/>
            <a:ext cx="901699" cy="645300"/>
            <a:chOff x="5255200" y="3006475"/>
            <a:chExt cx="511700" cy="378575"/>
          </a:xfrm>
        </p:grpSpPr>
        <p:sp>
          <p:nvSpPr>
            <p:cNvPr id="1318" name="Google Shape;1318;p8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319" name="Google Shape;1319;p8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320" name="Google Shape;1320;p86"/>
          <p:cNvGrpSpPr/>
          <p:nvPr/>
        </p:nvGrpSpPr>
        <p:grpSpPr>
          <a:xfrm>
            <a:off x="7971396" y="471128"/>
            <a:ext cx="775254" cy="787574"/>
            <a:chOff x="1922075" y="1629000"/>
            <a:chExt cx="437200" cy="437201"/>
          </a:xfrm>
        </p:grpSpPr>
        <p:sp>
          <p:nvSpPr>
            <p:cNvPr id="1321" name="Google Shape;1321;p86"/>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86"/>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3" name="Google Shape;1323;p86"/>
          <p:cNvSpPr txBox="1"/>
          <p:nvPr/>
        </p:nvSpPr>
        <p:spPr>
          <a:xfrm>
            <a:off x="287907" y="2712842"/>
            <a:ext cx="6916200" cy="229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CA" sz="1400" u="none" cap="none" strike="noStrike">
                <a:solidFill>
                  <a:schemeClr val="dk1"/>
                </a:solidFill>
                <a:latin typeface="Arial"/>
                <a:ea typeface="Arial"/>
                <a:cs typeface="Arial"/>
                <a:sym typeface="Arial"/>
              </a:rPr>
              <a:t>Tips!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Brainstorm with other students in your </a:t>
            </a:r>
            <a:r>
              <a:rPr lang="en-CA" sz="1600">
                <a:solidFill>
                  <a:schemeClr val="dk1"/>
                </a:solidFill>
              </a:rPr>
              <a:t>class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Think about your work-related experiences through co-op, SHSM experiential learning/reach ahead activities and part-time job to help you generate some ideas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Talk to a business owner in your SHSM sector </a:t>
            </a:r>
            <a:r>
              <a:rPr lang="en-CA" sz="1600">
                <a:solidFill>
                  <a:schemeClr val="dk1"/>
                </a:solidFill>
              </a:rPr>
              <a:t>or Coop placement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Use online resources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87"/>
          <p:cNvSpPr txBox="1"/>
          <p:nvPr>
            <p:ph type="ctrTitle"/>
          </p:nvPr>
        </p:nvSpPr>
        <p:spPr>
          <a:xfrm>
            <a:off x="2691980" y="198240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Customer Experience</a:t>
            </a:r>
            <a:endParaRPr b="1">
              <a:solidFill>
                <a:schemeClr val="dk1"/>
              </a:solidFill>
            </a:endParaRPr>
          </a:p>
        </p:txBody>
      </p:sp>
      <p:sp>
        <p:nvSpPr>
          <p:cNvPr id="1329" name="Google Shape;1329;p87"/>
          <p:cNvSpPr txBox="1"/>
          <p:nvPr>
            <p:ph idx="1" type="subTitle"/>
          </p:nvPr>
        </p:nvSpPr>
        <p:spPr>
          <a:xfrm>
            <a:off x="1032940" y="1997354"/>
            <a:ext cx="820200" cy="41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a:solidFill>
                  <a:schemeClr val="dk1"/>
                </a:solidFill>
              </a:rPr>
              <a:t>Module</a:t>
            </a:r>
            <a:endParaRPr b="1">
              <a:solidFill>
                <a:schemeClr val="dk1"/>
              </a:solidFill>
            </a:endParaRPr>
          </a:p>
        </p:txBody>
      </p:sp>
      <p:sp>
        <p:nvSpPr>
          <p:cNvPr id="1330" name="Google Shape;1330;p87"/>
          <p:cNvSpPr txBox="1"/>
          <p:nvPr/>
        </p:nvSpPr>
        <p:spPr>
          <a:xfrm>
            <a:off x="409575" y="1676400"/>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n-CA" sz="4800">
                <a:solidFill>
                  <a:srgbClr val="FFFFFF"/>
                </a:solidFill>
                <a:latin typeface="Nixie One"/>
                <a:ea typeface="Nixie One"/>
                <a:cs typeface="Nixie One"/>
                <a:sym typeface="Nixie One"/>
              </a:rPr>
              <a:t>6</a:t>
            </a:r>
            <a:endParaRPr b="1" i="0" sz="1400" u="none" cap="none" strike="noStrike">
              <a:solidFill>
                <a:srgbClr val="FFFFFF"/>
              </a:solidFill>
              <a:latin typeface="Arial"/>
              <a:ea typeface="Arial"/>
              <a:cs typeface="Arial"/>
              <a:sym typeface="Arial"/>
            </a:endParaRPr>
          </a:p>
        </p:txBody>
      </p:sp>
      <p:sp>
        <p:nvSpPr>
          <p:cNvPr id="1331" name="Google Shape;1331;p87"/>
          <p:cNvSpPr/>
          <p:nvPr/>
        </p:nvSpPr>
        <p:spPr>
          <a:xfrm>
            <a:off x="829281" y="167090"/>
            <a:ext cx="203650" cy="21354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87"/>
          <p:cNvSpPr txBox="1"/>
          <p:nvPr/>
        </p:nvSpPr>
        <p:spPr>
          <a:xfrm>
            <a:off x="7258400" y="4572700"/>
            <a:ext cx="178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u="sng">
                <a:solidFill>
                  <a:schemeClr val="hlink"/>
                </a:solidFill>
                <a:hlinkClick action="ppaction://hlinksldjump" r:id="rId3"/>
              </a:rPr>
              <a:t>Table of Contents</a:t>
            </a:r>
            <a:endParaRPr>
              <a:solidFill>
                <a:schemeClr val="accent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88"/>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pic>
        <p:nvPicPr>
          <p:cNvPr descr="Generation CX represents the power of today’s customers — and the business leaders who are harnessing that power to win. Are you a part of the customer experience movement?&#10;&#10;https://bit.ly/2KHK4hY | #CustomerExperience" id="1338" name="Google Shape;1338;p88" title="Meet Generation CX — The Customer Experience Movement">
            <a:hlinkClick r:id="rId3"/>
          </p:cNvPr>
          <p:cNvPicPr preferRelativeResize="0"/>
          <p:nvPr/>
        </p:nvPicPr>
        <p:blipFill>
          <a:blip r:embed="rId4">
            <a:alphaModFix/>
          </a:blip>
          <a:stretch>
            <a:fillRect/>
          </a:stretch>
        </p:blipFill>
        <p:spPr>
          <a:xfrm>
            <a:off x="1349249" y="976275"/>
            <a:ext cx="6772025" cy="3809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8"/>
                                        </p:tgtEl>
                                        <p:attrNameLst>
                                          <p:attrName>style.visibility</p:attrName>
                                        </p:attrNameLst>
                                      </p:cBhvr>
                                      <p:to>
                                        <p:strVal val="visible"/>
                                      </p:to>
                                    </p:set>
                                    <p:animEffect filter="fade" transition="in">
                                      <p:cBhvr>
                                        <p:cTn dur="1000"/>
                                        <p:tgtEl>
                                          <p:spTgt spid="1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89"/>
          <p:cNvSpPr txBox="1"/>
          <p:nvPr>
            <p:ph type="title"/>
          </p:nvPr>
        </p:nvSpPr>
        <p:spPr>
          <a:xfrm>
            <a:off x="1827877" y="98362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Minds On</a:t>
            </a:r>
            <a:endParaRPr/>
          </a:p>
        </p:txBody>
      </p:sp>
      <p:sp>
        <p:nvSpPr>
          <p:cNvPr id="1344" name="Google Shape;1344;p89"/>
          <p:cNvSpPr txBox="1"/>
          <p:nvPr>
            <p:ph idx="1" type="body"/>
          </p:nvPr>
        </p:nvSpPr>
        <p:spPr>
          <a:xfrm>
            <a:off x="1898625" y="1741800"/>
            <a:ext cx="5420100" cy="262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3200">
                <a:solidFill>
                  <a:schemeClr val="dk1"/>
                </a:solidFill>
              </a:rPr>
              <a:t>Make a list of 5 companies or businesses that you go back to over and over again. Explain why for each.</a:t>
            </a:r>
            <a:endParaRPr/>
          </a:p>
          <a:p>
            <a:pPr indent="0" lvl="0" marL="0" rtl="0" algn="l">
              <a:lnSpc>
                <a:spcPct val="100000"/>
              </a:lnSpc>
              <a:spcBef>
                <a:spcPts val="600"/>
              </a:spcBef>
              <a:spcAft>
                <a:spcPts val="0"/>
              </a:spcAft>
              <a:buSzPts val="1400"/>
              <a:buNone/>
            </a:pPr>
            <a:r>
              <a:t/>
            </a:r>
            <a:endParaRPr sz="3200">
              <a:solidFill>
                <a:schemeClr val="dk1"/>
              </a:solidFill>
            </a:endParaRPr>
          </a:p>
        </p:txBody>
      </p:sp>
      <p:sp>
        <p:nvSpPr>
          <p:cNvPr id="1345" name="Google Shape;1345;p8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346" name="Google Shape;1346;p89"/>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89"/>
          <p:cNvSpPr/>
          <p:nvPr/>
        </p:nvSpPr>
        <p:spPr>
          <a:xfrm rot="2327012">
            <a:off x="8593227" y="3589623"/>
            <a:ext cx="183443" cy="17512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48" name="Google Shape;1348;p89"/>
          <p:cNvGrpSpPr/>
          <p:nvPr/>
        </p:nvGrpSpPr>
        <p:grpSpPr>
          <a:xfrm>
            <a:off x="562449" y="1284040"/>
            <a:ext cx="901718" cy="645281"/>
            <a:chOff x="5255200" y="3006475"/>
            <a:chExt cx="511700" cy="378575"/>
          </a:xfrm>
        </p:grpSpPr>
        <p:sp>
          <p:nvSpPr>
            <p:cNvPr id="1349" name="Google Shape;1349;p89"/>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350" name="Google Shape;1350;p89"/>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351" name="Google Shape;1351;p89"/>
          <p:cNvGrpSpPr/>
          <p:nvPr/>
        </p:nvGrpSpPr>
        <p:grpSpPr>
          <a:xfrm>
            <a:off x="7643172" y="1383033"/>
            <a:ext cx="775243" cy="787574"/>
            <a:chOff x="1922075" y="1629000"/>
            <a:chExt cx="437200" cy="437201"/>
          </a:xfrm>
        </p:grpSpPr>
        <p:sp>
          <p:nvSpPr>
            <p:cNvPr id="1352" name="Google Shape;1352;p89"/>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89"/>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4" name="Google Shape;1354;p89"/>
          <p:cNvSpPr txBox="1"/>
          <p:nvPr/>
        </p:nvSpPr>
        <p:spPr>
          <a:xfrm>
            <a:off x="1905600" y="4471875"/>
            <a:ext cx="5332800" cy="4617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CA" sz="1800">
                <a:solidFill>
                  <a:schemeClr val="dk1"/>
                </a:solidFill>
              </a:rPr>
              <a:t>Add this to your student workbook.</a:t>
            </a:r>
            <a:endParaRPr>
              <a:solidFill>
                <a:srgbClr val="C6DAEC"/>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90"/>
          <p:cNvSpPr txBox="1"/>
          <p:nvPr>
            <p:ph idx="1" type="body"/>
          </p:nvPr>
        </p:nvSpPr>
        <p:spPr>
          <a:xfrm>
            <a:off x="1898625" y="2166600"/>
            <a:ext cx="4944300" cy="270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3200">
                <a:solidFill>
                  <a:schemeClr val="dk1"/>
                </a:solidFill>
              </a:rPr>
              <a:t>How would you define and describe “customer experience”</a:t>
            </a:r>
            <a:endParaRPr sz="2000">
              <a:solidFill>
                <a:schemeClr val="dk1"/>
              </a:solidFill>
            </a:endParaRPr>
          </a:p>
          <a:p>
            <a:pPr indent="0" lvl="0" marL="0" rtl="0" algn="l">
              <a:lnSpc>
                <a:spcPct val="100000"/>
              </a:lnSpc>
              <a:spcBef>
                <a:spcPts val="600"/>
              </a:spcBef>
              <a:spcAft>
                <a:spcPts val="0"/>
              </a:spcAft>
              <a:buSzPts val="1400"/>
              <a:buNone/>
            </a:pPr>
            <a:r>
              <a:rPr lang="en-CA" sz="2000">
                <a:solidFill>
                  <a:schemeClr val="dk1"/>
                </a:solidFill>
              </a:rPr>
              <a:t>Discuss with other students or think about it on your own. Add your thoughts to your copy of the student workbook.</a:t>
            </a:r>
            <a:endParaRPr sz="2000">
              <a:solidFill>
                <a:schemeClr val="dk1"/>
              </a:solidFill>
            </a:endParaRPr>
          </a:p>
        </p:txBody>
      </p:sp>
      <p:sp>
        <p:nvSpPr>
          <p:cNvPr id="1360" name="Google Shape;1360;p9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361" name="Google Shape;1361;p90"/>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90"/>
          <p:cNvSpPr/>
          <p:nvPr/>
        </p:nvSpPr>
        <p:spPr>
          <a:xfrm rot="2327012">
            <a:off x="8593227" y="3589623"/>
            <a:ext cx="183443" cy="17512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63" name="Google Shape;1363;p90"/>
          <p:cNvGrpSpPr/>
          <p:nvPr/>
        </p:nvGrpSpPr>
        <p:grpSpPr>
          <a:xfrm>
            <a:off x="562449" y="1284040"/>
            <a:ext cx="901718" cy="645281"/>
            <a:chOff x="5255200" y="3006475"/>
            <a:chExt cx="511700" cy="378575"/>
          </a:xfrm>
        </p:grpSpPr>
        <p:sp>
          <p:nvSpPr>
            <p:cNvPr id="1364" name="Google Shape;1364;p9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365" name="Google Shape;1365;p9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366" name="Google Shape;1366;p90"/>
          <p:cNvGrpSpPr/>
          <p:nvPr/>
        </p:nvGrpSpPr>
        <p:grpSpPr>
          <a:xfrm>
            <a:off x="7773218" y="942647"/>
            <a:ext cx="673769" cy="476286"/>
            <a:chOff x="1922075" y="1629000"/>
            <a:chExt cx="437200" cy="437200"/>
          </a:xfrm>
        </p:grpSpPr>
        <p:sp>
          <p:nvSpPr>
            <p:cNvPr id="1367" name="Google Shape;1367;p90"/>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90"/>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9" name="Google Shape;1369;p90"/>
          <p:cNvSpPr txBox="1"/>
          <p:nvPr/>
        </p:nvSpPr>
        <p:spPr>
          <a:xfrm>
            <a:off x="1987600" y="644300"/>
            <a:ext cx="5556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4000">
                <a:solidFill>
                  <a:schemeClr val="accent2"/>
                </a:solidFill>
                <a:latin typeface="Nixie One"/>
                <a:ea typeface="Nixie One"/>
                <a:cs typeface="Nixie One"/>
                <a:sym typeface="Nixie One"/>
              </a:rPr>
              <a:t>What is your current understanding?</a:t>
            </a:r>
            <a:endParaRPr sz="4000">
              <a:solidFill>
                <a:schemeClr val="accent2"/>
              </a:solidFill>
              <a:latin typeface="Nixie One"/>
              <a:ea typeface="Nixie One"/>
              <a:cs typeface="Nixie One"/>
              <a:sym typeface="Nixie One"/>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91"/>
          <p:cNvSpPr txBox="1"/>
          <p:nvPr>
            <p:ph idx="1" type="body"/>
          </p:nvPr>
        </p:nvSpPr>
        <p:spPr>
          <a:xfrm>
            <a:off x="1463950" y="1587825"/>
            <a:ext cx="6336000" cy="3376800"/>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Watch the following videos and read the provided materials.</a:t>
            </a:r>
            <a:endParaRPr/>
          </a:p>
          <a:p>
            <a:pPr indent="-514350" lvl="0" marL="514350" rtl="0" algn="l">
              <a:lnSpc>
                <a:spcPct val="100000"/>
              </a:lnSpc>
              <a:spcBef>
                <a:spcPts val="1000"/>
              </a:spcBef>
              <a:spcAft>
                <a:spcPts val="0"/>
              </a:spcAft>
              <a:buSzPts val="1400"/>
              <a:buFont typeface="Arial"/>
              <a:buAutoNum type="arabicPeriod"/>
            </a:pPr>
            <a:r>
              <a:rPr lang="en-CA" sz="2100">
                <a:solidFill>
                  <a:schemeClr val="dk1"/>
                </a:solidFill>
              </a:rPr>
              <a:t>In the student workbook, add any points to further develop your </a:t>
            </a:r>
            <a:r>
              <a:rPr lang="en-CA" sz="2100">
                <a:solidFill>
                  <a:schemeClr val="dk1"/>
                </a:solidFill>
              </a:rPr>
              <a:t>definition</a:t>
            </a:r>
            <a:r>
              <a:rPr lang="en-CA" sz="2100">
                <a:solidFill>
                  <a:schemeClr val="dk1"/>
                </a:solidFill>
              </a:rPr>
              <a:t> and description of “customer experience”. </a:t>
            </a:r>
            <a:endParaRPr sz="2100">
              <a:solidFill>
                <a:schemeClr val="dk1"/>
              </a:solidFill>
            </a:endParaRPr>
          </a:p>
          <a:p>
            <a:pPr indent="0" lvl="0" marL="0" rtl="0" algn="l">
              <a:spcBef>
                <a:spcPts val="600"/>
              </a:spcBef>
              <a:spcAft>
                <a:spcPts val="0"/>
              </a:spcAft>
              <a:buNone/>
            </a:pPr>
            <a:r>
              <a:t/>
            </a:r>
            <a:endParaRPr sz="2000">
              <a:solidFill>
                <a:schemeClr val="dk1"/>
              </a:solidFill>
            </a:endParaRPr>
          </a:p>
          <a:p>
            <a:pPr indent="0" lvl="0" marL="457200" rtl="0" algn="l">
              <a:spcBef>
                <a:spcPts val="600"/>
              </a:spcBef>
              <a:spcAft>
                <a:spcPts val="0"/>
              </a:spcAft>
              <a:buNone/>
            </a:pPr>
            <a:r>
              <a:rPr lang="en-CA" sz="2000">
                <a:solidFill>
                  <a:schemeClr val="dk1"/>
                </a:solidFill>
              </a:rPr>
              <a:t>Discuss with other students or think about it on your own. Add your thoughts to your copy of the student workbook.</a:t>
            </a:r>
            <a:endParaRPr sz="2100">
              <a:solidFill>
                <a:schemeClr val="dk1"/>
              </a:solidFill>
            </a:endParaRPr>
          </a:p>
        </p:txBody>
      </p:sp>
      <p:sp>
        <p:nvSpPr>
          <p:cNvPr id="1375" name="Google Shape;1375;p9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376" name="Google Shape;1376;p91"/>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91"/>
          <p:cNvSpPr/>
          <p:nvPr/>
        </p:nvSpPr>
        <p:spPr>
          <a:xfrm rot="2327012">
            <a:off x="8593227" y="3589623"/>
            <a:ext cx="183443" cy="17512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8" name="Google Shape;1378;p91"/>
          <p:cNvGrpSpPr/>
          <p:nvPr/>
        </p:nvGrpSpPr>
        <p:grpSpPr>
          <a:xfrm>
            <a:off x="562449" y="1284040"/>
            <a:ext cx="901718" cy="645281"/>
            <a:chOff x="5255200" y="3006475"/>
            <a:chExt cx="511700" cy="378575"/>
          </a:xfrm>
        </p:grpSpPr>
        <p:sp>
          <p:nvSpPr>
            <p:cNvPr id="1379" name="Google Shape;1379;p9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380" name="Google Shape;1380;p9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381" name="Google Shape;1381;p91"/>
          <p:cNvGrpSpPr/>
          <p:nvPr/>
        </p:nvGrpSpPr>
        <p:grpSpPr>
          <a:xfrm>
            <a:off x="7679823" y="800252"/>
            <a:ext cx="775243" cy="787574"/>
            <a:chOff x="1922075" y="1629000"/>
            <a:chExt cx="437200" cy="437201"/>
          </a:xfrm>
        </p:grpSpPr>
        <p:sp>
          <p:nvSpPr>
            <p:cNvPr id="1382" name="Google Shape;1382;p91"/>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91"/>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4" name="Google Shape;1384;p91"/>
          <p:cNvSpPr txBox="1"/>
          <p:nvPr/>
        </p:nvSpPr>
        <p:spPr>
          <a:xfrm>
            <a:off x="1923900" y="720725"/>
            <a:ext cx="5296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4000">
                <a:solidFill>
                  <a:schemeClr val="accent2"/>
                </a:solidFill>
                <a:latin typeface="Nixie One"/>
                <a:ea typeface="Nixie One"/>
                <a:cs typeface="Nixie One"/>
                <a:sym typeface="Nixie One"/>
              </a:rPr>
              <a:t>Can you add more?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29"/>
          <p:cNvSpPr txBox="1"/>
          <p:nvPr>
            <p:ph type="ctrTitle"/>
          </p:nvPr>
        </p:nvSpPr>
        <p:spPr>
          <a:xfrm>
            <a:off x="2562058" y="169245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Definition &amp; Relevance</a:t>
            </a:r>
            <a:endParaRPr b="1">
              <a:solidFill>
                <a:schemeClr val="dk1"/>
              </a:solidFill>
            </a:endParaRPr>
          </a:p>
        </p:txBody>
      </p:sp>
      <p:sp>
        <p:nvSpPr>
          <p:cNvPr id="762" name="Google Shape;762;p29"/>
          <p:cNvSpPr txBox="1"/>
          <p:nvPr>
            <p:ph idx="1" type="subTitle"/>
          </p:nvPr>
        </p:nvSpPr>
        <p:spPr>
          <a:xfrm>
            <a:off x="943142" y="1859924"/>
            <a:ext cx="1100660" cy="4124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sz="2000">
                <a:solidFill>
                  <a:schemeClr val="dk1"/>
                </a:solidFill>
              </a:rPr>
              <a:t>Module</a:t>
            </a:r>
            <a:endParaRPr b="1" sz="2000">
              <a:solidFill>
                <a:schemeClr val="dk1"/>
              </a:solidFill>
            </a:endParaRPr>
          </a:p>
        </p:txBody>
      </p:sp>
      <p:sp>
        <p:nvSpPr>
          <p:cNvPr id="763" name="Google Shape;763;p29"/>
          <p:cNvSpPr txBox="1"/>
          <p:nvPr/>
        </p:nvSpPr>
        <p:spPr>
          <a:xfrm>
            <a:off x="429992" y="1859924"/>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1</a:t>
            </a:r>
            <a:endParaRPr b="1" i="0" sz="1400" u="none" cap="none" strike="noStrike">
              <a:solidFill>
                <a:srgbClr val="FFFFFF"/>
              </a:solidFill>
              <a:latin typeface="Arial"/>
              <a:ea typeface="Arial"/>
              <a:cs typeface="Arial"/>
              <a:sym typeface="Arial"/>
            </a:endParaRPr>
          </a:p>
        </p:txBody>
      </p:sp>
      <p:sp>
        <p:nvSpPr>
          <p:cNvPr id="764" name="Google Shape;764;p29"/>
          <p:cNvSpPr/>
          <p:nvPr/>
        </p:nvSpPr>
        <p:spPr>
          <a:xfrm>
            <a:off x="841313" y="171486"/>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29"/>
          <p:cNvSpPr txBox="1"/>
          <p:nvPr/>
        </p:nvSpPr>
        <p:spPr>
          <a:xfrm>
            <a:off x="7258400" y="4572700"/>
            <a:ext cx="178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u="sng">
                <a:solidFill>
                  <a:schemeClr val="hlink"/>
                </a:solidFill>
                <a:hlinkClick action="ppaction://hlinksldjump" r:id="rId3"/>
              </a:rPr>
              <a:t>Table of Contents</a:t>
            </a:r>
            <a:endParaRPr>
              <a:solidFill>
                <a:schemeClr val="accent2"/>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92"/>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pic>
        <p:nvPicPr>
          <p:cNvPr descr="Hear Jonathan Levav, Professor of Marketing at Stanford Graduate School of Business, define the customer experience.&#10;&#10;Learn more: https://gsb.stanford.edu/exec-ed/ecmo" id="1390" name="Google Shape;1390;p92" title="Defining Customer Experience">
            <a:hlinkClick r:id="rId3"/>
          </p:cNvPr>
          <p:cNvPicPr preferRelativeResize="0"/>
          <p:nvPr/>
        </p:nvPicPr>
        <p:blipFill>
          <a:blip r:embed="rId4">
            <a:alphaModFix/>
          </a:blip>
          <a:stretch>
            <a:fillRect/>
          </a:stretch>
        </p:blipFill>
        <p:spPr>
          <a:xfrm>
            <a:off x="1276449" y="921675"/>
            <a:ext cx="6869075" cy="386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0"/>
                                        </p:tgtEl>
                                        <p:attrNameLst>
                                          <p:attrName>style.visibility</p:attrName>
                                        </p:attrNameLst>
                                      </p:cBhvr>
                                      <p:to>
                                        <p:strVal val="visible"/>
                                      </p:to>
                                    </p:set>
                                    <p:animEffect filter="fade" transition="in">
                                      <p:cBhvr>
                                        <p:cTn dur="1000"/>
                                        <p:tgtEl>
                                          <p:spTgt spid="1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93"/>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pic>
        <p:nvPicPr>
          <p:cNvPr descr="Using a lesson from Amazon.com's fight against wrap rage, Customer Experience expert and keynote speaker Jon Picoult illustrates what it really looks like when a company thoughtfully designs its end-to-end customer experience.&#10;&#10;----------------------------------------------&#10;&#10;Jon Picoult helps companies impress their customers and inspire their employees, creating “raving fans” that drive business growth.  He is the founder of Watermark Consulting and a noted authority on customer and employee experience.  &#10;&#10;A sought-after business advisor and public speaker, Jon has advised some of the world’s foremost brands, helping organizations capitalize on the power of loyalty – both in the marketplace and in the workplace.&#10;&#10;Jon’s insights have been featured by dozens of media outlets, including The Wall Street Journal, The New York Times, Harvard Business Review, and Fortune.     &#10;&#10;Jon is also the author of the Amazon best-selling book, “From Impressed to Obsessed: 12 Principles for Turning Customers and Employees into Lifelong Fans,” which has earned praise from business luminaries such as Horst Schulze (co-founder of Ritz-Carlton Hotels), Hubert Joly (former CEO of Best Buy), and Marshall Goldsmith (world-renowned executive coach).  &#10;&#10;Jon received his bachelor’s degree in cognitive science from Princeton University and his M.B.A. in general management from Duke University.  &#10;&#10;To learn more or to inquire about Jon's availability for your company's next live or virtual event, please visit https://www.jonpicoult.com.&#10;&#10;To learn more about Jon's book, &quot;FROM IMPRESSED TO OBSESSED: 12 Principles For Turning Customers And Employees Into Lifelong Fans,&quot; please visit https://www.impressed2obsessed.com." id="1396" name="Google Shape;1396;p93" title="Why &quot;Customer Experience&quot; Is Bigger Than &quot;Customer Service&quot;">
            <a:hlinkClick r:id="rId3"/>
          </p:cNvPr>
          <p:cNvPicPr preferRelativeResize="0"/>
          <p:nvPr/>
        </p:nvPicPr>
        <p:blipFill>
          <a:blip r:embed="rId4">
            <a:alphaModFix/>
          </a:blip>
          <a:stretch>
            <a:fillRect/>
          </a:stretch>
        </p:blipFill>
        <p:spPr>
          <a:xfrm>
            <a:off x="1313025" y="941575"/>
            <a:ext cx="6833700" cy="3843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6"/>
                                        </p:tgtEl>
                                        <p:attrNameLst>
                                          <p:attrName>style.visibility</p:attrName>
                                        </p:attrNameLst>
                                      </p:cBhvr>
                                      <p:to>
                                        <p:strVal val="visible"/>
                                      </p:to>
                                    </p:set>
                                    <p:animEffect filter="fade" transition="in">
                                      <p:cBhvr>
                                        <p:cTn dur="1000"/>
                                        <p:tgtEl>
                                          <p:spTgt spid="1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94"/>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pic>
        <p:nvPicPr>
          <p:cNvPr descr="In the digital age, it has become critical to understand more about our customers and what motivates, delights and even annoys them. &#10;So what is customer experience, and why is it important?&#10;&#10;Watch our video to find out…&#10;&#10;You may be interested in our Customer Experience course, just one of the Service Design courses which lead to the new A4Q certified Service Designer qualification.&#10;https://www.assistkd.com/courses/classroom/service-design-courses&#10;&#10;Subscribe to AssistKD on YouTube. &#10;Follow us on LinkedIn: https://www.linkedin.com/company/1123040/ &#10;&#10;AssistKD provides business training, apprenticeships and consultancy services throughout the UK and internationally. Click here to view AssistKD’s extensive choice of classroom (virtual and face-to-face) and e-learning courses. &#10;https://www.assistkd.com/our-business-training-courses-classes" id="1402" name="Google Shape;1402;p94" title="What is Customer Experience?">
            <a:hlinkClick r:id="rId3"/>
          </p:cNvPr>
          <p:cNvPicPr preferRelativeResize="0"/>
          <p:nvPr/>
        </p:nvPicPr>
        <p:blipFill>
          <a:blip r:embed="rId4">
            <a:alphaModFix/>
          </a:blip>
          <a:stretch>
            <a:fillRect/>
          </a:stretch>
        </p:blipFill>
        <p:spPr>
          <a:xfrm>
            <a:off x="1227916" y="1015125"/>
            <a:ext cx="6939425" cy="3903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2"/>
                                        </p:tgtEl>
                                        <p:attrNameLst>
                                          <p:attrName>style.visibility</p:attrName>
                                        </p:attrNameLst>
                                      </p:cBhvr>
                                      <p:to>
                                        <p:strVal val="visible"/>
                                      </p:to>
                                    </p:set>
                                    <p:animEffect filter="fade" transition="in">
                                      <p:cBhvr>
                                        <p:cTn dur="1000"/>
                                        <p:tgtEl>
                                          <p:spTgt spid="1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95"/>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sp>
        <p:nvSpPr>
          <p:cNvPr id="1408" name="Google Shape;1408;p95"/>
          <p:cNvSpPr txBox="1"/>
          <p:nvPr/>
        </p:nvSpPr>
        <p:spPr>
          <a:xfrm>
            <a:off x="1282500" y="2110050"/>
            <a:ext cx="6579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sz="2400" u="sng">
                <a:solidFill>
                  <a:schemeClr val="hlink"/>
                </a:solidFill>
                <a:hlinkClick r:id="rId3"/>
              </a:rPr>
              <a:t>Forbes Article: Customer Experience Vs. Customer Service Vs. Customer Care</a:t>
            </a:r>
            <a:endParaRPr sz="2400">
              <a:solidFill>
                <a:schemeClr val="dk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96"/>
          <p:cNvSpPr txBox="1"/>
          <p:nvPr>
            <p:ph idx="1" type="body"/>
          </p:nvPr>
        </p:nvSpPr>
        <p:spPr>
          <a:xfrm>
            <a:off x="1509200" y="1227450"/>
            <a:ext cx="5842500" cy="3916200"/>
          </a:xfrm>
          <a:prstGeom prst="rect">
            <a:avLst/>
          </a:prstGeom>
          <a:noFill/>
          <a:ln>
            <a:noFill/>
          </a:ln>
        </p:spPr>
        <p:txBody>
          <a:bodyPr anchorCtr="0" anchor="t" bIns="91425" lIns="91425" spcFirstLastPara="1" rIns="91425" wrap="square" tIns="91425">
            <a:noAutofit/>
          </a:bodyPr>
          <a:lstStyle/>
          <a:p>
            <a:pPr indent="-501650" lvl="0" marL="514350" rtl="0" algn="l">
              <a:spcBef>
                <a:spcPts val="600"/>
              </a:spcBef>
              <a:spcAft>
                <a:spcPts val="0"/>
              </a:spcAft>
              <a:buClr>
                <a:schemeClr val="accent2"/>
              </a:buClr>
              <a:buSzPts val="1200"/>
              <a:buAutoNum type="arabicPeriod"/>
            </a:pPr>
            <a:r>
              <a:rPr lang="en-CA" sz="1900">
                <a:solidFill>
                  <a:schemeClr val="dk1"/>
                </a:solidFill>
              </a:rPr>
              <a:t>Read through the following:</a:t>
            </a:r>
            <a:endParaRPr sz="1900">
              <a:solidFill>
                <a:schemeClr val="dk1"/>
              </a:solidFill>
            </a:endParaRPr>
          </a:p>
          <a:p>
            <a:pPr indent="-330200" lvl="1" marL="914400" rtl="0" algn="l">
              <a:spcBef>
                <a:spcPts val="1000"/>
              </a:spcBef>
              <a:spcAft>
                <a:spcPts val="0"/>
              </a:spcAft>
              <a:buClr>
                <a:schemeClr val="dk1"/>
              </a:buClr>
              <a:buSzPts val="1600"/>
              <a:buChar char="•"/>
            </a:pPr>
            <a:r>
              <a:rPr lang="en-CA" sz="1600" u="sng">
                <a:solidFill>
                  <a:schemeClr val="hlink"/>
                </a:solidFill>
                <a:hlinkClick r:id="rId3"/>
              </a:rPr>
              <a:t>Know the Difference between Customer Service and Customer Experience</a:t>
            </a:r>
            <a:endParaRPr sz="1900">
              <a:solidFill>
                <a:schemeClr val="dk1"/>
              </a:solidFill>
            </a:endParaRPr>
          </a:p>
          <a:p>
            <a:pPr indent="-330200" lvl="1" marL="914400" rtl="0" algn="l">
              <a:spcBef>
                <a:spcPts val="1000"/>
              </a:spcBef>
              <a:spcAft>
                <a:spcPts val="0"/>
              </a:spcAft>
              <a:buClr>
                <a:schemeClr val="dk1"/>
              </a:buClr>
              <a:buSzPts val="1600"/>
              <a:buChar char="•"/>
            </a:pPr>
            <a:r>
              <a:rPr lang="en-CA" sz="1600" u="sng">
                <a:solidFill>
                  <a:schemeClr val="hlink"/>
                </a:solidFill>
                <a:hlinkClick r:id="rId4"/>
              </a:rPr>
              <a:t>Customer Service vs. Customer Experience: Here’s How They’re Different</a:t>
            </a:r>
            <a:endParaRPr sz="1600">
              <a:solidFill>
                <a:schemeClr val="dk1"/>
              </a:solidFill>
            </a:endParaRPr>
          </a:p>
          <a:p>
            <a:pPr indent="-330200" lvl="1" marL="914400" rtl="0" algn="l">
              <a:spcBef>
                <a:spcPts val="1000"/>
              </a:spcBef>
              <a:spcAft>
                <a:spcPts val="0"/>
              </a:spcAft>
              <a:buClr>
                <a:schemeClr val="dk1"/>
              </a:buClr>
              <a:buSzPts val="1600"/>
              <a:buChar char="•"/>
            </a:pPr>
            <a:r>
              <a:rPr lang="en-CA" sz="1600" u="sng">
                <a:solidFill>
                  <a:schemeClr val="hlink"/>
                </a:solidFill>
                <a:hlinkClick r:id="rId5"/>
              </a:rPr>
              <a:t>Customer service vs. customer experience: Here’s the difference</a:t>
            </a:r>
            <a:endParaRPr sz="1600">
              <a:solidFill>
                <a:schemeClr val="dk1"/>
              </a:solidFill>
            </a:endParaRPr>
          </a:p>
          <a:p>
            <a:pPr indent="-508000" lvl="0" marL="514350" rtl="0" algn="l">
              <a:spcBef>
                <a:spcPts val="1000"/>
              </a:spcBef>
              <a:spcAft>
                <a:spcPts val="0"/>
              </a:spcAft>
              <a:buClr>
                <a:schemeClr val="accent2"/>
              </a:buClr>
              <a:buSzPts val="1300"/>
              <a:buAutoNum type="arabicPeriod"/>
            </a:pPr>
            <a:r>
              <a:rPr lang="en-CA" sz="1900">
                <a:solidFill>
                  <a:schemeClr val="dk1"/>
                </a:solidFill>
              </a:rPr>
              <a:t>In the student workbook, list the similarities and differences between customer experience and customer service.</a:t>
            </a:r>
            <a:r>
              <a:rPr lang="en-CA" sz="1500">
                <a:solidFill>
                  <a:schemeClr val="dk1"/>
                </a:solidFill>
              </a:rPr>
              <a:t> </a:t>
            </a:r>
            <a:r>
              <a:rPr lang="en-CA" sz="1900">
                <a:solidFill>
                  <a:schemeClr val="dk1"/>
                </a:solidFill>
              </a:rPr>
              <a:t>Discuss with other students or think about it on your own.</a:t>
            </a:r>
            <a:endParaRPr sz="2000">
              <a:solidFill>
                <a:schemeClr val="dk1"/>
              </a:solidFill>
            </a:endParaRPr>
          </a:p>
          <a:p>
            <a:pPr indent="0" lvl="0" marL="0" rtl="0" algn="l">
              <a:lnSpc>
                <a:spcPct val="100000"/>
              </a:lnSpc>
              <a:spcBef>
                <a:spcPts val="600"/>
              </a:spcBef>
              <a:spcAft>
                <a:spcPts val="0"/>
              </a:spcAft>
              <a:buSzPts val="1400"/>
              <a:buNone/>
            </a:pPr>
            <a:r>
              <a:t/>
            </a:r>
            <a:endParaRPr sz="3200">
              <a:solidFill>
                <a:schemeClr val="dk1"/>
              </a:solidFill>
            </a:endParaRPr>
          </a:p>
        </p:txBody>
      </p:sp>
      <p:sp>
        <p:nvSpPr>
          <p:cNvPr id="1414" name="Google Shape;1414;p9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415" name="Google Shape;1415;p96"/>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96"/>
          <p:cNvSpPr/>
          <p:nvPr/>
        </p:nvSpPr>
        <p:spPr>
          <a:xfrm rot="2327012">
            <a:off x="8593227" y="3589623"/>
            <a:ext cx="183443" cy="17512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7" name="Google Shape;1417;p96"/>
          <p:cNvGrpSpPr/>
          <p:nvPr/>
        </p:nvGrpSpPr>
        <p:grpSpPr>
          <a:xfrm>
            <a:off x="562449" y="1284040"/>
            <a:ext cx="901718" cy="645281"/>
            <a:chOff x="5255200" y="3006475"/>
            <a:chExt cx="511700" cy="378575"/>
          </a:xfrm>
        </p:grpSpPr>
        <p:sp>
          <p:nvSpPr>
            <p:cNvPr id="1418" name="Google Shape;1418;p9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419" name="Google Shape;1419;p9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420" name="Google Shape;1420;p96"/>
          <p:cNvGrpSpPr/>
          <p:nvPr/>
        </p:nvGrpSpPr>
        <p:grpSpPr>
          <a:xfrm>
            <a:off x="8348068" y="76735"/>
            <a:ext cx="673769" cy="476286"/>
            <a:chOff x="1922075" y="1629000"/>
            <a:chExt cx="437200" cy="437200"/>
          </a:xfrm>
        </p:grpSpPr>
        <p:sp>
          <p:nvSpPr>
            <p:cNvPr id="1421" name="Google Shape;1421;p96"/>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96"/>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3" name="Google Shape;1423;p96"/>
          <p:cNvSpPr txBox="1"/>
          <p:nvPr/>
        </p:nvSpPr>
        <p:spPr>
          <a:xfrm>
            <a:off x="2533625" y="0"/>
            <a:ext cx="5975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3600">
                <a:solidFill>
                  <a:schemeClr val="accent2"/>
                </a:solidFill>
                <a:latin typeface="Nixie One"/>
                <a:ea typeface="Nixie One"/>
                <a:cs typeface="Nixie One"/>
                <a:sym typeface="Nixie One"/>
              </a:rPr>
              <a:t>Customer Experience Vs. Customer Service</a:t>
            </a:r>
            <a:endParaRPr sz="3600">
              <a:solidFill>
                <a:schemeClr val="accent2"/>
              </a:solidFill>
              <a:latin typeface="Nixie One"/>
              <a:ea typeface="Nixie One"/>
              <a:cs typeface="Nixie One"/>
              <a:sym typeface="Nixie One"/>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97"/>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pic>
        <p:nvPicPr>
          <p:cNvPr descr="How to deliver a great customer experience.&#10;Everyone tell you to be customer centric but no one shows you how to do it.&#10;We have a formula that helps you give a great customer experience&#10;&#10;Relevance ( Personalised and meaningful)&#10;offer the customer what they want when they need it .&#10;&#10;Reliability &#10;Keep the brand  promise &#10;&#10;Responsiveness ( Listen. Understand. Act.)&#10;Listen and listening not with the intent to respond listing to understand. Understanding with the view to act. &#10;&#10;Convenience ( choice, consistency, and timeliness)&#10;Be where the customer needs you ." id="1429" name="Google Shape;1429;p97" title="The Formula For Great Customer Experience (Light Series part 1)">
            <a:hlinkClick r:id="rId3"/>
          </p:cNvPr>
          <p:cNvPicPr preferRelativeResize="0"/>
          <p:nvPr/>
        </p:nvPicPr>
        <p:blipFill>
          <a:blip r:embed="rId4">
            <a:alphaModFix/>
          </a:blip>
          <a:stretch>
            <a:fillRect/>
          </a:stretch>
        </p:blipFill>
        <p:spPr>
          <a:xfrm>
            <a:off x="1345400" y="898300"/>
            <a:ext cx="6778250" cy="3812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9"/>
                                        </p:tgtEl>
                                        <p:attrNameLst>
                                          <p:attrName>style.visibility</p:attrName>
                                        </p:attrNameLst>
                                      </p:cBhvr>
                                      <p:to>
                                        <p:strVal val="visible"/>
                                      </p:to>
                                    </p:set>
                                    <p:animEffect filter="fade" transition="in">
                                      <p:cBhvr>
                                        <p:cTn dur="1000"/>
                                        <p:tgtEl>
                                          <p:spTgt spid="1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sp>
        <p:nvSpPr>
          <p:cNvPr id="1434" name="Google Shape;1434;p98"/>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pic>
        <p:nvPicPr>
          <p:cNvPr descr="What is the difference between customer experience and customer service? How do you provide an amazing customer experience and create happy customers. #customerexperience #customerservice &#10;&#10;Hey Small Business Owner!  Ready to get the results you want in your business?&#10;🚀  https://www.parisipack.com/bio&#10;&#10;I'm an army physical therapist turned 👩🏼‍🏫  marketing coach for entrepreneurs. I love helping peeps, like you, grow your influence and profits online using marketing strategies that actually work. &#10;&#10;💌  MORE FREE RESOURCES &#10;&#10;~15 UNBEATABLE Post &amp; Story Ideas Guide &#10;https://www.parisipack.com/f/unbeatableguide&#10;&#10;📺  MORE VIDEOS TO WATCH&#10;&#10;Text Message Marketing Small Business #smsmarketing&#10;~https://youtu.be/zdlF49YIe1Q&#10;&#10;SECRETS of TIME and FINANCIAL FREEDOM&#10;~https://youtu.be/Z-yFMxZ06Ok&#10;&#10;📲 CONNECT WITH ME&#10;&#10;All The Things&#10;🔘  https://www.parisipack.com/bio&#10;&#10;Facebook&#10;🔘 https://www.facebook.com/groups/createstoriesthatsell&#10;🔘 https://www.facebook.com/parisipack &#10;&#10;Website &#10;🔘 https://www.parisipack.com&#10;&#10;Pack Membership&#10;🔘 https://stephanieparisi.my.canva.site/pack-membership&#10;&#10;✍🏼  EQUIPMENT/TOOLS I USE &amp; RECOMMEND&#10;&#10;Download this free app that pays you and earn up to $25/month for your data: https://refer.tapestri.io/a/stephanie...&#10;&#10;Want 500 free sms message credits. Use this referral code to sign up on PROJECT BROADCAST (sms messaging):  https://www.projectbroadcast.com/?via...&#10;&#10;Need a platform that does it all? Funnels, Emails, Courses, Webinars (even an app?!), check out NEW ZENLER: https://www.newzenler.com/invite/Q43cpb&#10;&#10;If you’re on Youtube TUBEBUDDY is a must for SEO!: https://www.tubebuddy.com/parisipack&#10;&#10;Want free payment processing? Check out SQUARE and get $1000 free processing: https://squareup.com/i/PARISIPACK&#10;&#10;I use this tool every day to record my tutorials and communicate with my team &amp; clients. LOOM: https://loom.grsm.io/parisipack&#10;&#10;Need a great planner? I love PASSION PLANNER: get $5 off your purchase of $15 or more, with link: http://RWRD.IO/D9BGK6B?C&#10;&#10;Looking for an email marketing service. Consider AWEBER! Sign up for email marketing (free &amp; paid plans): https://parisipack.aweber.com&#10;&#10;The best kept secret of coaches &amp; creators. Done For You Content on PLRme. Get 10 free credits for content with this link: https://www.plr.me/friends?h=2AGPgg&#10;&#10;DISCLAIMER: This video and description can contain affiliate links, which means that if you click on one of the product links, I may receive a small commission. This helps support the channel and allows me to continue to make videos to serve you better. &#10;&#10;I Appreciate Your Support! 😘&#10;00:00 Customer Service Vs Customer Experience&#10;00:49 What Is Customer Experience?&#10;01:50 Personalize&#10;02:46 Wow &amp; Simplify&#10;03:49 Value &amp; Take Action &#10;04:53 Surprise &amp; Delight&#10;05:56 Create Community&#10;06:31 Join The Pack!" id="1435" name="Google Shape;1435;p98" title="Customer Service Vs Customer Experience">
            <a:hlinkClick r:id="rId3"/>
          </p:cNvPr>
          <p:cNvPicPr preferRelativeResize="0"/>
          <p:nvPr/>
        </p:nvPicPr>
        <p:blipFill>
          <a:blip r:embed="rId4">
            <a:alphaModFix/>
          </a:blip>
          <a:stretch>
            <a:fillRect/>
          </a:stretch>
        </p:blipFill>
        <p:spPr>
          <a:xfrm>
            <a:off x="1337091" y="884050"/>
            <a:ext cx="6764725" cy="3805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5"/>
                                        </p:tgtEl>
                                        <p:attrNameLst>
                                          <p:attrName>style.visibility</p:attrName>
                                        </p:attrNameLst>
                                      </p:cBhvr>
                                      <p:to>
                                        <p:strVal val="visible"/>
                                      </p:to>
                                    </p:set>
                                    <p:animEffect filter="fade" transition="in">
                                      <p:cBhvr>
                                        <p:cTn dur="1000"/>
                                        <p:tgtEl>
                                          <p:spTgt spid="1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99"/>
          <p:cNvSpPr txBox="1"/>
          <p:nvPr>
            <p:ph idx="1" type="body"/>
          </p:nvPr>
        </p:nvSpPr>
        <p:spPr>
          <a:xfrm>
            <a:off x="1509200" y="1846025"/>
            <a:ext cx="5842500" cy="3297600"/>
          </a:xfrm>
          <a:prstGeom prst="rect">
            <a:avLst/>
          </a:prstGeom>
          <a:noFill/>
          <a:ln>
            <a:noFill/>
          </a:ln>
        </p:spPr>
        <p:txBody>
          <a:bodyPr anchorCtr="0" anchor="t" bIns="91425" lIns="91425" spcFirstLastPara="1" rIns="91425" wrap="square" tIns="91425">
            <a:noAutofit/>
          </a:bodyPr>
          <a:lstStyle/>
          <a:p>
            <a:pPr indent="-501650" lvl="0" marL="514350" rtl="0" algn="l">
              <a:spcBef>
                <a:spcPts val="600"/>
              </a:spcBef>
              <a:spcAft>
                <a:spcPts val="0"/>
              </a:spcAft>
              <a:buClr>
                <a:schemeClr val="accent2"/>
              </a:buClr>
              <a:buSzPts val="1200"/>
              <a:buAutoNum type="arabicPeriod"/>
            </a:pPr>
            <a:r>
              <a:rPr lang="en-CA" sz="1900">
                <a:solidFill>
                  <a:schemeClr val="dk1"/>
                </a:solidFill>
              </a:rPr>
              <a:t>Identify 1 company, business, or organization that you wouldn’t go </a:t>
            </a:r>
            <a:r>
              <a:rPr lang="en-CA" sz="1900">
                <a:solidFill>
                  <a:schemeClr val="dk1"/>
                </a:solidFill>
              </a:rPr>
              <a:t>back</a:t>
            </a:r>
            <a:r>
              <a:rPr lang="en-CA" sz="1900">
                <a:solidFill>
                  <a:schemeClr val="dk1"/>
                </a:solidFill>
              </a:rPr>
              <a:t> to.</a:t>
            </a:r>
            <a:endParaRPr sz="1900">
              <a:solidFill>
                <a:schemeClr val="dk1"/>
              </a:solidFill>
            </a:endParaRPr>
          </a:p>
          <a:p>
            <a:pPr indent="-501650" lvl="0" marL="514350" rtl="0" algn="l">
              <a:spcBef>
                <a:spcPts val="1000"/>
              </a:spcBef>
              <a:spcAft>
                <a:spcPts val="0"/>
              </a:spcAft>
              <a:buClr>
                <a:schemeClr val="accent2"/>
              </a:buClr>
              <a:buSzPts val="1200"/>
              <a:buAutoNum type="arabicPeriod"/>
            </a:pPr>
            <a:r>
              <a:rPr lang="en-CA" sz="1900">
                <a:solidFill>
                  <a:schemeClr val="dk1"/>
                </a:solidFill>
              </a:rPr>
              <a:t>Knowing what you know now, explain how you would change the customer experience that this company/business/organization provided. For additional supports, refer to the infographics provided on the next slide.</a:t>
            </a:r>
            <a:endParaRPr sz="1900">
              <a:solidFill>
                <a:schemeClr val="dk1"/>
              </a:solidFill>
            </a:endParaRPr>
          </a:p>
          <a:p>
            <a:pPr indent="0" lvl="0" marL="0" rtl="0" algn="l">
              <a:spcBef>
                <a:spcPts val="1000"/>
              </a:spcBef>
              <a:spcAft>
                <a:spcPts val="0"/>
              </a:spcAft>
              <a:buNone/>
            </a:pPr>
            <a:r>
              <a:t/>
            </a:r>
            <a:endParaRPr sz="1600">
              <a:solidFill>
                <a:schemeClr val="dk1"/>
              </a:solidFill>
            </a:endParaRPr>
          </a:p>
          <a:p>
            <a:pPr indent="0" lvl="0" marL="0" rtl="0" algn="l">
              <a:spcBef>
                <a:spcPts val="600"/>
              </a:spcBef>
              <a:spcAft>
                <a:spcPts val="0"/>
              </a:spcAft>
              <a:buNone/>
            </a:pPr>
            <a:r>
              <a:rPr lang="en-CA" sz="1600">
                <a:solidFill>
                  <a:schemeClr val="dk1"/>
                </a:solidFill>
              </a:rPr>
              <a:t>Discuss with other students or think about it on your own. Add your thoughts to your copy of the student workbook.</a:t>
            </a:r>
            <a:endParaRPr sz="1500">
              <a:solidFill>
                <a:schemeClr val="dk1"/>
              </a:solidFill>
            </a:endParaRPr>
          </a:p>
        </p:txBody>
      </p:sp>
      <p:sp>
        <p:nvSpPr>
          <p:cNvPr id="1441" name="Google Shape;1441;p9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442" name="Google Shape;1442;p99"/>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99"/>
          <p:cNvSpPr/>
          <p:nvPr/>
        </p:nvSpPr>
        <p:spPr>
          <a:xfrm rot="2327012">
            <a:off x="8593227" y="3589623"/>
            <a:ext cx="183443" cy="17512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4" name="Google Shape;1444;p99"/>
          <p:cNvGrpSpPr/>
          <p:nvPr/>
        </p:nvGrpSpPr>
        <p:grpSpPr>
          <a:xfrm>
            <a:off x="562449" y="1284040"/>
            <a:ext cx="901718" cy="645281"/>
            <a:chOff x="5255200" y="3006475"/>
            <a:chExt cx="511700" cy="378575"/>
          </a:xfrm>
        </p:grpSpPr>
        <p:sp>
          <p:nvSpPr>
            <p:cNvPr id="1445" name="Google Shape;1445;p99"/>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446" name="Google Shape;1446;p99"/>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447" name="Google Shape;1447;p99"/>
          <p:cNvGrpSpPr/>
          <p:nvPr/>
        </p:nvGrpSpPr>
        <p:grpSpPr>
          <a:xfrm>
            <a:off x="8238868" y="807760"/>
            <a:ext cx="673769" cy="476286"/>
            <a:chOff x="1922075" y="1629000"/>
            <a:chExt cx="437200" cy="437200"/>
          </a:xfrm>
        </p:grpSpPr>
        <p:sp>
          <p:nvSpPr>
            <p:cNvPr id="1448" name="Google Shape;1448;p99"/>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99"/>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50" name="Google Shape;1450;p99"/>
          <p:cNvSpPr txBox="1"/>
          <p:nvPr/>
        </p:nvSpPr>
        <p:spPr>
          <a:xfrm>
            <a:off x="2216925" y="553025"/>
            <a:ext cx="5975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3600">
                <a:solidFill>
                  <a:schemeClr val="accent2"/>
                </a:solidFill>
                <a:latin typeface="Nixie One"/>
                <a:ea typeface="Nixie One"/>
                <a:cs typeface="Nixie One"/>
                <a:sym typeface="Nixie One"/>
              </a:rPr>
              <a:t>Improving the “c</a:t>
            </a:r>
            <a:r>
              <a:rPr lang="en-CA" sz="3600">
                <a:solidFill>
                  <a:schemeClr val="accent2"/>
                </a:solidFill>
                <a:latin typeface="Nixie One"/>
                <a:ea typeface="Nixie One"/>
                <a:cs typeface="Nixie One"/>
                <a:sym typeface="Nixie One"/>
              </a:rPr>
              <a:t>ustomer experience”</a:t>
            </a:r>
            <a:endParaRPr sz="3600">
              <a:solidFill>
                <a:schemeClr val="accent2"/>
              </a:solidFill>
              <a:latin typeface="Nixie One"/>
              <a:ea typeface="Nixie One"/>
              <a:cs typeface="Nixie One"/>
              <a:sym typeface="Nixie One"/>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54" name="Shape 1454"/>
        <p:cNvGrpSpPr/>
        <p:nvPr/>
      </p:nvGrpSpPr>
      <p:grpSpPr>
        <a:xfrm>
          <a:off x="0" y="0"/>
          <a:ext cx="0" cy="0"/>
          <a:chOff x="0" y="0"/>
          <a:chExt cx="0" cy="0"/>
        </a:xfrm>
      </p:grpSpPr>
      <p:sp>
        <p:nvSpPr>
          <p:cNvPr id="1455" name="Google Shape;1455;p10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456" name="Google Shape;1456;p100">
            <a:hlinkClick r:id="rId3"/>
          </p:cNvPr>
          <p:cNvPicPr preferRelativeResize="0"/>
          <p:nvPr/>
        </p:nvPicPr>
        <p:blipFill>
          <a:blip r:embed="rId4">
            <a:alphaModFix/>
          </a:blip>
          <a:stretch>
            <a:fillRect/>
          </a:stretch>
        </p:blipFill>
        <p:spPr>
          <a:xfrm>
            <a:off x="734300" y="-75"/>
            <a:ext cx="2723705" cy="5143501"/>
          </a:xfrm>
          <a:prstGeom prst="rect">
            <a:avLst/>
          </a:prstGeom>
          <a:noFill/>
          <a:ln>
            <a:noFill/>
          </a:ln>
        </p:spPr>
      </p:pic>
      <p:pic>
        <p:nvPicPr>
          <p:cNvPr id="1457" name="Google Shape;1457;p100">
            <a:hlinkClick r:id="rId5"/>
          </p:cNvPr>
          <p:cNvPicPr preferRelativeResize="0"/>
          <p:nvPr/>
        </p:nvPicPr>
        <p:blipFill>
          <a:blip r:embed="rId6">
            <a:alphaModFix/>
          </a:blip>
          <a:stretch>
            <a:fillRect/>
          </a:stretch>
        </p:blipFill>
        <p:spPr>
          <a:xfrm>
            <a:off x="4517275" y="0"/>
            <a:ext cx="3976601" cy="514350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61" name="Shape 1461"/>
        <p:cNvGrpSpPr/>
        <p:nvPr/>
      </p:nvGrpSpPr>
      <p:grpSpPr>
        <a:xfrm>
          <a:off x="0" y="0"/>
          <a:ext cx="0" cy="0"/>
          <a:chOff x="0" y="0"/>
          <a:chExt cx="0" cy="0"/>
        </a:xfrm>
      </p:grpSpPr>
      <p:sp>
        <p:nvSpPr>
          <p:cNvPr id="1462" name="Google Shape;1462;p101"/>
          <p:cNvSpPr txBox="1"/>
          <p:nvPr>
            <p:ph idx="4294967295" type="title"/>
          </p:nvPr>
        </p:nvSpPr>
        <p:spPr>
          <a:xfrm>
            <a:off x="1414272" y="-123063"/>
            <a:ext cx="4693920" cy="162267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600"/>
              <a:t>Congratulations! </a:t>
            </a:r>
            <a:br>
              <a:rPr b="1" lang="en-CA" sz="2800"/>
            </a:br>
            <a:endParaRPr b="1" sz="2000">
              <a:solidFill>
                <a:srgbClr val="0E293C"/>
              </a:solidFill>
            </a:endParaRPr>
          </a:p>
        </p:txBody>
      </p:sp>
      <p:sp>
        <p:nvSpPr>
          <p:cNvPr id="1463" name="Google Shape;1463;p10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FFFFFF"/>
                </a:solidFill>
                <a:latin typeface="Nixie One"/>
                <a:ea typeface="Nixie One"/>
                <a:cs typeface="Nixie One"/>
                <a:sym typeface="Nixie One"/>
              </a:rPr>
              <a:t>‹#›</a:t>
            </a:fld>
            <a:endParaRPr b="0" i="0" sz="1200" u="none" cap="none" strike="noStrike">
              <a:solidFill>
                <a:srgbClr val="FFFFFF"/>
              </a:solidFill>
              <a:latin typeface="Nixie One"/>
              <a:ea typeface="Nixie One"/>
              <a:cs typeface="Nixie One"/>
              <a:sym typeface="Nixie One"/>
            </a:endParaRPr>
          </a:p>
        </p:txBody>
      </p:sp>
      <p:pic>
        <p:nvPicPr>
          <p:cNvPr id="1464" name="Google Shape;1464;p101"/>
          <p:cNvPicPr preferRelativeResize="0"/>
          <p:nvPr/>
        </p:nvPicPr>
        <p:blipFill>
          <a:blip r:embed="rId3">
            <a:alphaModFix/>
          </a:blip>
          <a:stretch>
            <a:fillRect/>
          </a:stretch>
        </p:blipFill>
        <p:spPr>
          <a:xfrm>
            <a:off x="3441898" y="1110027"/>
            <a:ext cx="3956080" cy="3956050"/>
          </a:xfrm>
          <a:prstGeom prst="rect">
            <a:avLst/>
          </a:prstGeom>
          <a:noFill/>
          <a:ln>
            <a:noFill/>
          </a:ln>
        </p:spPr>
      </p:pic>
      <p:sp>
        <p:nvSpPr>
          <p:cNvPr id="1465" name="Google Shape;1465;p101"/>
          <p:cNvSpPr txBox="1"/>
          <p:nvPr/>
        </p:nvSpPr>
        <p:spPr>
          <a:xfrm>
            <a:off x="868207" y="1884744"/>
            <a:ext cx="31623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rgbClr val="0E293C"/>
                </a:solidFill>
                <a:latin typeface="Arial"/>
                <a:ea typeface="Arial"/>
                <a:cs typeface="Arial"/>
                <a:sym typeface="Arial"/>
              </a:rPr>
              <a:t>The Customer Service Certification 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3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71" name="Google Shape;771;p30"/>
          <p:cNvSpPr/>
          <p:nvPr/>
        </p:nvSpPr>
        <p:spPr>
          <a:xfrm>
            <a:off x="830176" y="503975"/>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30"/>
          <p:cNvSpPr txBox="1"/>
          <p:nvPr/>
        </p:nvSpPr>
        <p:spPr>
          <a:xfrm>
            <a:off x="5187696" y="4047934"/>
            <a:ext cx="282854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Arial"/>
                <a:ea typeface="Arial"/>
                <a:cs typeface="Arial"/>
                <a:sym typeface="Arial"/>
              </a:rPr>
              <a:t>Marilyn Suttle,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Customer Service consultant, speaker and author</a:t>
            </a:r>
            <a:endParaRPr b="0" i="0" sz="1400" u="none" cap="none" strike="noStrike">
              <a:solidFill>
                <a:srgbClr val="000000"/>
              </a:solidFill>
              <a:latin typeface="Arial"/>
              <a:ea typeface="Arial"/>
              <a:cs typeface="Arial"/>
              <a:sym typeface="Arial"/>
            </a:endParaRPr>
          </a:p>
        </p:txBody>
      </p:sp>
      <p:sp>
        <p:nvSpPr>
          <p:cNvPr id="773" name="Google Shape;773;p30"/>
          <p:cNvSpPr/>
          <p:nvPr/>
        </p:nvSpPr>
        <p:spPr>
          <a:xfrm flipH="1">
            <a:off x="2414015" y="610737"/>
            <a:ext cx="5132832" cy="3340608"/>
          </a:xfrm>
          <a:prstGeom prst="wedgeRoundRectCallout">
            <a:avLst>
              <a:gd fmla="val 307" name="adj1"/>
              <a:gd fmla="val 73084" name="adj2"/>
              <a:gd fmla="val 16667" name="adj3"/>
            </a:avLst>
          </a:prstGeom>
          <a:noFill/>
          <a:ln cap="flat" cmpd="sng" w="76200">
            <a:solidFill>
              <a:srgbClr val="00A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4" name="Google Shape;774;p30"/>
          <p:cNvSpPr txBox="1"/>
          <p:nvPr/>
        </p:nvSpPr>
        <p:spPr>
          <a:xfrm>
            <a:off x="3048000" y="1203621"/>
            <a:ext cx="4279392"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CA" sz="2800" u="none" cap="none" strike="noStrike">
                <a:solidFill>
                  <a:schemeClr val="dk1"/>
                </a:solidFill>
                <a:latin typeface="Arial"/>
                <a:ea typeface="Arial"/>
                <a:cs typeface="Arial"/>
                <a:sym typeface="Arial"/>
              </a:rPr>
              <a:t>How you think about your customers influences how you respond to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102"/>
          <p:cNvSpPr txBox="1"/>
          <p:nvPr>
            <p:ph type="ctrTitle"/>
          </p:nvPr>
        </p:nvSpPr>
        <p:spPr>
          <a:xfrm>
            <a:off x="2658280" y="199185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Lean Six Sigma</a:t>
            </a:r>
            <a:endParaRPr b="1">
              <a:solidFill>
                <a:schemeClr val="dk1"/>
              </a:solidFill>
            </a:endParaRPr>
          </a:p>
        </p:txBody>
      </p:sp>
      <p:sp>
        <p:nvSpPr>
          <p:cNvPr id="1471" name="Google Shape;1471;p102"/>
          <p:cNvSpPr txBox="1"/>
          <p:nvPr>
            <p:ph idx="1" type="subTitle"/>
          </p:nvPr>
        </p:nvSpPr>
        <p:spPr>
          <a:xfrm>
            <a:off x="829275" y="2276400"/>
            <a:ext cx="1252500" cy="590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b="1" lang="en-CA">
                <a:solidFill>
                  <a:schemeClr val="dk1"/>
                </a:solidFill>
              </a:rPr>
              <a:t>Extension </a:t>
            </a:r>
            <a:r>
              <a:rPr b="1" lang="en-CA">
                <a:solidFill>
                  <a:schemeClr val="dk1"/>
                </a:solidFill>
              </a:rPr>
              <a:t>Module</a:t>
            </a:r>
            <a:endParaRPr b="1">
              <a:solidFill>
                <a:schemeClr val="dk1"/>
              </a:solidFill>
            </a:endParaRPr>
          </a:p>
        </p:txBody>
      </p:sp>
      <p:sp>
        <p:nvSpPr>
          <p:cNvPr id="1472" name="Google Shape;1472;p102"/>
          <p:cNvSpPr txBox="1"/>
          <p:nvPr/>
        </p:nvSpPr>
        <p:spPr>
          <a:xfrm>
            <a:off x="422025" y="1685850"/>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t/>
            </a:r>
            <a:endParaRPr b="1" i="0" sz="1400" u="none" cap="none" strike="noStrike">
              <a:solidFill>
                <a:srgbClr val="FFFFFF"/>
              </a:solidFill>
              <a:latin typeface="Arial"/>
              <a:ea typeface="Arial"/>
              <a:cs typeface="Arial"/>
              <a:sym typeface="Arial"/>
            </a:endParaRPr>
          </a:p>
        </p:txBody>
      </p:sp>
      <p:sp>
        <p:nvSpPr>
          <p:cNvPr id="1473" name="Google Shape;1473;p102"/>
          <p:cNvSpPr/>
          <p:nvPr/>
        </p:nvSpPr>
        <p:spPr>
          <a:xfrm>
            <a:off x="829281" y="167090"/>
            <a:ext cx="203650" cy="21354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02"/>
          <p:cNvSpPr txBox="1"/>
          <p:nvPr/>
        </p:nvSpPr>
        <p:spPr>
          <a:xfrm>
            <a:off x="2758475" y="3266450"/>
            <a:ext cx="337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dk1"/>
                </a:solidFill>
              </a:rPr>
              <a:t>Make sure that you have your workbook for this module ready to record on.</a:t>
            </a:r>
            <a:endParaRPr>
              <a:solidFill>
                <a:schemeClr val="dk1"/>
              </a:solidFill>
            </a:endParaRPr>
          </a:p>
        </p:txBody>
      </p:sp>
      <p:sp>
        <p:nvSpPr>
          <p:cNvPr id="1475" name="Google Shape;1475;p102"/>
          <p:cNvSpPr txBox="1"/>
          <p:nvPr/>
        </p:nvSpPr>
        <p:spPr>
          <a:xfrm>
            <a:off x="7258400" y="4572700"/>
            <a:ext cx="178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u="sng">
                <a:solidFill>
                  <a:schemeClr val="hlink"/>
                </a:solidFill>
                <a:hlinkClick action="ppaction://hlinksldjump" r:id="rId3"/>
              </a:rPr>
              <a:t>Table of Contents</a:t>
            </a:r>
            <a:endParaRPr>
              <a:solidFill>
                <a:schemeClr val="accent2"/>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103"/>
          <p:cNvSpPr txBox="1"/>
          <p:nvPr>
            <p:ph type="title"/>
          </p:nvPr>
        </p:nvSpPr>
        <p:spPr>
          <a:xfrm>
            <a:off x="1577525" y="1309975"/>
            <a:ext cx="6905700" cy="6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What is Lean Six Sigma?</a:t>
            </a:r>
            <a:endParaRPr/>
          </a:p>
        </p:txBody>
      </p:sp>
      <p:sp>
        <p:nvSpPr>
          <p:cNvPr id="1481" name="Google Shape;1481;p103"/>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sp>
        <p:nvSpPr>
          <p:cNvPr id="1482" name="Google Shape;1482;p103"/>
          <p:cNvSpPr txBox="1"/>
          <p:nvPr>
            <p:ph idx="4294967295" type="body"/>
          </p:nvPr>
        </p:nvSpPr>
        <p:spPr>
          <a:xfrm>
            <a:off x="907300" y="2200150"/>
            <a:ext cx="6336000" cy="171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1000"/>
              </a:spcAft>
              <a:buNone/>
            </a:pPr>
            <a:r>
              <a:rPr lang="en-CA" sz="2100">
                <a:solidFill>
                  <a:schemeClr val="dk1"/>
                </a:solidFill>
              </a:rPr>
              <a:t>As you w</a:t>
            </a:r>
            <a:r>
              <a:rPr lang="en-CA" sz="2100">
                <a:solidFill>
                  <a:schemeClr val="dk1"/>
                </a:solidFill>
              </a:rPr>
              <a:t>atch the video on the following slide, write down how Lean Six Sigma connects to customer service and the overall customer experience.</a:t>
            </a:r>
            <a:endParaRPr sz="2100">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sp>
        <p:nvSpPr>
          <p:cNvPr id="1487" name="Google Shape;1487;p104"/>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pic>
        <p:nvPicPr>
          <p:cNvPr descr="Get a brief introduction to &quot; Lean Six Sigma &quot; in just 8 Minutes and clear your doubts on lean six sigma. Watch complete video to learn more!&#10;🔥Green Belt Certification Training Course: https://www.simplilearn.com/quality-management/lean-six-sigma-green-belt-training?utm_campaign=LeanSixSigma-s2HCrhNVfak&amp;utm_medium=DescriptionFirstFold&amp;utm_source=youtube&#10;🔥Post Graduate Program In Lean Six Sigma: https://www.simplilearn.com/pgp-lean-six-sigma-certification-training-course?utm_campaign=LeanSixSigma-s2HCrhNVfak&amp;utm_medium=DescriptionFirstFold&amp;utm_source=youtube&#10;&#10;In this video, we'll tell you everything you need to learn about Lean Six Sigma in 8 minutes! We'll be covering a number of major concepts like Lean and Six Sigma, to help you answer the question: What is Six Sigma? These concepts are also explained with detailed examples. &#10;So, without further ado, let's get started with Lean Six Sigma! &#10;&#10;Don't forget to take the quiz at 07:08! &#10;&#10;✅Subscribe to our Channel to learn more about the top Technologies: https://bit.ly/2VT4WtH&#10;&#10;⏩ Check out the Six Sigma training videos: https://bit.ly/35HG38D&#10;&#10;🔥 Enrol for FREE Six Sigma Course &amp; Get your Completion Certificate:   https://www.simplilearn.com/six-sigma-green-belt-basics-skillup?utm_campaign=LeanSixSigma-s2HCrhNVfak&amp;utm_medium=Description&amp;utm_source=youtube&#10;&#10;#LeanSixSigma #WhatIsLearnSixSigma #LeanSixSigmaExplained #LeanSixSigmaExplainedSimply #LeanSixSigmaIn8minutes #Simplilearn&#10;&#10;Learn to develop your organizational projects with the Lean Six Sigma Green Belt certification online program. Aligned to the IASSC exam, this online six sigma certification integrates lean and the DMAIC methodology with case studies to provide you the skills required for an organization's growth.&#10;&#10;About Simplilearn SIx Sigma green belt course:&#10;This Lean Six Sigma Green Belt course provides an overview of Six Sigma and the DMAIC methodology and is aligned to the leading Green Belt certifications at ASQ and IASSC. In this Lean Six Sigma Green Belt course, you will learn how to measure current performance to identify process issues and how to formulate solutions.&#10;&#10;Six Sigma Green Belt Training Key Features:&#10;- 56 hours of high-quality blended learning&#10;- 33 PDUs offered&#10;- 4 simulation test papers, 4 real-life projects&#10;- Aligned to ASQ and IASSC&#10;&#10;Eligibility:&#10;Lean Six Sigma professionals are in high demand due to their ability to use problem-solving techniques to reach business solutions and assuring quality control throughout the process. The Lean Six Sigma Green Belt certification is ideal for Quality system managers, Quality engineers, Quality supervisors, Quality analysts and managers, Quality auditors, and any individual wishing to improve quality and process within an organization.&#10;&#10;👉Learn more at: https://www.simplilearn.com/quality-management/lean-six-sigma-green-belt-training?utm_campaign=LeanSixSigma-s2HCrhNVfak&amp;utm_medium=Description&amp;utm_source=youtube&#10;&#10;For more information about Simplilearn courses, visit: &#10;- Facebook: https://www.facebook.com/Simplilearn &#10;- Twitter: https://twitter.com/simplilearn &#10;- LinkedIn: https://www.linkedin.com/company/simplilearn/&#10;- Website: https://www.simplilearn.com &#10;&#10;Get the Android app: http://bit.ly/1WlVo4u &#10;Get the iOS app: http://apple.co/1HIO5J0" id="1488" name="Google Shape;1488;p104" title="Lean Six Sigma In 8 Minutes | What Is Lean Six Sigma? | Lean Six Sigma Explained | Simplilearn">
            <a:hlinkClick r:id="rId3"/>
          </p:cNvPr>
          <p:cNvPicPr preferRelativeResize="0"/>
          <p:nvPr/>
        </p:nvPicPr>
        <p:blipFill>
          <a:blip r:embed="rId4">
            <a:alphaModFix/>
          </a:blip>
          <a:stretch>
            <a:fillRect/>
          </a:stretch>
        </p:blipFill>
        <p:spPr>
          <a:xfrm>
            <a:off x="1489526" y="911375"/>
            <a:ext cx="6633275" cy="373122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p105"/>
          <p:cNvSpPr txBox="1"/>
          <p:nvPr>
            <p:ph type="title"/>
          </p:nvPr>
        </p:nvSpPr>
        <p:spPr>
          <a:xfrm>
            <a:off x="1577525" y="1309975"/>
            <a:ext cx="7297800" cy="6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Who uses</a:t>
            </a:r>
            <a:r>
              <a:rPr lang="en-CA"/>
              <a:t> Lean Six Sigma?</a:t>
            </a:r>
            <a:endParaRPr/>
          </a:p>
        </p:txBody>
      </p:sp>
      <p:sp>
        <p:nvSpPr>
          <p:cNvPr id="1494" name="Google Shape;1494;p105"/>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CA"/>
              <a:t>‹#›</a:t>
            </a:fld>
            <a:endParaRPr/>
          </a:p>
        </p:txBody>
      </p:sp>
      <p:sp>
        <p:nvSpPr>
          <p:cNvPr id="1495" name="Google Shape;1495;p105"/>
          <p:cNvSpPr txBox="1"/>
          <p:nvPr>
            <p:ph idx="4294967295" type="body"/>
          </p:nvPr>
        </p:nvSpPr>
        <p:spPr>
          <a:xfrm>
            <a:off x="907300" y="2200150"/>
            <a:ext cx="6336000" cy="251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CA" sz="2100">
                <a:solidFill>
                  <a:schemeClr val="dk1"/>
                </a:solidFill>
              </a:rPr>
              <a:t>Explore the site link provided below to see which organizations are using Lean Six Sigma. Choose those that connect to the SHSM sector that you are in or are interested in and record them on the workbook.</a:t>
            </a:r>
            <a:endParaRPr sz="2100">
              <a:solidFill>
                <a:schemeClr val="dk1"/>
              </a:solidFill>
            </a:endParaRPr>
          </a:p>
          <a:p>
            <a:pPr indent="0" lvl="0" marL="0" rtl="0" algn="l">
              <a:lnSpc>
                <a:spcPct val="100000"/>
              </a:lnSpc>
              <a:spcBef>
                <a:spcPts val="1000"/>
              </a:spcBef>
              <a:spcAft>
                <a:spcPts val="1000"/>
              </a:spcAft>
              <a:buNone/>
            </a:pPr>
            <a:r>
              <a:rPr lang="en-CA" sz="2100" u="sng">
                <a:solidFill>
                  <a:schemeClr val="hlink"/>
                </a:solidFill>
                <a:hlinkClick r:id="rId3"/>
              </a:rPr>
              <a:t>Lean Six Sigma Success Stories by Industry</a:t>
            </a:r>
            <a:endParaRPr sz="2100">
              <a:solidFill>
                <a:schemeClr val="dk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106"/>
          <p:cNvSpPr txBox="1"/>
          <p:nvPr>
            <p:ph type="title"/>
          </p:nvPr>
        </p:nvSpPr>
        <p:spPr>
          <a:xfrm>
            <a:off x="2625500" y="319125"/>
            <a:ext cx="6272100" cy="197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Why is Lean Six Sigma important to the </a:t>
            </a:r>
            <a:r>
              <a:rPr lang="en-CA"/>
              <a:t>customer experience</a:t>
            </a:r>
            <a:r>
              <a:rPr lang="en-CA"/>
              <a:t>?</a:t>
            </a:r>
            <a:endParaRPr/>
          </a:p>
        </p:txBody>
      </p:sp>
      <p:sp>
        <p:nvSpPr>
          <p:cNvPr id="1501" name="Google Shape;1501;p106"/>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CA"/>
              <a:t>‹#›</a:t>
            </a:fld>
            <a:endParaRPr/>
          </a:p>
        </p:txBody>
      </p:sp>
      <p:sp>
        <p:nvSpPr>
          <p:cNvPr id="1502" name="Google Shape;1502;p106"/>
          <p:cNvSpPr txBox="1"/>
          <p:nvPr>
            <p:ph idx="4294967295" type="body"/>
          </p:nvPr>
        </p:nvSpPr>
        <p:spPr>
          <a:xfrm>
            <a:off x="751425" y="2598475"/>
            <a:ext cx="6336000" cy="197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CA" sz="2000">
                <a:solidFill>
                  <a:schemeClr val="dk1"/>
                </a:solidFill>
              </a:rPr>
              <a:t>Based on the video provided to the next slide and what you have learned so far about Lean Six Sigma, why do you think Lean Six Sigma is important to customer service? Write down your thoughts on the student workbook.</a:t>
            </a:r>
            <a:endParaRPr sz="2000">
              <a:solidFill>
                <a:schemeClr val="dk1"/>
              </a:solidFill>
            </a:endParaRPr>
          </a:p>
          <a:p>
            <a:pPr indent="0" lvl="0" marL="0" rtl="0" algn="l">
              <a:lnSpc>
                <a:spcPct val="100000"/>
              </a:lnSpc>
              <a:spcBef>
                <a:spcPts val="1000"/>
              </a:spcBef>
              <a:spcAft>
                <a:spcPts val="1000"/>
              </a:spcAft>
              <a:buNone/>
            </a:pPr>
            <a:r>
              <a:t/>
            </a:r>
            <a:endParaRPr sz="2000">
              <a:solidFill>
                <a:schemeClr val="dk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107"/>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pic>
        <p:nvPicPr>
          <p:cNvPr descr="http://www.leancxscore.com/&#10;&#10;What is Lean CX?  Lean Customer Experience focuses on improving the ease of use for a customer to get what they want, using Toyota Production System (TPS, or Lean) methods that are modified for a white-collar world.&#10;&#10;Improving the customer's ease of use is done with Error Proofing (Poka-Yoke), Visual Management, Checking in (Jidoka), Reducing the Steps, and a Repeatable process.  The research behind these methods show customers staying up to six times longer with a company, spending up to 140% more, and many other benefits.&#10;&#10;Oh, and then there are disruptors like Amazon, Uber, Zip Recruiter and more who (without realizing it) have used the Lean CX methods to grow extremely quickly.&#10;&#10;Hope you enjoy!" id="1508" name="Google Shape;1508;p107" title="What is Lean CX? (Lean Customer Experience)">
            <a:hlinkClick r:id="rId3"/>
          </p:cNvPr>
          <p:cNvPicPr preferRelativeResize="0"/>
          <p:nvPr/>
        </p:nvPicPr>
        <p:blipFill>
          <a:blip r:embed="rId4">
            <a:alphaModFix/>
          </a:blip>
          <a:stretch>
            <a:fillRect/>
          </a:stretch>
        </p:blipFill>
        <p:spPr>
          <a:xfrm>
            <a:off x="1464724" y="928500"/>
            <a:ext cx="6491875" cy="365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8"/>
                                        </p:tgtEl>
                                        <p:attrNameLst>
                                          <p:attrName>style.visibility</p:attrName>
                                        </p:attrNameLst>
                                      </p:cBhvr>
                                      <p:to>
                                        <p:strVal val="visible"/>
                                      </p:to>
                                    </p:set>
                                    <p:animEffect filter="fade" transition="in">
                                      <p:cBhvr>
                                        <p:cTn dur="1000"/>
                                        <p:tgtEl>
                                          <p:spTgt spid="1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108"/>
          <p:cNvSpPr txBox="1"/>
          <p:nvPr>
            <p:ph type="title"/>
          </p:nvPr>
        </p:nvSpPr>
        <p:spPr>
          <a:xfrm>
            <a:off x="2681175" y="174400"/>
            <a:ext cx="6272100" cy="197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Why is earning a </a:t>
            </a:r>
            <a:r>
              <a:rPr lang="en-CA"/>
              <a:t>certification</a:t>
            </a:r>
            <a:r>
              <a:rPr lang="en-CA"/>
              <a:t> in Lean Six Sigma important?</a:t>
            </a:r>
            <a:endParaRPr/>
          </a:p>
        </p:txBody>
      </p:sp>
      <p:sp>
        <p:nvSpPr>
          <p:cNvPr id="1514" name="Google Shape;1514;p108"/>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CA"/>
              <a:t>‹#›</a:t>
            </a:fld>
            <a:endParaRPr/>
          </a:p>
        </p:txBody>
      </p:sp>
      <p:sp>
        <p:nvSpPr>
          <p:cNvPr id="1515" name="Google Shape;1515;p108"/>
          <p:cNvSpPr txBox="1"/>
          <p:nvPr>
            <p:ph idx="4294967295" type="body"/>
          </p:nvPr>
        </p:nvSpPr>
        <p:spPr>
          <a:xfrm>
            <a:off x="907300" y="2531675"/>
            <a:ext cx="6336000" cy="244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CA" sz="2100">
                <a:solidFill>
                  <a:schemeClr val="dk1"/>
                </a:solidFill>
              </a:rPr>
              <a:t>Read the blog linked below and record the top 10 reasons why you should earn a </a:t>
            </a:r>
            <a:r>
              <a:rPr lang="en-CA" sz="2100">
                <a:solidFill>
                  <a:schemeClr val="dk1"/>
                </a:solidFill>
              </a:rPr>
              <a:t>certification</a:t>
            </a:r>
            <a:r>
              <a:rPr lang="en-CA" sz="2100">
                <a:solidFill>
                  <a:schemeClr val="dk1"/>
                </a:solidFill>
              </a:rPr>
              <a:t> in Lean Six Sigma.</a:t>
            </a:r>
            <a:endParaRPr sz="2100">
              <a:solidFill>
                <a:schemeClr val="dk1"/>
              </a:solidFill>
            </a:endParaRPr>
          </a:p>
          <a:p>
            <a:pPr indent="0" lvl="0" marL="0" rtl="0" algn="l">
              <a:lnSpc>
                <a:spcPct val="100000"/>
              </a:lnSpc>
              <a:spcBef>
                <a:spcPts val="1000"/>
              </a:spcBef>
              <a:spcAft>
                <a:spcPts val="0"/>
              </a:spcAft>
              <a:buNone/>
            </a:pPr>
            <a:r>
              <a:t/>
            </a:r>
            <a:endParaRPr sz="2100">
              <a:solidFill>
                <a:schemeClr val="dk1"/>
              </a:solidFill>
            </a:endParaRPr>
          </a:p>
          <a:p>
            <a:pPr indent="0" lvl="0" marL="0" rtl="0" algn="l">
              <a:lnSpc>
                <a:spcPct val="100000"/>
              </a:lnSpc>
              <a:spcBef>
                <a:spcPts val="1000"/>
              </a:spcBef>
              <a:spcAft>
                <a:spcPts val="1000"/>
              </a:spcAft>
              <a:buNone/>
            </a:pPr>
            <a:r>
              <a:rPr lang="en-CA" sz="2000" u="sng">
                <a:solidFill>
                  <a:schemeClr val="hlink"/>
                </a:solidFill>
                <a:hlinkClick r:id="rId3"/>
              </a:rPr>
              <a:t>TOP 10 REASONS TO GO FOR LEAN SIX SIGMA TRAINING AND CERTIFICATION</a:t>
            </a:r>
            <a:endParaRPr sz="2000">
              <a:solidFill>
                <a:schemeClr val="dk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9" name="Shape 1519"/>
        <p:cNvGrpSpPr/>
        <p:nvPr/>
      </p:nvGrpSpPr>
      <p:grpSpPr>
        <a:xfrm>
          <a:off x="0" y="0"/>
          <a:ext cx="0" cy="0"/>
          <a:chOff x="0" y="0"/>
          <a:chExt cx="0" cy="0"/>
        </a:xfrm>
      </p:grpSpPr>
      <p:sp>
        <p:nvSpPr>
          <p:cNvPr id="1520" name="Google Shape;1520;p109"/>
          <p:cNvSpPr txBox="1"/>
          <p:nvPr>
            <p:ph type="ctrTitle"/>
          </p:nvPr>
        </p:nvSpPr>
        <p:spPr>
          <a:xfrm>
            <a:off x="2658280" y="199185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OVIN (Ontario Vehicle Innovation Network)</a:t>
            </a:r>
            <a:endParaRPr b="1">
              <a:solidFill>
                <a:schemeClr val="dk1"/>
              </a:solidFill>
            </a:endParaRPr>
          </a:p>
        </p:txBody>
      </p:sp>
      <p:sp>
        <p:nvSpPr>
          <p:cNvPr id="1521" name="Google Shape;1521;p109"/>
          <p:cNvSpPr txBox="1"/>
          <p:nvPr>
            <p:ph idx="1" type="subTitle"/>
          </p:nvPr>
        </p:nvSpPr>
        <p:spPr>
          <a:xfrm>
            <a:off x="829275" y="2276400"/>
            <a:ext cx="1252500" cy="590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b="1" lang="en-CA">
                <a:solidFill>
                  <a:schemeClr val="dk1"/>
                </a:solidFill>
              </a:rPr>
              <a:t>Extension Module</a:t>
            </a:r>
            <a:endParaRPr b="1">
              <a:solidFill>
                <a:schemeClr val="dk1"/>
              </a:solidFill>
            </a:endParaRPr>
          </a:p>
        </p:txBody>
      </p:sp>
      <p:sp>
        <p:nvSpPr>
          <p:cNvPr id="1522" name="Google Shape;1522;p109"/>
          <p:cNvSpPr txBox="1"/>
          <p:nvPr/>
        </p:nvSpPr>
        <p:spPr>
          <a:xfrm>
            <a:off x="422025" y="1685850"/>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t/>
            </a:r>
            <a:endParaRPr b="1" i="0" sz="1400" u="none" cap="none" strike="noStrike">
              <a:solidFill>
                <a:srgbClr val="FFFFFF"/>
              </a:solidFill>
              <a:latin typeface="Arial"/>
              <a:ea typeface="Arial"/>
              <a:cs typeface="Arial"/>
              <a:sym typeface="Arial"/>
            </a:endParaRPr>
          </a:p>
        </p:txBody>
      </p:sp>
      <p:sp>
        <p:nvSpPr>
          <p:cNvPr id="1523" name="Google Shape;1523;p109"/>
          <p:cNvSpPr/>
          <p:nvPr/>
        </p:nvSpPr>
        <p:spPr>
          <a:xfrm>
            <a:off x="829281" y="167090"/>
            <a:ext cx="203650" cy="21354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09"/>
          <p:cNvSpPr txBox="1"/>
          <p:nvPr/>
        </p:nvSpPr>
        <p:spPr>
          <a:xfrm>
            <a:off x="2758475" y="3266450"/>
            <a:ext cx="337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dk1"/>
                </a:solidFill>
              </a:rPr>
              <a:t>Make sure that you have your workbook for this module ready to record on.</a:t>
            </a:r>
            <a:endParaRPr>
              <a:solidFill>
                <a:schemeClr val="dk1"/>
              </a:solidFill>
            </a:endParaRPr>
          </a:p>
        </p:txBody>
      </p:sp>
      <p:sp>
        <p:nvSpPr>
          <p:cNvPr id="1525" name="Google Shape;1525;p109"/>
          <p:cNvSpPr txBox="1"/>
          <p:nvPr/>
        </p:nvSpPr>
        <p:spPr>
          <a:xfrm>
            <a:off x="7258400" y="4572700"/>
            <a:ext cx="178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u="sng">
                <a:solidFill>
                  <a:schemeClr val="hlink"/>
                </a:solidFill>
                <a:hlinkClick action="ppaction://hlinksldjump" r:id="rId3"/>
              </a:rPr>
              <a:t>Table of Contents</a:t>
            </a:r>
            <a:endParaRPr>
              <a:solidFill>
                <a:schemeClr val="accent2"/>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110"/>
          <p:cNvSpPr txBox="1"/>
          <p:nvPr>
            <p:ph type="title"/>
          </p:nvPr>
        </p:nvSpPr>
        <p:spPr>
          <a:xfrm>
            <a:off x="1577525" y="1309975"/>
            <a:ext cx="6905700" cy="6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What is OVIN?</a:t>
            </a:r>
            <a:endParaRPr/>
          </a:p>
        </p:txBody>
      </p:sp>
      <p:sp>
        <p:nvSpPr>
          <p:cNvPr id="1531" name="Google Shape;1531;p110"/>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CA"/>
              <a:t>‹#›</a:t>
            </a:fld>
            <a:endParaRPr/>
          </a:p>
        </p:txBody>
      </p:sp>
      <p:sp>
        <p:nvSpPr>
          <p:cNvPr id="1532" name="Google Shape;1532;p110"/>
          <p:cNvSpPr txBox="1"/>
          <p:nvPr>
            <p:ph idx="4294967295" type="body"/>
          </p:nvPr>
        </p:nvSpPr>
        <p:spPr>
          <a:xfrm>
            <a:off x="907300" y="2509400"/>
            <a:ext cx="6336000" cy="21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CA" sz="2100">
                <a:solidFill>
                  <a:schemeClr val="dk1"/>
                </a:solidFill>
              </a:rPr>
              <a:t>As you watch the video on the following slide and explore the OVIN site linked below, write down on your workbook what you have learned about OVIN.</a:t>
            </a:r>
            <a:endParaRPr sz="2100">
              <a:solidFill>
                <a:schemeClr val="dk1"/>
              </a:solidFill>
            </a:endParaRPr>
          </a:p>
          <a:p>
            <a:pPr indent="0" lvl="0" marL="0" rtl="0" algn="l">
              <a:lnSpc>
                <a:spcPct val="100000"/>
              </a:lnSpc>
              <a:spcBef>
                <a:spcPts val="1000"/>
              </a:spcBef>
              <a:spcAft>
                <a:spcPts val="0"/>
              </a:spcAft>
              <a:buNone/>
            </a:pPr>
            <a:r>
              <a:t/>
            </a:r>
            <a:endParaRPr sz="2100">
              <a:solidFill>
                <a:schemeClr val="dk1"/>
              </a:solidFill>
            </a:endParaRPr>
          </a:p>
          <a:p>
            <a:pPr indent="0" lvl="0" marL="0" rtl="0" algn="l">
              <a:lnSpc>
                <a:spcPct val="100000"/>
              </a:lnSpc>
              <a:spcBef>
                <a:spcPts val="1000"/>
              </a:spcBef>
              <a:spcAft>
                <a:spcPts val="1000"/>
              </a:spcAft>
              <a:buNone/>
            </a:pPr>
            <a:r>
              <a:rPr lang="en-CA" sz="2100" u="sng">
                <a:solidFill>
                  <a:schemeClr val="hlink"/>
                </a:solidFill>
                <a:hlinkClick r:id="rId3"/>
              </a:rPr>
              <a:t>OVIN Website</a:t>
            </a:r>
            <a:endParaRPr sz="2100">
              <a:solidFill>
                <a:schemeClr val="dk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111"/>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pic>
        <p:nvPicPr>
          <p:cNvPr descr="The Ontario Vehicle Innovation Network (OVIN) is pleased announce the Talent Strategy and Roadmap, and the Skills &amp; Career Navigator to support the futureproofing of Ontario’s automotive and mobility workforce.&#10;&#10;https://ovin-navigator.ca/&#10;https://www.ovinhub.ca/" id="1538" name="Google Shape;1538;p111" title="Supporting Ontario's Automotive &amp; Mobility Sector | OVIN's Talent Strategy &amp; Roadmap">
            <a:hlinkClick r:id="rId3"/>
          </p:cNvPr>
          <p:cNvPicPr preferRelativeResize="0"/>
          <p:nvPr/>
        </p:nvPicPr>
        <p:blipFill>
          <a:blip r:embed="rId4">
            <a:alphaModFix/>
          </a:blip>
          <a:stretch>
            <a:fillRect/>
          </a:stretch>
        </p:blipFill>
        <p:spPr>
          <a:xfrm>
            <a:off x="1549643" y="1043050"/>
            <a:ext cx="6228850" cy="3503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8"/>
                                        </p:tgtEl>
                                        <p:attrNameLst>
                                          <p:attrName>style.visibility</p:attrName>
                                        </p:attrNameLst>
                                      </p:cBhvr>
                                      <p:to>
                                        <p:strVal val="visible"/>
                                      </p:to>
                                    </p:set>
                                    <p:animEffect filter="fade" transition="in">
                                      <p:cBhvr>
                                        <p:cTn dur="1000"/>
                                        <p:tgtEl>
                                          <p:spTgt spid="1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31"/>
          <p:cNvSpPr txBox="1"/>
          <p:nvPr>
            <p:ph type="title"/>
          </p:nvPr>
        </p:nvSpPr>
        <p:spPr>
          <a:xfrm>
            <a:off x="1827877" y="98362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Minds On</a:t>
            </a:r>
            <a:endParaRPr/>
          </a:p>
        </p:txBody>
      </p:sp>
      <p:sp>
        <p:nvSpPr>
          <p:cNvPr id="780" name="Google Shape;780;p31"/>
          <p:cNvSpPr txBox="1"/>
          <p:nvPr>
            <p:ph idx="1" type="body"/>
          </p:nvPr>
        </p:nvSpPr>
        <p:spPr>
          <a:xfrm>
            <a:off x="1898620" y="1741800"/>
            <a:ext cx="4944300" cy="165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3200">
                <a:solidFill>
                  <a:schemeClr val="dk1"/>
                </a:solidFill>
              </a:rPr>
              <a:t>How would you define and describe “customer service”</a:t>
            </a:r>
            <a:endParaRPr/>
          </a:p>
          <a:p>
            <a:pPr indent="0" lvl="0" marL="0" rtl="0" algn="l">
              <a:lnSpc>
                <a:spcPct val="100000"/>
              </a:lnSpc>
              <a:spcBef>
                <a:spcPts val="600"/>
              </a:spcBef>
              <a:spcAft>
                <a:spcPts val="0"/>
              </a:spcAft>
              <a:buSzPts val="1400"/>
              <a:buNone/>
            </a:pPr>
            <a:r>
              <a:rPr lang="en-CA" sz="2000">
                <a:solidFill>
                  <a:schemeClr val="dk1"/>
                </a:solidFill>
              </a:rPr>
              <a:t>Discuss with other students or think about it on your own. Add your thoughts to your copy of the student workbook.</a:t>
            </a:r>
            <a:endParaRPr sz="2000">
              <a:solidFill>
                <a:schemeClr val="dk1"/>
              </a:solidFill>
            </a:endParaRPr>
          </a:p>
        </p:txBody>
      </p:sp>
      <p:sp>
        <p:nvSpPr>
          <p:cNvPr id="781" name="Google Shape;781;p3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82" name="Google Shape;782;p31"/>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31"/>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4" name="Google Shape;784;p31"/>
          <p:cNvGrpSpPr/>
          <p:nvPr/>
        </p:nvGrpSpPr>
        <p:grpSpPr>
          <a:xfrm>
            <a:off x="562257" y="1284190"/>
            <a:ext cx="901699" cy="645300"/>
            <a:chOff x="5255200" y="3006475"/>
            <a:chExt cx="511700" cy="378575"/>
          </a:xfrm>
        </p:grpSpPr>
        <p:sp>
          <p:nvSpPr>
            <p:cNvPr id="785" name="Google Shape;785;p3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786" name="Google Shape;786;p3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787" name="Google Shape;787;p31"/>
          <p:cNvGrpSpPr/>
          <p:nvPr/>
        </p:nvGrpSpPr>
        <p:grpSpPr>
          <a:xfrm>
            <a:off x="6408168" y="4095797"/>
            <a:ext cx="673769" cy="476286"/>
            <a:chOff x="1922075" y="1629000"/>
            <a:chExt cx="437200" cy="437200"/>
          </a:xfrm>
        </p:grpSpPr>
        <p:sp>
          <p:nvSpPr>
            <p:cNvPr id="788" name="Google Shape;788;p31"/>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31"/>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112"/>
          <p:cNvSpPr txBox="1"/>
          <p:nvPr>
            <p:ph type="title"/>
          </p:nvPr>
        </p:nvSpPr>
        <p:spPr>
          <a:xfrm>
            <a:off x="2434775" y="497250"/>
            <a:ext cx="3468000" cy="6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Minds On</a:t>
            </a:r>
            <a:endParaRPr/>
          </a:p>
        </p:txBody>
      </p:sp>
      <p:sp>
        <p:nvSpPr>
          <p:cNvPr id="1544" name="Google Shape;1544;p112"/>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CA"/>
              <a:t>‹#›</a:t>
            </a:fld>
            <a:endParaRPr/>
          </a:p>
        </p:txBody>
      </p:sp>
      <p:sp>
        <p:nvSpPr>
          <p:cNvPr id="1545" name="Google Shape;1545;p112"/>
          <p:cNvSpPr txBox="1"/>
          <p:nvPr>
            <p:ph idx="4294967295" type="body"/>
          </p:nvPr>
        </p:nvSpPr>
        <p:spPr>
          <a:xfrm>
            <a:off x="1270225" y="1712625"/>
            <a:ext cx="6042000" cy="307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CA" sz="1800">
                <a:solidFill>
                  <a:schemeClr val="dk1"/>
                </a:solidFill>
              </a:rPr>
              <a:t>The OVIN Spotlight Series highlights Ontario-based businesses and the impacts that they are making in the connected and autonomous vehicle industry.</a:t>
            </a:r>
            <a:endParaRPr sz="1800">
              <a:solidFill>
                <a:schemeClr val="dk1"/>
              </a:solidFill>
            </a:endParaRPr>
          </a:p>
          <a:p>
            <a:pPr indent="0" lvl="0" marL="0" rtl="0" algn="l">
              <a:lnSpc>
                <a:spcPct val="100000"/>
              </a:lnSpc>
              <a:spcBef>
                <a:spcPts val="1200"/>
              </a:spcBef>
              <a:spcAft>
                <a:spcPts val="0"/>
              </a:spcAft>
              <a:buNone/>
            </a:pPr>
            <a:r>
              <a:rPr lang="en-CA" sz="1800">
                <a:solidFill>
                  <a:schemeClr val="dk1"/>
                </a:solidFill>
              </a:rPr>
              <a:t>As you watch each video, brainstorm how you think customer service and the customer experience connects to OVIN. Write these ideas on the student workbook.</a:t>
            </a:r>
            <a:endParaRPr sz="1800">
              <a:solidFill>
                <a:schemeClr val="dk1"/>
              </a:solidFill>
            </a:endParaRPr>
          </a:p>
          <a:p>
            <a:pPr indent="0" lvl="0" marL="0" rtl="0" algn="l">
              <a:lnSpc>
                <a:spcPct val="100000"/>
              </a:lnSpc>
              <a:spcBef>
                <a:spcPts val="600"/>
              </a:spcBef>
              <a:spcAft>
                <a:spcPts val="0"/>
              </a:spcAft>
              <a:buNone/>
            </a:pPr>
            <a:r>
              <a:t/>
            </a:r>
            <a:endParaRPr sz="1800">
              <a:solidFill>
                <a:schemeClr val="dk1"/>
              </a:solidFill>
            </a:endParaRPr>
          </a:p>
          <a:p>
            <a:pPr indent="0" lvl="0" marL="0" rtl="0" algn="l">
              <a:lnSpc>
                <a:spcPct val="100000"/>
              </a:lnSpc>
              <a:spcBef>
                <a:spcPts val="1000"/>
              </a:spcBef>
              <a:spcAft>
                <a:spcPts val="1000"/>
              </a:spcAft>
              <a:buNone/>
            </a:pPr>
            <a:r>
              <a:rPr lang="en-CA" sz="1800" u="sng">
                <a:solidFill>
                  <a:schemeClr val="hlink"/>
                </a:solidFill>
                <a:hlinkClick r:id="rId3"/>
              </a:rPr>
              <a:t>OVIN Spotlight Series</a:t>
            </a:r>
            <a:endParaRPr sz="1800">
              <a:solidFill>
                <a:schemeClr val="dk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113"/>
          <p:cNvSpPr txBox="1"/>
          <p:nvPr>
            <p:ph type="title"/>
          </p:nvPr>
        </p:nvSpPr>
        <p:spPr>
          <a:xfrm>
            <a:off x="2406975" y="230075"/>
            <a:ext cx="6557400" cy="6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sz="3500"/>
              <a:t>Explore: Segments of the Sector</a:t>
            </a:r>
            <a:endParaRPr sz="3500"/>
          </a:p>
        </p:txBody>
      </p:sp>
      <p:sp>
        <p:nvSpPr>
          <p:cNvPr id="1551" name="Google Shape;1551;p113"/>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CA"/>
              <a:t>‹#›</a:t>
            </a:fld>
            <a:endParaRPr/>
          </a:p>
        </p:txBody>
      </p:sp>
      <p:sp>
        <p:nvSpPr>
          <p:cNvPr id="1552" name="Google Shape;1552;p113"/>
          <p:cNvSpPr txBox="1"/>
          <p:nvPr>
            <p:ph idx="4294967295" type="body"/>
          </p:nvPr>
        </p:nvSpPr>
        <p:spPr>
          <a:xfrm>
            <a:off x="1214550" y="1561825"/>
            <a:ext cx="6042000" cy="33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CA" sz="1900">
                <a:solidFill>
                  <a:schemeClr val="dk1"/>
                </a:solidFill>
              </a:rPr>
              <a:t>Ontario is a world-leading jurisdiction in the automotive and smart mobility sector, with a long history of manufacturing, world-class academic institutions, and a strong innovation ecosystem contributing to its success. </a:t>
            </a:r>
            <a:endParaRPr sz="1900">
              <a:solidFill>
                <a:schemeClr val="dk1"/>
              </a:solidFill>
            </a:endParaRPr>
          </a:p>
          <a:p>
            <a:pPr indent="0" lvl="0" marL="0" rtl="0" algn="l">
              <a:lnSpc>
                <a:spcPct val="100000"/>
              </a:lnSpc>
              <a:spcBef>
                <a:spcPts val="1200"/>
              </a:spcBef>
              <a:spcAft>
                <a:spcPts val="0"/>
              </a:spcAft>
              <a:buNone/>
            </a:pPr>
            <a:r>
              <a:rPr lang="en-CA" sz="1900">
                <a:solidFill>
                  <a:schemeClr val="dk1"/>
                </a:solidFill>
              </a:rPr>
              <a:t>Read through the site linked below to learn more about the segments of the sector. On your workbook, list the 6 segments and briefly describe each.</a:t>
            </a:r>
            <a:endParaRPr sz="1900">
              <a:solidFill>
                <a:schemeClr val="dk1"/>
              </a:solidFill>
            </a:endParaRPr>
          </a:p>
          <a:p>
            <a:pPr indent="0" lvl="0" marL="0" rtl="0" algn="l">
              <a:lnSpc>
                <a:spcPct val="100000"/>
              </a:lnSpc>
              <a:spcBef>
                <a:spcPts val="1200"/>
              </a:spcBef>
              <a:spcAft>
                <a:spcPts val="0"/>
              </a:spcAft>
              <a:buNone/>
            </a:pPr>
            <a:r>
              <a:rPr lang="en-CA" sz="1900" u="sng">
                <a:solidFill>
                  <a:schemeClr val="hlink"/>
                </a:solidFill>
                <a:hlinkClick r:id="rId3"/>
              </a:rPr>
              <a:t>Sector Overview</a:t>
            </a:r>
            <a:endParaRPr sz="1900">
              <a:solidFill>
                <a:schemeClr val="dk1"/>
              </a:solidFill>
            </a:endParaRPr>
          </a:p>
          <a:p>
            <a:pPr indent="0" lvl="0" marL="0" rtl="0" algn="l">
              <a:lnSpc>
                <a:spcPct val="100000"/>
              </a:lnSpc>
              <a:spcBef>
                <a:spcPts val="1200"/>
              </a:spcBef>
              <a:spcAft>
                <a:spcPts val="0"/>
              </a:spcAft>
              <a:buNone/>
            </a:pPr>
            <a:r>
              <a:t/>
            </a:r>
            <a:endParaRPr sz="1900">
              <a:solidFill>
                <a:schemeClr val="dk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sp>
        <p:nvSpPr>
          <p:cNvPr id="1557" name="Google Shape;1557;p114"/>
          <p:cNvSpPr txBox="1"/>
          <p:nvPr>
            <p:ph type="title"/>
          </p:nvPr>
        </p:nvSpPr>
        <p:spPr>
          <a:xfrm>
            <a:off x="2406975" y="230075"/>
            <a:ext cx="6557400" cy="6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sz="3300"/>
              <a:t>Explore: Emerging Automotive and Mobility Trends</a:t>
            </a:r>
            <a:endParaRPr sz="3300"/>
          </a:p>
        </p:txBody>
      </p:sp>
      <p:sp>
        <p:nvSpPr>
          <p:cNvPr id="1558" name="Google Shape;1558;p114"/>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CA"/>
              <a:t>‹#›</a:t>
            </a:fld>
            <a:endParaRPr/>
          </a:p>
        </p:txBody>
      </p:sp>
      <p:sp>
        <p:nvSpPr>
          <p:cNvPr id="1559" name="Google Shape;1559;p114"/>
          <p:cNvSpPr txBox="1"/>
          <p:nvPr>
            <p:ph idx="4294967295" type="body"/>
          </p:nvPr>
        </p:nvSpPr>
        <p:spPr>
          <a:xfrm>
            <a:off x="1214550" y="1561825"/>
            <a:ext cx="6042000" cy="33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CA" sz="1900">
                <a:solidFill>
                  <a:schemeClr val="dk1"/>
                </a:solidFill>
              </a:rPr>
              <a:t>T</a:t>
            </a:r>
            <a:r>
              <a:rPr lang="en-CA" sz="1900">
                <a:solidFill>
                  <a:schemeClr val="dk1"/>
                </a:solidFill>
              </a:rPr>
              <a:t>he global automotive and mobility sector is experiencing a major transformation that is affecting the sector’s talent base and the future of work. These impacts have been further accelerated as a result of the global COVID-19 pandemic.</a:t>
            </a:r>
            <a:endParaRPr sz="1900">
              <a:solidFill>
                <a:schemeClr val="dk1"/>
              </a:solidFill>
            </a:endParaRPr>
          </a:p>
          <a:p>
            <a:pPr indent="0" lvl="0" marL="0" rtl="0" algn="l">
              <a:lnSpc>
                <a:spcPct val="100000"/>
              </a:lnSpc>
              <a:spcBef>
                <a:spcPts val="0"/>
              </a:spcBef>
              <a:spcAft>
                <a:spcPts val="0"/>
              </a:spcAft>
              <a:buNone/>
            </a:pPr>
            <a:r>
              <a:t/>
            </a:r>
            <a:endParaRPr sz="1900">
              <a:solidFill>
                <a:schemeClr val="dk1"/>
              </a:solidFill>
            </a:endParaRPr>
          </a:p>
          <a:p>
            <a:pPr indent="0" lvl="0" marL="0" rtl="0" algn="l">
              <a:lnSpc>
                <a:spcPct val="100000"/>
              </a:lnSpc>
              <a:spcBef>
                <a:spcPts val="0"/>
              </a:spcBef>
              <a:spcAft>
                <a:spcPts val="0"/>
              </a:spcAft>
              <a:buNone/>
            </a:pPr>
            <a:r>
              <a:rPr lang="en-CA" sz="1900">
                <a:solidFill>
                  <a:schemeClr val="dk1"/>
                </a:solidFill>
              </a:rPr>
              <a:t>Read through the site linked below to learn more about the emerging automotive and mobility trends. On your workbook, list and briefly explain the 6 trends.</a:t>
            </a:r>
            <a:endParaRPr sz="1900">
              <a:solidFill>
                <a:schemeClr val="dk1"/>
              </a:solidFill>
            </a:endParaRPr>
          </a:p>
          <a:p>
            <a:pPr indent="0" lvl="0" marL="0" rtl="0" algn="l">
              <a:lnSpc>
                <a:spcPct val="100000"/>
              </a:lnSpc>
              <a:spcBef>
                <a:spcPts val="1200"/>
              </a:spcBef>
              <a:spcAft>
                <a:spcPts val="0"/>
              </a:spcAft>
              <a:buNone/>
            </a:pPr>
            <a:r>
              <a:rPr lang="en-CA" sz="1900" u="sng">
                <a:solidFill>
                  <a:schemeClr val="hlink"/>
                </a:solidFill>
                <a:hlinkClick r:id="rId3"/>
              </a:rPr>
              <a:t>Emerging Automotive and Mobility Trends</a:t>
            </a:r>
            <a:endParaRPr sz="1900">
              <a:solidFill>
                <a:schemeClr val="dk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p115"/>
          <p:cNvSpPr txBox="1"/>
          <p:nvPr>
            <p:ph type="title"/>
          </p:nvPr>
        </p:nvSpPr>
        <p:spPr>
          <a:xfrm>
            <a:off x="2451500" y="141025"/>
            <a:ext cx="6557400" cy="13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sz="2800"/>
              <a:t>Making Connections</a:t>
            </a:r>
            <a:r>
              <a:rPr lang="en-CA" sz="2800"/>
              <a:t>: The Customer Experience, OVIN, and your SHSM Sector</a:t>
            </a:r>
            <a:endParaRPr sz="2800"/>
          </a:p>
        </p:txBody>
      </p:sp>
      <p:sp>
        <p:nvSpPr>
          <p:cNvPr id="1565" name="Google Shape;1565;p115"/>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CA"/>
              <a:t>‹#›</a:t>
            </a:fld>
            <a:endParaRPr/>
          </a:p>
        </p:txBody>
      </p:sp>
      <p:sp>
        <p:nvSpPr>
          <p:cNvPr id="1566" name="Google Shape;1566;p115"/>
          <p:cNvSpPr txBox="1"/>
          <p:nvPr>
            <p:ph idx="4294967295" type="body"/>
          </p:nvPr>
        </p:nvSpPr>
        <p:spPr>
          <a:xfrm>
            <a:off x="1214550" y="1718950"/>
            <a:ext cx="6042000" cy="315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CA" sz="2000">
                <a:solidFill>
                  <a:schemeClr val="dk1"/>
                </a:solidFill>
              </a:rPr>
              <a:t>STEP 1: Choose an SHSM sector. For a full list of those offered in Ontario, click</a:t>
            </a:r>
            <a:r>
              <a:rPr lang="en-CA" sz="2000">
                <a:solidFill>
                  <a:schemeClr val="dk1"/>
                </a:solidFill>
                <a:uFill>
                  <a:noFill/>
                </a:uFill>
                <a:hlinkClick r:id="rId3">
                  <a:extLst>
                    <a:ext uri="{A12FA001-AC4F-418D-AE19-62706E023703}">
                      <ahyp:hlinkClr val="tx"/>
                    </a:ext>
                  </a:extLst>
                </a:hlinkClick>
              </a:rPr>
              <a:t> </a:t>
            </a:r>
            <a:r>
              <a:rPr lang="en-CA" sz="2000" u="sng">
                <a:solidFill>
                  <a:schemeClr val="dk1"/>
                </a:solidFill>
                <a:hlinkClick r:id="rId4">
                  <a:extLst>
                    <a:ext uri="{A12FA001-AC4F-418D-AE19-62706E023703}">
                      <ahyp:hlinkClr val="tx"/>
                    </a:ext>
                  </a:extLst>
                </a:hlinkClick>
              </a:rPr>
              <a:t>here</a:t>
            </a:r>
            <a:r>
              <a:rPr lang="en-CA" sz="2000">
                <a:solidFill>
                  <a:schemeClr val="dk1"/>
                </a:solidFill>
              </a:rPr>
              <a:t>. Record this on your workbook.</a:t>
            </a:r>
            <a:endParaRPr sz="2000">
              <a:solidFill>
                <a:schemeClr val="dk1"/>
              </a:solidFill>
            </a:endParaRPr>
          </a:p>
          <a:p>
            <a:pPr indent="0" lvl="0" marL="0" rtl="0" algn="l">
              <a:lnSpc>
                <a:spcPct val="100000"/>
              </a:lnSpc>
              <a:spcBef>
                <a:spcPts val="1200"/>
              </a:spcBef>
              <a:spcAft>
                <a:spcPts val="0"/>
              </a:spcAft>
              <a:buNone/>
            </a:pPr>
            <a:r>
              <a:t/>
            </a:r>
            <a:endParaRPr b="1" sz="2000">
              <a:solidFill>
                <a:schemeClr val="dk1"/>
              </a:solidFill>
            </a:endParaRPr>
          </a:p>
          <a:p>
            <a:pPr indent="0" lvl="0" marL="0" rtl="0" algn="l">
              <a:lnSpc>
                <a:spcPct val="100000"/>
              </a:lnSpc>
              <a:spcBef>
                <a:spcPts val="1200"/>
              </a:spcBef>
              <a:spcAft>
                <a:spcPts val="0"/>
              </a:spcAft>
              <a:buNone/>
            </a:pPr>
            <a:r>
              <a:t/>
            </a:r>
            <a:endParaRPr b="1" sz="2000">
              <a:solidFill>
                <a:schemeClr val="dk1"/>
              </a:solidFill>
            </a:endParaRPr>
          </a:p>
          <a:p>
            <a:pPr indent="0" lvl="0" marL="0" rtl="0" algn="l">
              <a:lnSpc>
                <a:spcPct val="100000"/>
              </a:lnSpc>
              <a:spcBef>
                <a:spcPts val="1200"/>
              </a:spcBef>
              <a:spcAft>
                <a:spcPts val="0"/>
              </a:spcAft>
              <a:buNone/>
            </a:pPr>
            <a:r>
              <a:rPr lang="en-CA" sz="1800">
                <a:solidFill>
                  <a:schemeClr val="dk1"/>
                </a:solidFill>
              </a:rPr>
              <a:t>For example, a student is taking the grade 11 health care class (TPJ3M). They might choose to select the Health and Wellness SHSM sector.</a:t>
            </a:r>
            <a:endParaRPr sz="1800">
              <a:solidFill>
                <a:schemeClr val="dk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116"/>
          <p:cNvSpPr txBox="1"/>
          <p:nvPr>
            <p:ph type="title"/>
          </p:nvPr>
        </p:nvSpPr>
        <p:spPr>
          <a:xfrm>
            <a:off x="2451500" y="141025"/>
            <a:ext cx="6557400" cy="13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sz="2400"/>
              <a:t>Making Connections: The Customer Experience, OVIN, and your SHSM Sector</a:t>
            </a:r>
            <a:endParaRPr sz="2400"/>
          </a:p>
        </p:txBody>
      </p:sp>
      <p:sp>
        <p:nvSpPr>
          <p:cNvPr id="1572" name="Google Shape;1572;p116"/>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CA"/>
              <a:t>‹#›</a:t>
            </a:fld>
            <a:endParaRPr/>
          </a:p>
        </p:txBody>
      </p:sp>
      <p:sp>
        <p:nvSpPr>
          <p:cNvPr id="1573" name="Google Shape;1573;p116"/>
          <p:cNvSpPr txBox="1"/>
          <p:nvPr>
            <p:ph idx="4294967295" type="body"/>
          </p:nvPr>
        </p:nvSpPr>
        <p:spPr>
          <a:xfrm>
            <a:off x="1476450" y="1110550"/>
            <a:ext cx="6191100" cy="40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CA" sz="1500">
                <a:solidFill>
                  <a:schemeClr val="dk1"/>
                </a:solidFill>
              </a:rPr>
              <a:t>STEP 2: </a:t>
            </a:r>
            <a:r>
              <a:rPr lang="en-CA" sz="1500">
                <a:solidFill>
                  <a:schemeClr val="dk1"/>
                </a:solidFill>
              </a:rPr>
              <a:t>F</a:t>
            </a:r>
            <a:r>
              <a:rPr lang="en-CA" sz="1500">
                <a:solidFill>
                  <a:schemeClr val="dk1"/>
                </a:solidFill>
              </a:rPr>
              <a:t>rom the</a:t>
            </a:r>
            <a:r>
              <a:rPr lang="en-CA" sz="1500">
                <a:solidFill>
                  <a:schemeClr val="dk1"/>
                </a:solidFill>
                <a:uFill>
                  <a:noFill/>
                </a:uFill>
                <a:hlinkClick r:id="rId3">
                  <a:extLst>
                    <a:ext uri="{A12FA001-AC4F-418D-AE19-62706E023703}">
                      <ahyp:hlinkClr val="tx"/>
                    </a:ext>
                  </a:extLst>
                </a:hlinkClick>
              </a:rPr>
              <a:t> </a:t>
            </a:r>
            <a:r>
              <a:rPr lang="en-CA" sz="1500" u="sng">
                <a:solidFill>
                  <a:schemeClr val="dk1"/>
                </a:solidFill>
                <a:hlinkClick r:id="rId4">
                  <a:extLst>
                    <a:ext uri="{A12FA001-AC4F-418D-AE19-62706E023703}">
                      <ahyp:hlinkClr val="tx"/>
                    </a:ext>
                  </a:extLst>
                </a:hlinkClick>
              </a:rPr>
              <a:t>OVIN Emerging Automotive and Mobility Trends</a:t>
            </a:r>
            <a:r>
              <a:rPr lang="en-CA" sz="1500">
                <a:solidFill>
                  <a:schemeClr val="dk1"/>
                </a:solidFill>
              </a:rPr>
              <a:t>, choose from the following list the mobility and smart technology that you think connects to the SHSM sector you chose in STEP 1:</a:t>
            </a:r>
            <a:endParaRPr sz="1500">
              <a:solidFill>
                <a:schemeClr val="dk1"/>
              </a:solidFill>
            </a:endParaRPr>
          </a:p>
          <a:p>
            <a:pPr indent="-323850" lvl="0" marL="1206500" rtl="0" algn="l">
              <a:lnSpc>
                <a:spcPct val="100000"/>
              </a:lnSpc>
              <a:spcBef>
                <a:spcPts val="0"/>
              </a:spcBef>
              <a:spcAft>
                <a:spcPts val="0"/>
              </a:spcAft>
              <a:buClr>
                <a:schemeClr val="dk1"/>
              </a:buClr>
              <a:buSzPts val="1500"/>
              <a:buAutoNum type="arabicPeriod"/>
            </a:pPr>
            <a:r>
              <a:rPr lang="en-CA" sz="1500">
                <a:solidFill>
                  <a:schemeClr val="dk1"/>
                </a:solidFill>
              </a:rPr>
              <a:t>Connectivity</a:t>
            </a:r>
            <a:endParaRPr sz="1500">
              <a:solidFill>
                <a:schemeClr val="dk1"/>
              </a:solidFill>
            </a:endParaRPr>
          </a:p>
          <a:p>
            <a:pPr indent="-323850" lvl="0" marL="1206500" rtl="0" algn="l">
              <a:lnSpc>
                <a:spcPct val="100000"/>
              </a:lnSpc>
              <a:spcBef>
                <a:spcPts val="0"/>
              </a:spcBef>
              <a:spcAft>
                <a:spcPts val="0"/>
              </a:spcAft>
              <a:buClr>
                <a:schemeClr val="dk1"/>
              </a:buClr>
              <a:buSzPts val="1500"/>
              <a:buAutoNum type="arabicPeriod"/>
            </a:pPr>
            <a:r>
              <a:rPr lang="en-CA" sz="1500">
                <a:solidFill>
                  <a:schemeClr val="dk1"/>
                </a:solidFill>
              </a:rPr>
              <a:t>Autonomous driving</a:t>
            </a:r>
            <a:endParaRPr sz="1500">
              <a:solidFill>
                <a:schemeClr val="dk1"/>
              </a:solidFill>
            </a:endParaRPr>
          </a:p>
          <a:p>
            <a:pPr indent="-323850" lvl="0" marL="1206500" rtl="0" algn="l">
              <a:lnSpc>
                <a:spcPct val="100000"/>
              </a:lnSpc>
              <a:spcBef>
                <a:spcPts val="0"/>
              </a:spcBef>
              <a:spcAft>
                <a:spcPts val="0"/>
              </a:spcAft>
              <a:buClr>
                <a:schemeClr val="dk1"/>
              </a:buClr>
              <a:buSzPts val="1500"/>
              <a:buAutoNum type="arabicPeriod"/>
            </a:pPr>
            <a:r>
              <a:rPr lang="en-CA" sz="1500">
                <a:solidFill>
                  <a:schemeClr val="dk1"/>
                </a:solidFill>
              </a:rPr>
              <a:t>Shared mobility</a:t>
            </a:r>
            <a:endParaRPr sz="1500">
              <a:solidFill>
                <a:schemeClr val="dk1"/>
              </a:solidFill>
            </a:endParaRPr>
          </a:p>
          <a:p>
            <a:pPr indent="-323850" lvl="0" marL="1206500" rtl="0" algn="l">
              <a:lnSpc>
                <a:spcPct val="100000"/>
              </a:lnSpc>
              <a:spcBef>
                <a:spcPts val="0"/>
              </a:spcBef>
              <a:spcAft>
                <a:spcPts val="0"/>
              </a:spcAft>
              <a:buClr>
                <a:schemeClr val="dk1"/>
              </a:buClr>
              <a:buSzPts val="1500"/>
              <a:buAutoNum type="arabicPeriod"/>
            </a:pPr>
            <a:r>
              <a:rPr lang="en-CA" sz="1500">
                <a:solidFill>
                  <a:schemeClr val="dk1"/>
                </a:solidFill>
              </a:rPr>
              <a:t>Electrification</a:t>
            </a:r>
            <a:endParaRPr sz="1500">
              <a:solidFill>
                <a:schemeClr val="dk1"/>
              </a:solidFill>
            </a:endParaRPr>
          </a:p>
          <a:p>
            <a:pPr indent="-323850" lvl="0" marL="1206500" rtl="0" algn="l">
              <a:lnSpc>
                <a:spcPct val="100000"/>
              </a:lnSpc>
              <a:spcBef>
                <a:spcPts val="0"/>
              </a:spcBef>
              <a:spcAft>
                <a:spcPts val="0"/>
              </a:spcAft>
              <a:buClr>
                <a:schemeClr val="dk1"/>
              </a:buClr>
              <a:buSzPts val="1500"/>
              <a:buAutoNum type="arabicPeriod"/>
            </a:pPr>
            <a:r>
              <a:rPr lang="en-CA" sz="1500">
                <a:solidFill>
                  <a:schemeClr val="dk1"/>
                </a:solidFill>
              </a:rPr>
              <a:t>AI</a:t>
            </a:r>
            <a:endParaRPr sz="1500">
              <a:solidFill>
                <a:schemeClr val="dk1"/>
              </a:solidFill>
            </a:endParaRPr>
          </a:p>
          <a:p>
            <a:pPr indent="0" lvl="0" marL="0" rtl="0" algn="l">
              <a:lnSpc>
                <a:spcPct val="100000"/>
              </a:lnSpc>
              <a:spcBef>
                <a:spcPts val="0"/>
              </a:spcBef>
              <a:spcAft>
                <a:spcPts val="0"/>
              </a:spcAft>
              <a:buNone/>
            </a:pPr>
            <a:r>
              <a:rPr lang="en-CA" sz="1500">
                <a:solidFill>
                  <a:schemeClr val="dk1"/>
                </a:solidFill>
              </a:rPr>
              <a:t>Briefly explain how it connects to your SHSM sector. Record your choice and explanation on your workbook.</a:t>
            </a:r>
            <a:endParaRPr sz="1500">
              <a:solidFill>
                <a:schemeClr val="dk1"/>
              </a:solidFill>
            </a:endParaRPr>
          </a:p>
          <a:p>
            <a:pPr indent="0" lvl="0" marL="0" rtl="0" algn="l">
              <a:lnSpc>
                <a:spcPct val="100000"/>
              </a:lnSpc>
              <a:spcBef>
                <a:spcPts val="1200"/>
              </a:spcBef>
              <a:spcAft>
                <a:spcPts val="0"/>
              </a:spcAft>
              <a:buNone/>
            </a:pPr>
            <a:r>
              <a:t/>
            </a:r>
            <a:endParaRPr sz="1300">
              <a:solidFill>
                <a:schemeClr val="dk1"/>
              </a:solidFill>
            </a:endParaRPr>
          </a:p>
          <a:p>
            <a:pPr indent="0" lvl="0" marL="0" rtl="0" algn="l">
              <a:lnSpc>
                <a:spcPct val="100000"/>
              </a:lnSpc>
              <a:spcBef>
                <a:spcPts val="1200"/>
              </a:spcBef>
              <a:spcAft>
                <a:spcPts val="0"/>
              </a:spcAft>
              <a:buNone/>
            </a:pPr>
            <a:r>
              <a:rPr lang="en-CA" sz="1300">
                <a:solidFill>
                  <a:schemeClr val="dk1"/>
                </a:solidFill>
              </a:rPr>
              <a:t>For example, the student who is taking TPJ3M and chose the Health and Wellness sector in step 1, might choose autonomous driving. They would then explain how autonomous driving connects to the Health and Wellness sector. They might talk about autonomous ambulances or drones that deliver organs for organ transplants.</a:t>
            </a:r>
            <a:endParaRPr sz="1300">
              <a:solidFill>
                <a:schemeClr val="dk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117"/>
          <p:cNvSpPr txBox="1"/>
          <p:nvPr>
            <p:ph type="title"/>
          </p:nvPr>
        </p:nvSpPr>
        <p:spPr>
          <a:xfrm>
            <a:off x="2451500" y="141025"/>
            <a:ext cx="6557400" cy="13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sz="2800"/>
              <a:t>Making Connections: The Customer Experience, OVIN, and your SHSM Sector</a:t>
            </a:r>
            <a:endParaRPr sz="2800"/>
          </a:p>
        </p:txBody>
      </p:sp>
      <p:sp>
        <p:nvSpPr>
          <p:cNvPr id="1579" name="Google Shape;1579;p117"/>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CA"/>
              <a:t>‹#›</a:t>
            </a:fld>
            <a:endParaRPr/>
          </a:p>
        </p:txBody>
      </p:sp>
      <p:sp>
        <p:nvSpPr>
          <p:cNvPr id="1580" name="Google Shape;1580;p117"/>
          <p:cNvSpPr txBox="1"/>
          <p:nvPr>
            <p:ph idx="4294967295" type="body"/>
          </p:nvPr>
        </p:nvSpPr>
        <p:spPr>
          <a:xfrm>
            <a:off x="1214550" y="1718950"/>
            <a:ext cx="6042000" cy="326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CA" sz="1800">
                <a:solidFill>
                  <a:schemeClr val="dk1"/>
                </a:solidFill>
              </a:rPr>
              <a:t>STEP 3: D</a:t>
            </a:r>
            <a:r>
              <a:rPr lang="en-CA" sz="1800">
                <a:solidFill>
                  <a:schemeClr val="dk1"/>
                </a:solidFill>
              </a:rPr>
              <a:t>escribe how the mobility and smart technology that you chose in PART 2 could be used to create a better customer experience for your chosen SHSM sector. Record this on your workbook.</a:t>
            </a:r>
            <a:endParaRPr sz="1800">
              <a:solidFill>
                <a:schemeClr val="dk1"/>
              </a:solidFill>
            </a:endParaRPr>
          </a:p>
          <a:p>
            <a:pPr indent="0" lvl="0" marL="0" rtl="0" algn="l">
              <a:lnSpc>
                <a:spcPct val="100000"/>
              </a:lnSpc>
              <a:spcBef>
                <a:spcPts val="0"/>
              </a:spcBef>
              <a:spcAft>
                <a:spcPts val="0"/>
              </a:spcAft>
              <a:buNone/>
            </a:pPr>
            <a:r>
              <a:t/>
            </a:r>
            <a:endParaRPr sz="1800">
              <a:solidFill>
                <a:schemeClr val="dk1"/>
              </a:solidFill>
            </a:endParaRPr>
          </a:p>
          <a:p>
            <a:pPr indent="0" lvl="0" marL="0" rtl="0" algn="l">
              <a:lnSpc>
                <a:spcPct val="100000"/>
              </a:lnSpc>
              <a:spcBef>
                <a:spcPts val="0"/>
              </a:spcBef>
              <a:spcAft>
                <a:spcPts val="0"/>
              </a:spcAft>
              <a:buNone/>
            </a:pPr>
            <a:r>
              <a:t/>
            </a:r>
            <a:endParaRPr sz="1800">
              <a:solidFill>
                <a:schemeClr val="dk1"/>
              </a:solidFill>
            </a:endParaRPr>
          </a:p>
          <a:p>
            <a:pPr indent="0" lvl="0" marL="0" rtl="0" algn="l">
              <a:lnSpc>
                <a:spcPct val="100000"/>
              </a:lnSpc>
              <a:spcBef>
                <a:spcPts val="0"/>
              </a:spcBef>
              <a:spcAft>
                <a:spcPts val="0"/>
              </a:spcAft>
              <a:buNone/>
            </a:pPr>
            <a:r>
              <a:rPr lang="en-CA" sz="1600">
                <a:solidFill>
                  <a:schemeClr val="dk1"/>
                </a:solidFill>
              </a:rPr>
              <a:t>For example, the student who chose the Health and Wellness sector along with autonomous driving, will need to explain how this would create a better customer experience for an individual needing an ambulance to get to the hospital. Or how a drone could help provide an organ transplant recipient with a better customer experience.</a:t>
            </a:r>
            <a:endParaRPr sz="1600">
              <a:solidFill>
                <a:schemeClr val="dk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p118"/>
          <p:cNvSpPr txBox="1"/>
          <p:nvPr>
            <p:ph type="title"/>
          </p:nvPr>
        </p:nvSpPr>
        <p:spPr>
          <a:xfrm>
            <a:off x="1732700" y="973600"/>
            <a:ext cx="57921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Print Resources</a:t>
            </a:r>
            <a:endParaRPr/>
          </a:p>
        </p:txBody>
      </p:sp>
      <p:sp>
        <p:nvSpPr>
          <p:cNvPr id="1586" name="Google Shape;1586;p11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587" name="Google Shape;1587;p118"/>
          <p:cNvSpPr txBox="1"/>
          <p:nvPr/>
        </p:nvSpPr>
        <p:spPr>
          <a:xfrm>
            <a:off x="227214" y="2188029"/>
            <a:ext cx="8689572"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Carlaw, P., &amp; Deming, V. K. (1999). </a:t>
            </a:r>
            <a:r>
              <a:rPr b="0" i="1" lang="en-CA" sz="1400" u="none" cap="none" strike="noStrike">
                <a:solidFill>
                  <a:schemeClr val="dk1"/>
                </a:solidFill>
                <a:latin typeface="Arial"/>
                <a:ea typeface="Arial"/>
                <a:cs typeface="Arial"/>
                <a:sym typeface="Arial"/>
              </a:rPr>
              <a:t>The big book of customer service training games: Quick, fun activities for training customer service reps, salespeople, and anyone else who deals with customers</a:t>
            </a:r>
            <a:r>
              <a:rPr b="0" i="0" lang="en-CA" sz="1400" u="none" cap="none" strike="noStrike">
                <a:solidFill>
                  <a:schemeClr val="dk1"/>
                </a:solidFill>
                <a:latin typeface="Arial"/>
                <a:ea typeface="Arial"/>
                <a:cs typeface="Arial"/>
                <a:sym typeface="Arial"/>
              </a:rPr>
              <a:t>. McGraw-Hill.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Evenson, R. (2011). </a:t>
            </a:r>
            <a:r>
              <a:rPr b="0" i="1" lang="en-CA" sz="1400" u="none" cap="none" strike="noStrike">
                <a:solidFill>
                  <a:schemeClr val="dk1"/>
                </a:solidFill>
                <a:latin typeface="Arial"/>
                <a:ea typeface="Arial"/>
                <a:cs typeface="Arial"/>
                <a:sym typeface="Arial"/>
              </a:rPr>
              <a:t>Customer service training 101: Quick and easy techniques that get great results</a:t>
            </a:r>
            <a:r>
              <a:rPr b="0" i="0" lang="en-CA" sz="1400" u="none" cap="none" strike="noStrike">
                <a:solidFill>
                  <a:schemeClr val="dk1"/>
                </a:solidFill>
                <a:latin typeface="Arial"/>
                <a:ea typeface="Arial"/>
                <a:cs typeface="Arial"/>
                <a:sym typeface="Arial"/>
              </a:rPr>
              <a:t>. American Management Association. Second Edition.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Kinni, T. B. (2011). </a:t>
            </a:r>
            <a:r>
              <a:rPr b="0" i="1" lang="en-CA" sz="1400" u="none" cap="none" strike="noStrike">
                <a:solidFill>
                  <a:schemeClr val="dk1"/>
                </a:solidFill>
                <a:latin typeface="Arial"/>
                <a:ea typeface="Arial"/>
                <a:cs typeface="Arial"/>
                <a:sym typeface="Arial"/>
              </a:rPr>
              <a:t>Be our guest: Perfecting the art of customer service</a:t>
            </a:r>
            <a:r>
              <a:rPr b="0" i="0" lang="en-CA" sz="1400" u="none" cap="none" strike="noStrike">
                <a:solidFill>
                  <a:schemeClr val="dk1"/>
                </a:solidFill>
                <a:latin typeface="Arial"/>
                <a:ea typeface="Arial"/>
                <a:cs typeface="Arial"/>
                <a:sym typeface="Arial"/>
              </a:rPr>
              <a:t>. Disney Editions.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18"/>
          <p:cNvSpPr/>
          <p:nvPr/>
        </p:nvSpPr>
        <p:spPr>
          <a:xfrm>
            <a:off x="745955" y="1512137"/>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2" name="Shape 1592"/>
        <p:cNvGrpSpPr/>
        <p:nvPr/>
      </p:nvGrpSpPr>
      <p:grpSpPr>
        <a:xfrm>
          <a:off x="0" y="0"/>
          <a:ext cx="0" cy="0"/>
          <a:chOff x="0" y="0"/>
          <a:chExt cx="0" cy="0"/>
        </a:xfrm>
      </p:grpSpPr>
      <p:sp>
        <p:nvSpPr>
          <p:cNvPr id="1593" name="Google Shape;1593;p119"/>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Credits</a:t>
            </a:r>
            <a:endParaRPr/>
          </a:p>
        </p:txBody>
      </p:sp>
      <p:sp>
        <p:nvSpPr>
          <p:cNvPr id="1594" name="Google Shape;1594;p119"/>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a:t>Special thanks to all the people who made and released these awesome resources for free:</a:t>
            </a:r>
            <a:endParaRPr/>
          </a:p>
          <a:p>
            <a:pPr indent="-317500" lvl="0" marL="457200" rtl="0" algn="l">
              <a:lnSpc>
                <a:spcPct val="115000"/>
              </a:lnSpc>
              <a:spcBef>
                <a:spcPts val="600"/>
              </a:spcBef>
              <a:spcAft>
                <a:spcPts val="0"/>
              </a:spcAft>
              <a:buClr>
                <a:srgbClr val="C6DAEC"/>
              </a:buClr>
              <a:buSzPts val="1400"/>
              <a:buChar char="◇"/>
            </a:pPr>
            <a:r>
              <a:rPr lang="en-CA"/>
              <a:t>Presentation template by </a:t>
            </a:r>
            <a:r>
              <a:rPr lang="en-CA" u="sng">
                <a:solidFill>
                  <a:schemeClr val="hlink"/>
                </a:solidFill>
                <a:hlinkClick r:id="rId3"/>
              </a:rPr>
              <a:t>SlidesCarnival</a:t>
            </a:r>
            <a:endParaRPr/>
          </a:p>
          <a:p>
            <a:pPr indent="0" lvl="0" marL="457200" rtl="0" algn="l">
              <a:lnSpc>
                <a:spcPct val="115000"/>
              </a:lnSpc>
              <a:spcBef>
                <a:spcPts val="0"/>
              </a:spcBef>
              <a:spcAft>
                <a:spcPts val="0"/>
              </a:spcAft>
              <a:buSzPts val="1400"/>
              <a:buNone/>
            </a:pPr>
            <a:r>
              <a:t/>
            </a:r>
            <a:endParaRPr/>
          </a:p>
        </p:txBody>
      </p:sp>
      <p:sp>
        <p:nvSpPr>
          <p:cNvPr id="1595" name="Google Shape;1595;p11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